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1" r:id="rId3"/>
    <p:sldId id="270" r:id="rId4"/>
    <p:sldId id="257" r:id="rId5"/>
    <p:sldId id="258" r:id="rId6"/>
    <p:sldId id="259" r:id="rId7"/>
    <p:sldId id="260" r:id="rId8"/>
    <p:sldId id="268" r:id="rId9"/>
    <p:sldId id="302" r:id="rId10"/>
    <p:sldId id="304" r:id="rId11"/>
    <p:sldId id="305" r:id="rId12"/>
    <p:sldId id="272" r:id="rId13"/>
    <p:sldId id="271" r:id="rId14"/>
    <p:sldId id="273" r:id="rId15"/>
    <p:sldId id="274" r:id="rId16"/>
    <p:sldId id="297" r:id="rId17"/>
    <p:sldId id="275" r:id="rId18"/>
    <p:sldId id="276" r:id="rId19"/>
    <p:sldId id="277" r:id="rId20"/>
    <p:sldId id="292" r:id="rId21"/>
    <p:sldId id="278" r:id="rId22"/>
    <p:sldId id="287" r:id="rId23"/>
    <p:sldId id="306" r:id="rId24"/>
    <p:sldId id="307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24" autoAdjust="0"/>
  </p:normalViewPr>
  <p:slideViewPr>
    <p:cSldViewPr>
      <p:cViewPr>
        <p:scale>
          <a:sx n="80" d="100"/>
          <a:sy n="80" d="100"/>
        </p:scale>
        <p:origin x="-11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850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EA843-D532-471F-8453-A02FE6B66A3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3A8D4-DFF4-4BC3-8524-F1D7372A4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3A8D4-DFF4-4BC3-8524-F1D7372A43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09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50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85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39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39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21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24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76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41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93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96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2AF0-DC7A-4C44-AE06-972FE867DF6F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3AA2-A193-410C-97DD-D0063676F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35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quatr.us/history/deccan-kingdoms-india.htm" TargetMode="External"/><Relationship Id="rId3" Type="http://schemas.openxmlformats.org/officeDocument/2006/relationships/hyperlink" Target="https://quatr.us/islam/history-islam-religion.htm" TargetMode="External"/><Relationship Id="rId7" Type="http://schemas.openxmlformats.org/officeDocument/2006/relationships/hyperlink" Target="https://quatr.us/china/himalaya-mountains-india-china.htm" TargetMode="External"/><Relationship Id="rId2" Type="http://schemas.openxmlformats.org/officeDocument/2006/relationships/hyperlink" Target="https://quatr.us/history/mughals-indias-histor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atr.us/india/buddhism-indian-religion.htm" TargetMode="External"/><Relationship Id="rId5" Type="http://schemas.openxmlformats.org/officeDocument/2006/relationships/hyperlink" Target="https://quatr.us/religion/zoroastrianism-iran-west-asian-religion.htm" TargetMode="External"/><Relationship Id="rId10" Type="http://schemas.openxmlformats.org/officeDocument/2006/relationships/hyperlink" Target="https://quatr.us/islam/history-hajj-islamic-religion.htm" TargetMode="External"/><Relationship Id="rId4" Type="http://schemas.openxmlformats.org/officeDocument/2006/relationships/hyperlink" Target="https://quatr.us/india/hinduism-religion-india.htm" TargetMode="External"/><Relationship Id="rId9" Type="http://schemas.openxmlformats.org/officeDocument/2006/relationships/hyperlink" Target="https://quatr.us/modern-europe/jesuits-history-catholicism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EVOLUTION OF AKBAR’S RELIGIOUS POLICY</a:t>
            </a:r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Presented by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Dr. </a:t>
            </a:r>
            <a:r>
              <a:rPr lang="en-US" dirty="0" err="1" smtClean="0">
                <a:solidFill>
                  <a:schemeClr val="tx2"/>
                </a:solidFill>
              </a:rPr>
              <a:t>Sankar</a:t>
            </a:r>
            <a:r>
              <a:rPr lang="en-US" dirty="0" smtClean="0">
                <a:solidFill>
                  <a:schemeClr val="tx2"/>
                </a:solidFill>
              </a:rPr>
              <a:t> Kumar </a:t>
            </a:r>
            <a:r>
              <a:rPr lang="en-US" dirty="0" err="1" smtClean="0">
                <a:solidFill>
                  <a:schemeClr val="tx2"/>
                </a:solidFill>
              </a:rPr>
              <a:t>Biswas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89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Background of Akbar’s Religious Toleration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 indent="12700" algn="just" fontAlgn="base">
              <a:buNone/>
            </a:pPr>
            <a:r>
              <a:rPr lang="en-IN" dirty="0"/>
              <a:t>Akbar followed the policy of religious toleration </a:t>
            </a:r>
            <a:r>
              <a:rPr lang="en-IN" dirty="0" smtClean="0"/>
              <a:t>on account </a:t>
            </a:r>
            <a:r>
              <a:rPr lang="en-IN" dirty="0"/>
              <a:t>of the following major </a:t>
            </a:r>
            <a:r>
              <a:rPr lang="en-IN" dirty="0" smtClean="0"/>
              <a:t>considerations.</a:t>
            </a:r>
          </a:p>
          <a:p>
            <a:pPr marL="0" indent="0" algn="just" fontAlgn="base">
              <a:buFont typeface="Wingdings" pitchFamily="2" charset="2"/>
              <a:buChar char="Ø"/>
            </a:pPr>
            <a:r>
              <a:rPr lang="en-IN" dirty="0" smtClean="0"/>
              <a:t> Strength </a:t>
            </a:r>
            <a:r>
              <a:rPr lang="en-IN" dirty="0"/>
              <a:t>and prosperity of an empire depends upon unity of its </a:t>
            </a:r>
            <a:r>
              <a:rPr lang="en-IN" dirty="0" smtClean="0"/>
              <a:t>people</a:t>
            </a:r>
          </a:p>
          <a:p>
            <a:pPr marL="0" indent="0" algn="just" fontAlgn="base">
              <a:buFont typeface="Wingdings" pitchFamily="2" charset="2"/>
              <a:buChar char="Ø"/>
            </a:pPr>
            <a:r>
              <a:rPr lang="en-IN" dirty="0" smtClean="0"/>
              <a:t>Truth </a:t>
            </a:r>
            <a:r>
              <a:rPr lang="en-IN" dirty="0"/>
              <a:t>in every </a:t>
            </a:r>
            <a:r>
              <a:rPr lang="en-IN" dirty="0" smtClean="0"/>
              <a:t>religion.</a:t>
            </a:r>
            <a:endParaRPr lang="en-US" dirty="0" smtClean="0"/>
          </a:p>
          <a:p>
            <a:pPr marL="0" indent="0" algn="just" fontAlgn="base">
              <a:buFont typeface="Wingdings" pitchFamily="2" charset="2"/>
              <a:buChar char="Ø"/>
            </a:pPr>
            <a:r>
              <a:rPr lang="en-IN" dirty="0" smtClean="0"/>
              <a:t>Influence </a:t>
            </a:r>
            <a:r>
              <a:rPr lang="en-IN" dirty="0"/>
              <a:t>of several personalities</a:t>
            </a:r>
            <a:r>
              <a:rPr lang="en-IN" dirty="0" smtClean="0"/>
              <a:t>.</a:t>
            </a:r>
          </a:p>
          <a:p>
            <a:pPr marL="0" indent="0" algn="just" fontAlgn="base">
              <a:buNone/>
            </a:pPr>
            <a:r>
              <a:rPr lang="en-US" dirty="0" smtClean="0"/>
              <a:t>                                   Outcome</a:t>
            </a:r>
            <a:endParaRPr lang="en-US" dirty="0"/>
          </a:p>
          <a:p>
            <a:pPr algn="just" fontAlgn="base"/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                                </a:t>
            </a:r>
          </a:p>
          <a:p>
            <a:pPr marL="0" indent="0" fontAlgn="base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sz="5400" dirty="0" err="1" smtClean="0">
                <a:solidFill>
                  <a:srgbClr val="C00000"/>
                </a:solidFill>
              </a:rPr>
              <a:t>Sulh</a:t>
            </a:r>
            <a:r>
              <a:rPr lang="en-US" sz="5400" dirty="0" smtClean="0">
                <a:solidFill>
                  <a:srgbClr val="C00000"/>
                </a:solidFill>
              </a:rPr>
              <a:t>-I-</a:t>
            </a:r>
            <a:r>
              <a:rPr lang="en-US" sz="5400" dirty="0" err="1" smtClean="0">
                <a:solidFill>
                  <a:srgbClr val="C00000"/>
                </a:solidFill>
              </a:rPr>
              <a:t>Kul</a:t>
            </a:r>
            <a:endParaRPr lang="en-US" sz="54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810000" y="4724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061371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Ideology of </a:t>
            </a:r>
            <a:r>
              <a:rPr lang="en-US" dirty="0" err="1" smtClean="0"/>
              <a:t>Sulh</a:t>
            </a:r>
            <a:r>
              <a:rPr lang="en-US" dirty="0" smtClean="0"/>
              <a:t>-I-</a:t>
            </a:r>
            <a:r>
              <a:rPr lang="en-US" dirty="0" err="1" smtClean="0"/>
              <a:t>Kul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Sulh-i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kul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is an Arabic term literally meaning “peace with all,” “universal peace,” or “absolute peace,” drawn from a Sufi mystic principle. 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keeping with efforts to mesh the diverse populations of his realm, Akbar proposed unity and peace among all human beings –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sulh-i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kul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concept implies not just tolerance, but also the sorts of balance, civility, respect, and compromise required to maintain harmony among a diverse population.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Sulh-i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was originally used during Akbar's reign and sometimes  after him in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Mughal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court and among some Sufi movements in India.</a:t>
            </a: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Fit with intercultural dialogue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field of interfaith dialogue, tolerance plays an important role in constructive interactions, so the concept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sulh-i-kul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has great potential relevance to discussions of intercultural dialogue specifically, and cultural diversity more generally.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IN" dirty="0"/>
              <a:t>Various </a:t>
            </a:r>
            <a:r>
              <a:rPr lang="en-IN" dirty="0" smtClean="0"/>
              <a:t>factors Behind Akbar’s Religious </a:t>
            </a:r>
            <a:r>
              <a:rPr lang="en-IN" dirty="0"/>
              <a:t>T</a:t>
            </a:r>
            <a:r>
              <a:rPr lang="en-IN" dirty="0" smtClean="0"/>
              <a:t>oleration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algn="just" fontAlgn="base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father was Sunni while his mother and his protector,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Bairam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Khan were Shias.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tutor, Abdul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Latif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had so much liberal religious views that he was regarded a Sunni in Persia and a Shia in northern India.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career in India began in Punjab where saints like Guru Nanak had preached equality of Islam and Hinduism.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Besides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sixteenth century has been regarded as the century of religious revival in the world.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India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also did not remain behind and saints of Bhakti-cult and the Sufis preached religious toleration.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16533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762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Four </a:t>
            </a:r>
            <a:r>
              <a:rPr lang="en-IN" b="1" dirty="0"/>
              <a:t>Pillars of Akbar’s Religious Policy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90600"/>
            <a:ext cx="8915401" cy="5791200"/>
          </a:xfrm>
        </p:spPr>
        <p:txBody>
          <a:bodyPr>
            <a:normAutofit/>
          </a:bodyPr>
          <a:lstStyle/>
          <a:p>
            <a:pPr fontAlgn="base"/>
            <a:r>
              <a:rPr lang="en-IN" b="1" dirty="0" smtClean="0"/>
              <a:t>Akbar’s </a:t>
            </a:r>
            <a:r>
              <a:rPr lang="en-IN" b="1" dirty="0"/>
              <a:t>religious policy was based on the following four pillars:</a:t>
            </a:r>
            <a:endParaRPr lang="en-US" dirty="0"/>
          </a:p>
          <a:p>
            <a:pPr fontAlgn="base">
              <a:buNone/>
            </a:pPr>
            <a:endParaRPr lang="en-IN" dirty="0" smtClean="0"/>
          </a:p>
          <a:p>
            <a:pPr fontAlgn="base">
              <a:buNone/>
            </a:pPr>
            <a:r>
              <a:rPr lang="en-IN" dirty="0" smtClean="0"/>
              <a:t>                         </a:t>
            </a:r>
            <a:r>
              <a:rPr lang="en-IN" dirty="0" smtClean="0">
                <a:solidFill>
                  <a:srgbClr val="0070C0"/>
                </a:solidFill>
              </a:rPr>
              <a:t>1</a:t>
            </a:r>
            <a:r>
              <a:rPr lang="en-IN" dirty="0"/>
              <a:t>. </a:t>
            </a:r>
            <a:r>
              <a:rPr lang="en-IN" b="1" dirty="0">
                <a:solidFill>
                  <a:srgbClr val="00B0F0"/>
                </a:solidFill>
              </a:rPr>
              <a:t>Pillar of </a:t>
            </a:r>
            <a:r>
              <a:rPr lang="en-IN" b="1" dirty="0" smtClean="0">
                <a:solidFill>
                  <a:srgbClr val="00B0F0"/>
                </a:solidFill>
              </a:rPr>
              <a:t>Amity</a:t>
            </a:r>
            <a:endParaRPr lang="en-US" b="1" dirty="0">
              <a:solidFill>
                <a:srgbClr val="00B0F0"/>
              </a:solidFill>
            </a:endParaRPr>
          </a:p>
          <a:p>
            <a:pPr fontAlgn="base">
              <a:buNone/>
            </a:pPr>
            <a:r>
              <a:rPr lang="en-IN" b="1" dirty="0" smtClean="0">
                <a:solidFill>
                  <a:srgbClr val="00B0F0"/>
                </a:solidFill>
              </a:rPr>
              <a:t>                         2</a:t>
            </a:r>
            <a:r>
              <a:rPr lang="en-IN" b="1" dirty="0">
                <a:solidFill>
                  <a:srgbClr val="00B0F0"/>
                </a:solidFill>
              </a:rPr>
              <a:t>. Pillar of </a:t>
            </a:r>
            <a:r>
              <a:rPr lang="en-IN" b="1" dirty="0" smtClean="0">
                <a:solidFill>
                  <a:srgbClr val="00B0F0"/>
                </a:solidFill>
              </a:rPr>
              <a:t>Equity</a:t>
            </a:r>
            <a:r>
              <a:rPr lang="en-IN" b="1" dirty="0">
                <a:solidFill>
                  <a:srgbClr val="00B0F0"/>
                </a:solidFill>
              </a:rPr>
              <a:t>,</a:t>
            </a:r>
            <a:endParaRPr lang="en-US" b="1" dirty="0">
              <a:solidFill>
                <a:srgbClr val="00B0F0"/>
              </a:solidFill>
            </a:endParaRPr>
          </a:p>
          <a:p>
            <a:pPr fontAlgn="base">
              <a:buNone/>
            </a:pPr>
            <a:r>
              <a:rPr lang="en-IN" b="1" dirty="0" smtClean="0">
                <a:solidFill>
                  <a:srgbClr val="00B0F0"/>
                </a:solidFill>
              </a:rPr>
              <a:t>                         3</a:t>
            </a:r>
            <a:r>
              <a:rPr lang="en-IN" b="1" dirty="0">
                <a:solidFill>
                  <a:srgbClr val="00B0F0"/>
                </a:solidFill>
              </a:rPr>
              <a:t>. Pillar of </a:t>
            </a:r>
            <a:r>
              <a:rPr lang="en-IN" b="1" dirty="0" smtClean="0">
                <a:solidFill>
                  <a:srgbClr val="00B0F0"/>
                </a:solidFill>
              </a:rPr>
              <a:t>Kindness</a:t>
            </a:r>
            <a:r>
              <a:rPr lang="en-IN" b="1" dirty="0">
                <a:solidFill>
                  <a:srgbClr val="00B0F0"/>
                </a:solidFill>
              </a:rPr>
              <a:t>,</a:t>
            </a:r>
            <a:endParaRPr lang="en-US" b="1" dirty="0">
              <a:solidFill>
                <a:srgbClr val="00B0F0"/>
              </a:solidFill>
            </a:endParaRPr>
          </a:p>
          <a:p>
            <a:pPr fontAlgn="base">
              <a:buNone/>
            </a:pPr>
            <a:r>
              <a:rPr lang="en-IN" b="1" dirty="0" smtClean="0">
                <a:solidFill>
                  <a:srgbClr val="00B0F0"/>
                </a:solidFill>
              </a:rPr>
              <a:t>                         4</a:t>
            </a:r>
            <a:r>
              <a:rPr lang="en-IN" b="1" dirty="0">
                <a:solidFill>
                  <a:srgbClr val="00B0F0"/>
                </a:solidFill>
              </a:rPr>
              <a:t>. Pillar of </a:t>
            </a:r>
            <a:r>
              <a:rPr lang="en-IN" b="1" dirty="0" smtClean="0">
                <a:solidFill>
                  <a:srgbClr val="00B0F0"/>
                </a:solidFill>
              </a:rPr>
              <a:t>Tolerance</a:t>
            </a:r>
            <a:r>
              <a:rPr lang="en-IN" b="1" dirty="0">
                <a:solidFill>
                  <a:srgbClr val="00B0F0"/>
                </a:solidFill>
              </a:rPr>
              <a:t>.</a:t>
            </a:r>
            <a:endParaRPr lang="en-US" b="1" dirty="0">
              <a:solidFill>
                <a:srgbClr val="00B0F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7295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FIRST PHASE OF AKBAR’S RELIGIOUS POLICY</a:t>
            </a:r>
            <a:br>
              <a:rPr lang="en-US" sz="2800" dirty="0" smtClean="0"/>
            </a:br>
            <a:r>
              <a:rPr lang="en-US" sz="2800" dirty="0" smtClean="0"/>
              <a:t>1556-1573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79120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IN" sz="2400" b="1" dirty="0" smtClean="0"/>
              <a:t> Measures </a:t>
            </a:r>
            <a:r>
              <a:rPr lang="en-IN" sz="2400" b="1" dirty="0"/>
              <a:t>adopted by Akbar to establish friendly relations with the Hindus:</a:t>
            </a:r>
            <a:endParaRPr lang="en-US" sz="2400" dirty="0"/>
          </a:p>
          <a:p>
            <a:pPr algn="just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b="1" dirty="0" smtClean="0"/>
              <a:t>Freedom </a:t>
            </a:r>
            <a:r>
              <a:rPr lang="en-IN" sz="2000" b="1" dirty="0"/>
              <a:t>of </a:t>
            </a:r>
            <a:r>
              <a:rPr lang="en-IN" sz="2000" b="1" dirty="0" smtClean="0"/>
              <a:t>worship:</a:t>
            </a:r>
            <a:r>
              <a:rPr lang="en-US" sz="2000" b="1" dirty="0" smtClean="0"/>
              <a:t> </a:t>
            </a:r>
            <a:r>
              <a:rPr lang="en-IN" sz="2000" dirty="0" smtClean="0"/>
              <a:t>Akbar himself was a true follower of Islam and </a:t>
            </a:r>
            <a:r>
              <a:rPr lang="en-IN" sz="2000" dirty="0"/>
              <a:t>allowed freedom of worship to people of all </a:t>
            </a:r>
            <a:r>
              <a:rPr lang="en-IN" sz="2000" dirty="0" smtClean="0"/>
              <a:t>religions.</a:t>
            </a:r>
            <a:endParaRPr lang="en-US" sz="2000" dirty="0" smtClean="0"/>
          </a:p>
          <a:p>
            <a:pPr algn="just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b="1" dirty="0" smtClean="0"/>
              <a:t>Abolition </a:t>
            </a:r>
            <a:r>
              <a:rPr lang="en-IN" sz="2000" b="1" dirty="0"/>
              <a:t>of </a:t>
            </a:r>
            <a:r>
              <a:rPr lang="en-IN" sz="2000" b="1" dirty="0" err="1" smtClean="0"/>
              <a:t>Jizya</a:t>
            </a:r>
            <a:r>
              <a:rPr lang="en-IN" sz="2000" b="1" dirty="0" smtClean="0"/>
              <a:t>:</a:t>
            </a:r>
            <a:r>
              <a:rPr lang="en-US" sz="2000" b="1" dirty="0" smtClean="0"/>
              <a:t> </a:t>
            </a:r>
            <a:r>
              <a:rPr lang="en-IN" sz="2000" dirty="0" smtClean="0"/>
              <a:t>Akbar abolished </a:t>
            </a:r>
            <a:r>
              <a:rPr lang="en-IN" sz="2000" dirty="0"/>
              <a:t>the </a:t>
            </a:r>
            <a:r>
              <a:rPr lang="en-IN" sz="2000" dirty="0" err="1"/>
              <a:t>Jizya</a:t>
            </a:r>
            <a:r>
              <a:rPr lang="en-IN" sz="2000" dirty="0"/>
              <a:t> tax on the </a:t>
            </a:r>
            <a:r>
              <a:rPr lang="en-IN" sz="2000" dirty="0" smtClean="0"/>
              <a:t>Hindus in 1564.</a:t>
            </a:r>
            <a:endParaRPr lang="en-US" sz="2000" dirty="0" smtClean="0"/>
          </a:p>
          <a:p>
            <a:pPr algn="just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b="1" dirty="0" smtClean="0"/>
              <a:t> </a:t>
            </a:r>
            <a:r>
              <a:rPr lang="en-IN" sz="2000" b="1" dirty="0"/>
              <a:t>Matrimonial alliances with the </a:t>
            </a:r>
            <a:r>
              <a:rPr lang="en-IN" sz="2000" b="1" dirty="0" smtClean="0"/>
              <a:t>Hindus.</a:t>
            </a:r>
            <a:r>
              <a:rPr lang="en-US" sz="2000" b="1" dirty="0" smtClean="0"/>
              <a:t> 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b="1" dirty="0" smtClean="0"/>
              <a:t>High </a:t>
            </a:r>
            <a:r>
              <a:rPr lang="en-IN" sz="2000" b="1" dirty="0"/>
              <a:t>civil and military positions to </a:t>
            </a:r>
            <a:r>
              <a:rPr lang="en-IN" sz="2000" b="1" dirty="0" smtClean="0"/>
              <a:t>Hindus.</a:t>
            </a:r>
            <a:endParaRPr lang="en-US" sz="2000" b="1" dirty="0" smtClean="0"/>
          </a:p>
          <a:p>
            <a:pPr algn="just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b="1" dirty="0" smtClean="0"/>
              <a:t>No </a:t>
            </a:r>
            <a:r>
              <a:rPr lang="en-IN" sz="2000" b="1" dirty="0"/>
              <a:t>religious </a:t>
            </a:r>
            <a:r>
              <a:rPr lang="en-IN" sz="2000" b="1" dirty="0" smtClean="0"/>
              <a:t>conversion:</a:t>
            </a:r>
            <a:r>
              <a:rPr lang="en-US" sz="2000" b="1" dirty="0" smtClean="0"/>
              <a:t> </a:t>
            </a:r>
            <a:r>
              <a:rPr lang="en-IN" sz="2000" dirty="0" smtClean="0"/>
              <a:t>He </a:t>
            </a:r>
            <a:r>
              <a:rPr lang="en-IN" sz="2000" dirty="0"/>
              <a:t>put an end to religious </a:t>
            </a:r>
            <a:r>
              <a:rPr lang="en-IN" sz="2000" dirty="0" smtClean="0"/>
              <a:t>conversions.</a:t>
            </a:r>
            <a:endParaRPr lang="en-US" sz="2000" dirty="0" smtClean="0"/>
          </a:p>
          <a:p>
            <a:pPr algn="just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b="1" dirty="0" smtClean="0"/>
              <a:t>Abolition </a:t>
            </a:r>
            <a:r>
              <a:rPr lang="en-IN" sz="2000" b="1" dirty="0"/>
              <a:t>of pilgrim </a:t>
            </a:r>
            <a:r>
              <a:rPr lang="en-IN" sz="2000" b="1" dirty="0" smtClean="0"/>
              <a:t>tax:</a:t>
            </a:r>
            <a:r>
              <a:rPr lang="en-US" sz="2000" b="1" dirty="0" smtClean="0"/>
              <a:t> </a:t>
            </a:r>
            <a:r>
              <a:rPr lang="en-IN" sz="2000" dirty="0" smtClean="0"/>
              <a:t>He </a:t>
            </a:r>
            <a:r>
              <a:rPr lang="en-IN" sz="2000" dirty="0"/>
              <a:t>abolished the pilgrim taxes on the </a:t>
            </a:r>
            <a:r>
              <a:rPr lang="en-IN" sz="2000" dirty="0" smtClean="0"/>
              <a:t>Hindus in 1563.</a:t>
            </a:r>
            <a:endParaRPr lang="en-US" sz="2000" dirty="0" smtClean="0"/>
          </a:p>
          <a:p>
            <a:pPr algn="just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b="1" dirty="0" smtClean="0"/>
              <a:t>Translation </a:t>
            </a:r>
            <a:r>
              <a:rPr lang="en-IN" sz="2000" b="1" dirty="0"/>
              <a:t>of Hindu </a:t>
            </a:r>
            <a:r>
              <a:rPr lang="en-IN" sz="2000" b="1" dirty="0" smtClean="0"/>
              <a:t>scriptures:</a:t>
            </a:r>
            <a:r>
              <a:rPr lang="en-US" sz="2000" b="1" dirty="0" smtClean="0"/>
              <a:t> </a:t>
            </a:r>
            <a:r>
              <a:rPr lang="en-IN" sz="2000" dirty="0" smtClean="0"/>
              <a:t>He </a:t>
            </a:r>
            <a:r>
              <a:rPr lang="en-IN" sz="2000" dirty="0"/>
              <a:t>got translated the Vedas, the Ramayana and the Mahabharata and the Gita from Sanskrit to Persian.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87067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09696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SECOND </a:t>
            </a:r>
            <a:r>
              <a:rPr lang="en-US" sz="3200" dirty="0"/>
              <a:t>PHASE OF AKBAR’S RELIGIOUS </a:t>
            </a:r>
            <a:r>
              <a:rPr lang="en-US" sz="3200" dirty="0" smtClean="0"/>
              <a:t>POLICY 1573-1580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334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Akbar’s chief objective was to curve the power of the </a:t>
            </a:r>
            <a:r>
              <a:rPr lang="en-IN" sz="3100" dirty="0" err="1" smtClean="0">
                <a:latin typeface="Times New Roman" pitchFamily="18" charset="0"/>
                <a:cs typeface="Times New Roman" pitchFamily="18" charset="0"/>
              </a:rPr>
              <a:t>Ulama</a:t>
            </a: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Establishment </a:t>
            </a:r>
            <a:r>
              <a:rPr lang="en-IN" sz="31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31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Ibadat</a:t>
            </a:r>
            <a:r>
              <a:rPr lang="en-IN" sz="3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1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Khana</a:t>
            </a:r>
            <a:endParaRPr lang="en-IN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en-IN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          1. At first </a:t>
            </a:r>
            <a:r>
              <a:rPr lang="en-IN" sz="31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Ibadat</a:t>
            </a:r>
            <a:r>
              <a:rPr lang="en-IN" sz="3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1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Khana</a:t>
            </a:r>
            <a:r>
              <a:rPr lang="en-IN" sz="3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Debates</a:t>
            </a: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 were open only for Muslims.</a:t>
            </a:r>
          </a:p>
          <a:p>
            <a:pPr marL="0" indent="0" algn="just" fontAlgn="base">
              <a:buNone/>
            </a:pPr>
            <a:r>
              <a:rPr lang="en-IN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          2. In 1578 Akbar opened the doors of debate to Hindus belonging to various sects, Jains, Christians and </a:t>
            </a:r>
            <a:r>
              <a:rPr lang="en-IN" sz="3100" dirty="0" err="1" smtClean="0">
                <a:latin typeface="Times New Roman" pitchFamily="18" charset="0"/>
                <a:cs typeface="Times New Roman" pitchFamily="18" charset="0"/>
              </a:rPr>
              <a:t>Zorastrians</a:t>
            </a: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en-IN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          3. Akbar himself became convinced of the futility of these debates, and closed the </a:t>
            </a:r>
            <a:r>
              <a:rPr lang="en-IN" sz="31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Ibadat</a:t>
            </a:r>
            <a:r>
              <a:rPr lang="en-IN" sz="3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1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Khana</a:t>
            </a:r>
            <a:r>
              <a:rPr lang="en-IN" sz="3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practically in 1581, and finally in 1582.</a:t>
            </a: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base">
              <a:buNone/>
            </a:pPr>
            <a:endParaRPr lang="en-IN" sz="3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endParaRPr lang="en-IN" sz="3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en-IN" sz="3100" b="1" u="sng" dirty="0" smtClean="0">
                <a:latin typeface="Times New Roman" pitchFamily="18" charset="0"/>
                <a:cs typeface="Times New Roman" pitchFamily="18" charset="0"/>
              </a:rPr>
              <a:t>Impact:  </a:t>
            </a:r>
          </a:p>
          <a:p>
            <a:pPr marL="0" indent="0" algn="just" fontAlgn="base">
              <a:buFont typeface="Wingdings" pitchFamily="2" charset="2"/>
              <a:buChar char="Ø"/>
            </a:pP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Akbar concluded that all religions had elements of truth and that all of them led to the same Supreme Reality.</a:t>
            </a:r>
          </a:p>
          <a:p>
            <a:pPr marL="0" indent="0" algn="just" fontAlgn="base">
              <a:buFont typeface="Wingdings" pitchFamily="2" charset="2"/>
              <a:buChar char="Ø"/>
            </a:pP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3100" dirty="0" err="1" smtClean="0">
                <a:latin typeface="Times New Roman" pitchFamily="18" charset="0"/>
                <a:cs typeface="Times New Roman" pitchFamily="18" charset="0"/>
              </a:rPr>
              <a:t>Ibadat</a:t>
            </a: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100" dirty="0" err="1" smtClean="0">
                <a:latin typeface="Times New Roman" pitchFamily="18" charset="0"/>
                <a:cs typeface="Times New Roman" pitchFamily="18" charset="0"/>
              </a:rPr>
              <a:t>Khana</a:t>
            </a: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> debates played a crucial role in the emergence of a new liberal, tolerant State.   </a:t>
            </a:r>
          </a:p>
          <a:p>
            <a:pPr marL="0" indent="0" algn="just" fontAlgn="base">
              <a:buNone/>
            </a:pPr>
            <a:endParaRPr lang="en-US" sz="4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52668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Ibadatkhana</a:t>
            </a:r>
            <a:r>
              <a:rPr lang="en-US" dirty="0" smtClean="0"/>
              <a:t> or Prayer Hall</a:t>
            </a:r>
            <a:endParaRPr lang="en-US" dirty="0"/>
          </a:p>
        </p:txBody>
      </p:sp>
      <p:pic>
        <p:nvPicPr>
          <p:cNvPr id="4" name="img" descr="http://slideplayer.com/7800460/25/images/5/Religious+Akbar%E2%80%99s+efforts+to+unify+his+people+resulted+in+a+tolerant+religious+policy.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811845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3200" dirty="0" err="1" smtClean="0"/>
              <a:t>Mahzar</a:t>
            </a:r>
            <a:r>
              <a:rPr lang="en-US" sz="3200" dirty="0" smtClean="0"/>
              <a:t> and the Beginning of a new </a:t>
            </a:r>
            <a:r>
              <a:rPr lang="en-US" sz="3200" dirty="0"/>
              <a:t>S</a:t>
            </a:r>
            <a:r>
              <a:rPr lang="en-US" sz="3200" dirty="0" smtClean="0"/>
              <a:t>tate Policy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algn="just" fontAlgn="base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On 22 June 1579 A.D., Akbar read his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Khutba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which ended with the word </a:t>
            </a:r>
            <a:r>
              <a:rPr lang="en-IN" sz="2000" i="1" dirty="0">
                <a:latin typeface="Times New Roman" pitchFamily="18" charset="0"/>
                <a:cs typeface="Times New Roman" pitchFamily="18" charset="0"/>
              </a:rPr>
              <a:t>Allah-o-Akbar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meaning that ‘God is great’. It never meant that Akbar, in any way, asserted Godhood for himself.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sometime in September, 1579 A.D., Akbar read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Mahzar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It was prepared by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Shaikh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Mubarak, father of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Abul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Fazl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and many respectable religious Muslims had signed it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Mahzar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- the </a:t>
            </a:r>
            <a:r>
              <a:rPr lang="en-IN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Infallibility Decree of Akbar (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V.A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Smith and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Woolsely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Haig) meaning ‘</a:t>
            </a:r>
            <a:r>
              <a:rPr lang="en-IN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Akbar </a:t>
            </a:r>
            <a:r>
              <a:rPr lang="en-IN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desired to become emperor as well as Pope.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’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their opinion is not accepted by the majority of historians. By this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Khutba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Akbar simply took over the right to decide the cases of dispute regarding principles of Islam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final step was taken by Akbar to re-organize the </a:t>
            </a:r>
            <a:r>
              <a:rPr lang="en-IN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Madadd-i-Maash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61374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144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Din-i-</a:t>
            </a:r>
            <a:r>
              <a:rPr lang="en-US" sz="2800" dirty="0" err="1" smtClean="0"/>
              <a:t>Illahi</a:t>
            </a:r>
            <a:r>
              <a:rPr lang="en-US" sz="2800" dirty="0" smtClean="0"/>
              <a:t>-the final Phase of Akbar’s Religious Policy</a:t>
            </a:r>
            <a:br>
              <a:rPr lang="en-US" sz="2800" dirty="0" smtClean="0"/>
            </a:br>
            <a:r>
              <a:rPr lang="en-US" sz="2800" dirty="0" smtClean="0"/>
              <a:t> 1581-1605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In 1582 A.D., Akbar formed the order of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Tauhid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-i-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Ilahi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alias Din-i-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Ilahi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. It was the logical result of the declaration of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Khutba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in 1579 A.D. </a:t>
            </a: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K.S.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Lal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observes- 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“Since now the Emperor was supreme in religious matters also, he must give spiritual guidance to his people</a:t>
            </a:r>
            <a:r>
              <a:rPr lang="en-IN" sz="2600" b="1" i="1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just" fontAlgn="base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He further writes- 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“His (Akbar’s) problem was how he could bring together into one fold people who believed in his philosophy of </a:t>
            </a:r>
            <a:r>
              <a:rPr lang="en-IN" sz="2600" b="1" i="1" dirty="0" err="1" smtClean="0">
                <a:latin typeface="Times New Roman" pitchFamily="18" charset="0"/>
                <a:cs typeface="Times New Roman" pitchFamily="18" charset="0"/>
              </a:rPr>
              <a:t>Sulh-i-Kul</a:t>
            </a:r>
            <a:r>
              <a:rPr lang="en-IN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(peace with all), and his answer was Din-i-</a:t>
            </a:r>
            <a:r>
              <a:rPr lang="en-IN" sz="2600" b="1" i="1" dirty="0" err="1">
                <a:latin typeface="Times New Roman" pitchFamily="18" charset="0"/>
                <a:cs typeface="Times New Roman" pitchFamily="18" charset="0"/>
              </a:rPr>
              <a:t>Ilahi</a:t>
            </a:r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Abul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Fazl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became the chief priest of this organisation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God and the phrase Allah-o-Akbar were engraved. He was thus accepted as a member of the order by the Emperor himself.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404162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91440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Din-i-</a:t>
            </a:r>
            <a:r>
              <a:rPr lang="en-US" dirty="0" err="1" smtClean="0"/>
              <a:t>Illahi</a:t>
            </a:r>
            <a:r>
              <a:rPr lang="en-US" dirty="0" smtClean="0"/>
              <a:t> and its Chief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63880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en-IN" sz="2300" b="1" dirty="0">
                <a:latin typeface="Times New Roman" pitchFamily="18" charset="0"/>
                <a:cs typeface="Times New Roman" pitchFamily="18" charset="0"/>
              </a:rPr>
              <a:t>The member of this order observed certain following </a:t>
            </a:r>
            <a:r>
              <a:rPr lang="en-IN" sz="2300" b="1" dirty="0" smtClean="0">
                <a:latin typeface="Times New Roman" pitchFamily="18" charset="0"/>
                <a:cs typeface="Times New Roman" pitchFamily="18" charset="0"/>
              </a:rPr>
              <a:t>rules:</a:t>
            </a:r>
          </a:p>
          <a:p>
            <a:pPr fontAlgn="base">
              <a:buNone/>
            </a:pPr>
            <a:endParaRPr lang="en-IN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saluted each other with the words </a:t>
            </a:r>
            <a:r>
              <a:rPr lang="en-IN" sz="2300" i="1" dirty="0">
                <a:latin typeface="Times New Roman" pitchFamily="18" charset="0"/>
                <a:cs typeface="Times New Roman" pitchFamily="18" charset="0"/>
              </a:rPr>
              <a:t>Allah-o-Akbar 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300" i="1" dirty="0" err="1">
                <a:latin typeface="Times New Roman" pitchFamily="18" charset="0"/>
                <a:cs typeface="Times New Roman" pitchFamily="18" charset="0"/>
              </a:rPr>
              <a:t>Jall</a:t>
            </a:r>
            <a:r>
              <a:rPr lang="en-IN" sz="2300" i="1" dirty="0">
                <a:latin typeface="Times New Roman" pitchFamily="18" charset="0"/>
                <a:cs typeface="Times New Roman" pitchFamily="18" charset="0"/>
              </a:rPr>
              <a:t>-e-</a:t>
            </a:r>
            <a:r>
              <a:rPr lang="en-IN" sz="2300" i="1" dirty="0" err="1">
                <a:latin typeface="Times New Roman" pitchFamily="18" charset="0"/>
                <a:cs typeface="Times New Roman" pitchFamily="18" charset="0"/>
              </a:rPr>
              <a:t>Jalal</a:t>
            </a:r>
            <a:r>
              <a:rPr lang="en-IN" sz="23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2300" i="1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IN" sz="2300" i="1" dirty="0" err="1" smtClean="0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gave a dinner in their life-time as against the old practice of giving dinner after one’s </a:t>
            </a: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death.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were expected to give a party on their birthday and to practise </a:t>
            </a: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charity.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had to abstain from eating meat as far as possible</a:t>
            </a: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They were not to marry old women or minor </a:t>
            </a: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girls.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were expected to try for salvation by leaving worldly desires, and observing good conduct and </a:t>
            </a: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purity.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IN" sz="23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were expected to sacrifice property, life, honour and religion in the service of the emperor.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90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1440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Expansion of Islam</a:t>
            </a:r>
            <a:endParaRPr lang="en-US" dirty="0"/>
          </a:p>
        </p:txBody>
      </p:sp>
      <p:pic>
        <p:nvPicPr>
          <p:cNvPr id="4" name="img" descr="http://sensiblereason.com/wp-content/uploads/2011/11/Arabmap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31131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8683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mtClean="0"/>
              <a:t>Akbar’s Disciple </a:t>
            </a:r>
            <a:r>
              <a:rPr lang="en-US" dirty="0" smtClean="0"/>
              <a:t>accepting Din-i-</a:t>
            </a:r>
            <a:r>
              <a:rPr lang="en-US" dirty="0" err="1" smtClean="0"/>
              <a:t>Illahi</a:t>
            </a:r>
            <a:endParaRPr lang="en-US" dirty="0"/>
          </a:p>
        </p:txBody>
      </p:sp>
      <p:pic>
        <p:nvPicPr>
          <p:cNvPr id="4" name="img" descr="http://cdn.historydiscussion.net/wp-content/uploads/2013/09/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44486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8683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IN" dirty="0"/>
              <a:t>Din-i-</a:t>
            </a:r>
            <a:r>
              <a:rPr lang="en-IN" dirty="0" err="1"/>
              <a:t>Ilahi</a:t>
            </a:r>
            <a:r>
              <a:rPr lang="en-IN" dirty="0"/>
              <a:t> was not a </a:t>
            </a:r>
            <a:r>
              <a:rPr lang="en-IN" dirty="0" smtClean="0"/>
              <a:t>Religious </a:t>
            </a:r>
            <a:r>
              <a:rPr lang="en-IN" dirty="0"/>
              <a:t>O</a:t>
            </a:r>
            <a:r>
              <a:rPr lang="en-IN" dirty="0" smtClean="0"/>
              <a:t>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334000"/>
          </a:xfrm>
        </p:spPr>
        <p:txBody>
          <a:bodyPr>
            <a:noAutofit/>
          </a:bodyPr>
          <a:lstStyle/>
          <a:p>
            <a:pPr fontAlgn="base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number of members of Din-i-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Ilahi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remained limited only to some thousands. Among them only a few were prominent persons.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Among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Hindu nobles Raja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Birbal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became a member of this order while Raja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Bhagwan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Das and Raja Man Singh refused it.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Akbar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has been criticized bitterly by some historians on account of establishing the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Din-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Ilahi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V.A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. Smith commented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The Divine Faith was a monument of Akbar’s folly, not of his wisdom.”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But, such criticisms have not been accepted genuine by the majority of historians.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fact, Din-i-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Ilahi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was not a religious order. It did not have even the basic necessities of a religion, viz., a prophet, a place of worship, a religious text or a priestly class.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Abul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Fazl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the chief priest of this order, himself did not accept it as a religious order. Akbar never tried to increase its membership.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834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144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31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3100" b="1" i="1" dirty="0">
                <a:latin typeface="Times New Roman" pitchFamily="18" charset="0"/>
                <a:cs typeface="Times New Roman" pitchFamily="18" charset="0"/>
              </a:rPr>
              <a:t>Comparison of the Mughal Rulers and Conclusion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i="1" dirty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all of the Mughal leaders were related and share a lot of similarities, there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also many differences between them and the way in which they ruled. With the exception of Aurangzeb, all of the Mogul rulers practiced some degree of religious toleration. </a:t>
            </a:r>
            <a:endParaRPr lang="en-IN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a doubt, Akbar was the most accepting of other religions whole-heartedly. </a:t>
            </a:r>
            <a:endParaRPr lang="en-IN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In conclusion,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Akbar believed </a:t>
            </a:r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that a ruler’s duty was to treat all believers the same and to tolerate all religions just as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equally. </a:t>
            </a:r>
          </a:p>
          <a:p>
            <a:pPr algn="just">
              <a:buNone/>
            </a:pPr>
            <a:endParaRPr lang="en-IN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IN" sz="3800">
                <a:latin typeface="Times New Roman" pitchFamily="18" charset="0"/>
                <a:cs typeface="Times New Roman" pitchFamily="18" charset="0"/>
              </a:rPr>
              <a:t>strict </a:t>
            </a:r>
            <a:r>
              <a:rPr lang="en-IN" sz="3800" smtClean="0">
                <a:latin typeface="Times New Roman" pitchFamily="18" charset="0"/>
                <a:cs typeface="Times New Roman" pitchFamily="18" charset="0"/>
              </a:rPr>
              <a:t>Sunni, </a:t>
            </a:r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Aurangzeb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reversed the religious tolerance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policy </a:t>
            </a:r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(Kimball, “A Concise History of India”). Since he hated heretical Muslims as well as other religious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practitioners, </a:t>
            </a:r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he began making their lives a living nightmare.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Aurangzeb </a:t>
            </a:r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was against everyone who did not follow the Sunni sect of Islam </a:t>
            </a:r>
            <a:r>
              <a:rPr lang="en-IN" sz="3800" dirty="0" smtClean="0">
                <a:latin typeface="Times New Roman" pitchFamily="18" charset="0"/>
                <a:cs typeface="Times New Roman" pitchFamily="18" charset="0"/>
              </a:rPr>
              <a:t>.He </a:t>
            </a:r>
            <a:r>
              <a:rPr lang="en-IN" sz="3800" dirty="0">
                <a:latin typeface="Times New Roman" pitchFamily="18" charset="0"/>
                <a:cs typeface="Times New Roman" pitchFamily="18" charset="0"/>
              </a:rPr>
              <a:t>was just as cruel and restrictive on Shiites as he was non-Muslims.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365859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References for Further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Chandra, Satish.2004. Medieval India,(From </a:t>
            </a:r>
            <a:r>
              <a:rPr lang="en-US" sz="2400" dirty="0" err="1" smtClean="0"/>
              <a:t>Sultanat</a:t>
            </a:r>
            <a:r>
              <a:rPr lang="en-US" sz="2400" dirty="0" smtClean="0"/>
              <a:t> to The </a:t>
            </a:r>
            <a:r>
              <a:rPr lang="en-US" sz="2400" dirty="0" err="1" smtClean="0"/>
              <a:t>Mughals</a:t>
            </a:r>
            <a:r>
              <a:rPr lang="en-US" sz="2400" dirty="0" smtClean="0"/>
              <a:t>),</a:t>
            </a:r>
            <a:r>
              <a:rPr lang="en-US" sz="2400" dirty="0" err="1" smtClean="0"/>
              <a:t>Mughal</a:t>
            </a:r>
            <a:r>
              <a:rPr lang="en-US" sz="2400" dirty="0" smtClean="0"/>
              <a:t> Empire ,1526-1748,Har-Anand Publications: Delhi. India,Delhi.2016</a:t>
            </a:r>
          </a:p>
          <a:p>
            <a:pPr algn="just"/>
            <a:r>
              <a:rPr lang="en-US" sz="2400" dirty="0" err="1" smtClean="0"/>
              <a:t>Rizvi</a:t>
            </a:r>
            <a:r>
              <a:rPr lang="en-US" sz="2400" dirty="0" smtClean="0"/>
              <a:t>, </a:t>
            </a:r>
            <a:r>
              <a:rPr lang="en-US" sz="2400" dirty="0" err="1" smtClean="0"/>
              <a:t>S.A.A.,Religious</a:t>
            </a:r>
            <a:r>
              <a:rPr lang="en-US" sz="2400" dirty="0" smtClean="0"/>
              <a:t> and Intellectual History of the Muslims in Akbar’s Reign,Delhi,1985.</a:t>
            </a:r>
          </a:p>
          <a:p>
            <a:pPr algn="just"/>
            <a:r>
              <a:rPr lang="en-US" sz="2400" dirty="0" err="1" smtClean="0"/>
              <a:t>Ishwari</a:t>
            </a:r>
            <a:r>
              <a:rPr lang="en-US" sz="2400" dirty="0" smtClean="0"/>
              <a:t> ,Prasad., A Short History of Muslim Rule in </a:t>
            </a:r>
            <a:r>
              <a:rPr lang="en-US" sz="2400" dirty="0" err="1" smtClean="0"/>
              <a:t>India,Delhi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Smith.A.Vincent</a:t>
            </a:r>
            <a:r>
              <a:rPr lang="en-US" sz="2400" dirty="0" smtClean="0"/>
              <a:t>, Akbar The Great </a:t>
            </a:r>
            <a:r>
              <a:rPr lang="en-US" sz="2400" dirty="0" err="1" smtClean="0"/>
              <a:t>Mughal</a:t>
            </a:r>
            <a:r>
              <a:rPr lang="en-US" sz="2400" dirty="0" smtClean="0"/>
              <a:t>, 1542-1605. Delhi.</a:t>
            </a:r>
          </a:p>
          <a:p>
            <a:pPr algn="just"/>
            <a:r>
              <a:rPr lang="en-US" sz="2400" dirty="0" err="1" smtClean="0"/>
              <a:t>Habib</a:t>
            </a:r>
            <a:r>
              <a:rPr lang="en-US" sz="2400" dirty="0" err="1" smtClean="0"/>
              <a:t>,Irfan</a:t>
            </a:r>
            <a:r>
              <a:rPr lang="en-US" sz="2400" dirty="0" smtClean="0"/>
              <a:t>., Medieval India, The Story of a Civilization, New Delhi:2008</a:t>
            </a:r>
            <a:endParaRPr lang="en-US" sz="1600" dirty="0" smtClean="0"/>
          </a:p>
          <a:p>
            <a:pPr algn="just"/>
            <a:r>
              <a:rPr lang="en-US" sz="1800" dirty="0" smtClean="0"/>
              <a:t>Essays :</a:t>
            </a:r>
          </a:p>
          <a:p>
            <a:pPr algn="just"/>
            <a:r>
              <a:rPr lang="en-US" sz="1800" dirty="0" smtClean="0"/>
              <a:t>  </a:t>
            </a:r>
            <a:r>
              <a:rPr lang="en-US" sz="1800" dirty="0" err="1" smtClean="0"/>
              <a:t>Iqtidar</a:t>
            </a:r>
            <a:r>
              <a:rPr lang="en-US" sz="1800" dirty="0" smtClean="0"/>
              <a:t> </a:t>
            </a:r>
            <a:r>
              <a:rPr lang="en-US" sz="1800" dirty="0" err="1" smtClean="0"/>
              <a:t>Alam</a:t>
            </a:r>
            <a:r>
              <a:rPr lang="en-US" sz="1800" dirty="0" smtClean="0"/>
              <a:t> Khan, Akbar’s Personality Traits and World Outlook-A Critical Reappraisal.</a:t>
            </a:r>
          </a:p>
          <a:p>
            <a:pPr algn="just"/>
            <a:r>
              <a:rPr lang="en-US" sz="1800" dirty="0" err="1" smtClean="0"/>
              <a:t>M.Athar</a:t>
            </a:r>
            <a:r>
              <a:rPr lang="en-US" sz="1800" dirty="0" smtClean="0"/>
              <a:t> Ali , </a:t>
            </a:r>
            <a:r>
              <a:rPr lang="en-US" sz="1800" dirty="0" err="1" smtClean="0"/>
              <a:t>Sulh-i-Kul</a:t>
            </a:r>
            <a:r>
              <a:rPr lang="en-US" sz="1800" dirty="0" smtClean="0"/>
              <a:t> and the Religious Ideas </a:t>
            </a:r>
            <a:r>
              <a:rPr lang="en-US" sz="1800" smtClean="0"/>
              <a:t>of Akbar.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Model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Write a short note on the evolution of Akbar’s religious policy.-15</a:t>
            </a:r>
          </a:p>
          <a:p>
            <a:r>
              <a:rPr lang="en-US" dirty="0" smtClean="0"/>
              <a:t>Was Akbar’s religious policy primarily determined by political compulsions?-15</a:t>
            </a:r>
          </a:p>
          <a:p>
            <a:r>
              <a:rPr lang="en-US" dirty="0" smtClean="0"/>
              <a:t>Was Akbar anti-Islam?-15</a:t>
            </a:r>
          </a:p>
          <a:p>
            <a:r>
              <a:rPr lang="en-US" dirty="0" smtClean="0"/>
              <a:t>What were the basic features of Akbar’s religious views?-5 </a:t>
            </a:r>
            <a:endParaRPr lang="en-US" dirty="0" smtClean="0"/>
          </a:p>
          <a:p>
            <a:r>
              <a:rPr lang="en-US" dirty="0" smtClean="0"/>
              <a:t>How do you characterize Din-</a:t>
            </a:r>
            <a:r>
              <a:rPr lang="en-US" dirty="0" err="1" smtClean="0"/>
              <a:t>i</a:t>
            </a:r>
            <a:r>
              <a:rPr lang="en-US" dirty="0" smtClean="0"/>
              <a:t>- </a:t>
            </a:r>
            <a:r>
              <a:rPr lang="en-US" dirty="0" err="1" smtClean="0"/>
              <a:t>Illahi</a:t>
            </a:r>
            <a:r>
              <a:rPr lang="en-US" dirty="0" smtClean="0"/>
              <a:t>?-5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Sulh</a:t>
            </a:r>
            <a:r>
              <a:rPr lang="en-US" dirty="0" smtClean="0"/>
              <a:t>- I-</a:t>
            </a:r>
            <a:r>
              <a:rPr lang="en-US" dirty="0" err="1" smtClean="0"/>
              <a:t>Kul</a:t>
            </a:r>
            <a:r>
              <a:rPr lang="en-US" dirty="0" smtClean="0"/>
              <a:t>?-5</a:t>
            </a:r>
          </a:p>
          <a:p>
            <a:r>
              <a:rPr lang="en-US" dirty="0" smtClean="0"/>
              <a:t>Write a short note on Mahazarnama.-5</a:t>
            </a:r>
          </a:p>
          <a:p>
            <a:r>
              <a:rPr lang="en-US" dirty="0" smtClean="0"/>
              <a:t>Write a short note on Ibadatkhana.-5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epathsala\New Folder\thank-you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351227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096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FAMILY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g" descr="https://image.slidesharecdn.com/10mughalperiods-160404060601/95/10-mughal-period-in-india-5-638.jpg?cb=14597587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4632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img" descr="https://image.slidesharecdn.com/themughalempire2ndperiod-151207091443-lva1-app6892/95/the-mughal-empire-2nd-period-1-638.jpg?cb=144947983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47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img" descr="http://static1.squarespace.com/static/53b17013e4b0f83f2d8a8a4a/t/53e37930e4b0feac57339d6f/1407416661760/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700143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382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Religious condition of the World in the 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816600"/>
          </a:xfrm>
        </p:spPr>
        <p:txBody>
          <a:bodyPr>
            <a:noAutofit/>
          </a:bodyPr>
          <a:lstStyle/>
          <a:p>
            <a:pPr algn="just"/>
            <a:r>
              <a:rPr lang="en-IN" sz="2600" dirty="0"/>
              <a:t>In the 1500s and 1600s AD, many Europeans and West Asians tried to force other people to believe in their religion and their God. </a:t>
            </a:r>
            <a:endParaRPr lang="en-IN" sz="2600" dirty="0" smtClean="0"/>
          </a:p>
          <a:p>
            <a:pPr algn="just"/>
            <a:r>
              <a:rPr lang="en-IN" sz="2600" dirty="0" smtClean="0"/>
              <a:t>European wars erupted between Catholics and Protestants.</a:t>
            </a:r>
          </a:p>
          <a:p>
            <a:pPr algn="just"/>
            <a:r>
              <a:rPr lang="en-IN" sz="2600" dirty="0" smtClean="0"/>
              <a:t>In America, </a:t>
            </a:r>
            <a:r>
              <a:rPr lang="en-IN" sz="2600" dirty="0"/>
              <a:t>the Spanish forced millions of Aztec, Maya, and Quechua people to become Christians. </a:t>
            </a:r>
            <a:endParaRPr lang="en-IN" sz="2600" dirty="0" smtClean="0"/>
          </a:p>
          <a:p>
            <a:pPr algn="just"/>
            <a:r>
              <a:rPr lang="en-IN" sz="2600" dirty="0" smtClean="0"/>
              <a:t>In </a:t>
            </a:r>
            <a:r>
              <a:rPr lang="en-IN" sz="2600" dirty="0"/>
              <a:t>West Asia, the Shiite </a:t>
            </a:r>
            <a:r>
              <a:rPr lang="en-IN" sz="2600" dirty="0" err="1"/>
              <a:t>Safavids</a:t>
            </a:r>
            <a:r>
              <a:rPr lang="en-IN" sz="2600" dirty="0"/>
              <a:t> fought the Sunni Ottomans.</a:t>
            </a:r>
            <a:endParaRPr lang="en-US" sz="2600" dirty="0"/>
          </a:p>
          <a:p>
            <a:pPr algn="just"/>
            <a:r>
              <a:rPr lang="en-IN" sz="2600" dirty="0"/>
              <a:t>But in China, </a:t>
            </a:r>
            <a:r>
              <a:rPr lang="en-IN" sz="2600" dirty="0" smtClean="0"/>
              <a:t>Buddhists, </a:t>
            </a:r>
            <a:r>
              <a:rPr lang="en-IN" sz="2600" dirty="0" err="1" smtClean="0"/>
              <a:t>Confucianists</a:t>
            </a:r>
            <a:r>
              <a:rPr lang="en-IN" sz="2600" dirty="0"/>
              <a:t>, and Taoists mixed their beliefs and got along</a:t>
            </a:r>
            <a:r>
              <a:rPr lang="en-IN" sz="2600" dirty="0" smtClean="0"/>
              <a:t>.</a:t>
            </a:r>
          </a:p>
          <a:p>
            <a:pPr algn="just"/>
            <a:r>
              <a:rPr lang="en-IN" sz="2600" dirty="0" smtClean="0"/>
              <a:t> </a:t>
            </a:r>
            <a:r>
              <a:rPr lang="en-IN" sz="2600" dirty="0"/>
              <a:t>India was on </a:t>
            </a:r>
            <a:r>
              <a:rPr lang="en-IN" sz="2600" dirty="0" smtClean="0"/>
              <a:t>the </a:t>
            </a:r>
            <a:r>
              <a:rPr lang="en-IN" sz="2600" dirty="0"/>
              <a:t>middle path: </a:t>
            </a:r>
            <a:r>
              <a:rPr lang="en-IN" sz="2600" dirty="0" smtClean="0"/>
              <a:t>There </a:t>
            </a:r>
            <a:r>
              <a:rPr lang="en-IN" sz="2600" dirty="0"/>
              <a:t>were Muslims, Hindus, Buddhists, Sikhs, Parsees, and Christians living there; they didn’t mix much, but they didn’t get into Western-style religious wars or massacres.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411372316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Religious Condition of India during the Early Mughals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</a:pP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The </a:t>
            </a:r>
            <a:r>
              <a:rPr lang="en-IN" sz="2200" strike="noStrike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Mughal emperors</a:t>
            </a: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were </a:t>
            </a:r>
            <a:r>
              <a:rPr lang="en-IN" sz="2200" strike="noStrike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/>
              </a:rPr>
              <a:t>Muslims</a:t>
            </a: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but as they conquered northern India they began by proclaiming freedom of religion. For the most part they let </a:t>
            </a:r>
            <a:r>
              <a:rPr lang="en-IN" sz="2200" strike="noStrike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4"/>
              </a:rPr>
              <a:t>Hindus</a:t>
            </a:r>
            <a:r>
              <a:rPr lang="en-IN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IN" sz="2200" strike="noStrike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5"/>
              </a:rPr>
              <a:t>Parsees</a:t>
            </a: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and </a:t>
            </a:r>
            <a:r>
              <a:rPr lang="en-IN" sz="2200" strike="noStrike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6"/>
              </a:rPr>
              <a:t>Buddhists</a:t>
            </a: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worship whatever gods they wanted. By this time, there were not </a:t>
            </a:r>
            <a:r>
              <a:rPr lang="en-IN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 large number of</a:t>
            </a: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Buddhists in India, except in the </a:t>
            </a:r>
            <a:r>
              <a:rPr lang="en-IN" sz="2200" strike="noStrike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7"/>
              </a:rPr>
              <a:t>Himalaya Mountains</a:t>
            </a: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in the north.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</a:pP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Further south in the </a:t>
            </a:r>
            <a:r>
              <a:rPr lang="en-IN" sz="2200" strike="noStrike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8"/>
              </a:rPr>
              <a:t>Deccan</a:t>
            </a: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and the </a:t>
            </a:r>
            <a:r>
              <a:rPr lang="en-IN" sz="22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Chola</a:t>
            </a: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kingdoms, most people continued to practise Hinduism.</a:t>
            </a:r>
            <a:endParaRPr lang="en-US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</a:pP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At the same time, European sailing ships were beginning to bring </a:t>
            </a:r>
            <a:r>
              <a:rPr lang="en-IN" sz="2200" strike="noStrike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9"/>
              </a:rPr>
              <a:t>Christian missionaries</a:t>
            </a: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to India. Christian soldiers killed Muslims on their way to Mecca for the </a:t>
            </a:r>
            <a:r>
              <a:rPr lang="en-IN" sz="2200" strike="noStrike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0"/>
              </a:rPr>
              <a:t>hajj</a:t>
            </a:r>
            <a:r>
              <a:rPr lang="en-IN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75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5334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Jalaluddin</a:t>
            </a:r>
            <a:r>
              <a:rPr lang="en-US" dirty="0" smtClean="0"/>
              <a:t> Akbar</a:t>
            </a:r>
            <a:endParaRPr lang="en-US" dirty="0"/>
          </a:p>
        </p:txBody>
      </p:sp>
      <p:pic>
        <p:nvPicPr>
          <p:cNvPr id="4" name="img" descr="https://qph.ec.quoracdn.net/main-qimg-71b3ea84930a8a49c0e71c6cdff746e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437214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5300" b="1" dirty="0" smtClean="0"/>
              <a:t>Akbar’s Religious Policy</a:t>
            </a:r>
            <a:r>
              <a:rPr lang="en-US" sz="5300" dirty="0" smtClean="0"/>
              <a:t/>
            </a:r>
            <a:br>
              <a:rPr lang="en-US" sz="53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102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Akbar’s religious policy of harmony, reconciliation, and synthesis among all the religions did not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 all of a sudden.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Akbar is known for his liberal ideas and liberal religious policy.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1556 and 1562, Akbar remained a staunch Sunni Muslim. 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a) He practiced the tenets of Islam as a devout Muslim.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b) He never hesitated to punish the opponents of Islam.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c) He adopted a policy of mutual understanding and reconciliation among followers of different faiths and equality of all religions. </a:t>
            </a:r>
          </a:p>
          <a:p>
            <a:pPr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  d)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Akbar was deeply interested in religion and philosophy.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According to Dr. Tara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his religion was the product of the synthetic effect of the Vedanta and Sufism of the age. 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However, gradually his views changed after 1562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 fontAlgn="base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1818</Words>
  <Application>Microsoft Office PowerPoint</Application>
  <PresentationFormat>On-screen Show (4:3)</PresentationFormat>
  <Paragraphs>143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EVOLUTION OF AKBAR’S RELIGIOUS POLICY</vt:lpstr>
      <vt:lpstr>Expansion of Islam</vt:lpstr>
      <vt:lpstr>FAMILY TREE</vt:lpstr>
      <vt:lpstr>Slide 4</vt:lpstr>
      <vt:lpstr>Slide 5</vt:lpstr>
      <vt:lpstr>Religious condition of the World in the 16th Century</vt:lpstr>
      <vt:lpstr>Religious Condition of India during the Early Mughals</vt:lpstr>
      <vt:lpstr>Jalaluddin Akbar</vt:lpstr>
      <vt:lpstr> Akbar’s Religious Policy </vt:lpstr>
      <vt:lpstr>Background of Akbar’s Religious Toleration</vt:lpstr>
      <vt:lpstr>Ideology of Sulh-I-Kul</vt:lpstr>
      <vt:lpstr>Various factors Behind Akbar’s Religious Toleration </vt:lpstr>
      <vt:lpstr> Four Pillars of Akbar’s Religious Policy </vt:lpstr>
      <vt:lpstr>FIRST PHASE OF AKBAR’S RELIGIOUS POLICY 1556-1573</vt:lpstr>
      <vt:lpstr>SECOND PHASE OF AKBAR’S RELIGIOUS POLICY 1573-1580</vt:lpstr>
      <vt:lpstr>Ibadatkhana or Prayer Hall</vt:lpstr>
      <vt:lpstr>Mahzar and the Beginning of a new State Policy</vt:lpstr>
      <vt:lpstr>Din-i-Illahi-the final Phase of Akbar’s Religious Policy  1581-1605</vt:lpstr>
      <vt:lpstr>Din-i-Illahi and its Chief Features</vt:lpstr>
      <vt:lpstr>Akbar’s Disciple accepting Din-i-Illahi</vt:lpstr>
      <vt:lpstr>Din-i-Ilahi was not a Religious Order</vt:lpstr>
      <vt:lpstr> A Comparison of the Mughal Rulers and Conclusion </vt:lpstr>
      <vt:lpstr>References for Further Studies</vt:lpstr>
      <vt:lpstr>Model Questions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POLICY OF THE MUGHALS AND ITS EVOLUTION</dc:title>
  <dc:creator>hp</dc:creator>
  <cp:lastModifiedBy>hp</cp:lastModifiedBy>
  <cp:revision>91</cp:revision>
  <dcterms:created xsi:type="dcterms:W3CDTF">2018-09-13T18:56:05Z</dcterms:created>
  <dcterms:modified xsi:type="dcterms:W3CDTF">2020-03-24T19:18:44Z</dcterms:modified>
</cp:coreProperties>
</file>