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diagrams/data6.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diagrams/colors6.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quickStyle6.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72" r:id="rId1"/>
  </p:sldMasterIdLst>
  <p:sldIdLst>
    <p:sldId id="305" r:id="rId2"/>
    <p:sldId id="256" r:id="rId3"/>
    <p:sldId id="257" r:id="rId4"/>
    <p:sldId id="300" r:id="rId5"/>
    <p:sldId id="301" r:id="rId6"/>
    <p:sldId id="302" r:id="rId7"/>
    <p:sldId id="258" r:id="rId8"/>
    <p:sldId id="259" r:id="rId9"/>
    <p:sldId id="303" r:id="rId10"/>
    <p:sldId id="260" r:id="rId11"/>
    <p:sldId id="304" r:id="rId12"/>
    <p:sldId id="262"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showPr>
  <p:clrMru>
    <a:srgbClr val="990033"/>
    <a:srgbClr val="CC33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9526" autoAdjust="0"/>
    <p:restoredTop sz="94660"/>
  </p:normalViewPr>
  <p:slideViewPr>
    <p:cSldViewPr>
      <p:cViewPr varScale="1">
        <p:scale>
          <a:sx n="69" d="100"/>
          <a:sy n="69" d="100"/>
        </p:scale>
        <p:origin x="-1254"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F5C369-BD37-4C62-8855-19A7A016EFF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73AEFD91-F59F-4661-A4B4-F5A2E4140220}">
      <dgm:prSet/>
      <dgm:spPr/>
      <dgm:t>
        <a:bodyPr/>
        <a:lstStyle/>
        <a:p>
          <a:pPr rtl="0"/>
          <a:r>
            <a:rPr lang="en-US" dirty="0" smtClean="0"/>
            <a:t>gives emphasis upon the protection of equal access to liberties, rights and opportunities and pays special attention to  the interest of the people of most disadvantageous section of the society.</a:t>
          </a:r>
          <a:endParaRPr lang="en-US" dirty="0"/>
        </a:p>
      </dgm:t>
    </dgm:pt>
    <dgm:pt modelId="{AB399AEB-CC0E-4312-A957-B28295E31329}" type="parTrans" cxnId="{AB42E4AA-20AE-4A75-91D9-9D23036EB7D4}">
      <dgm:prSet/>
      <dgm:spPr/>
      <dgm:t>
        <a:bodyPr/>
        <a:lstStyle/>
        <a:p>
          <a:endParaRPr lang="en-US"/>
        </a:p>
      </dgm:t>
    </dgm:pt>
    <dgm:pt modelId="{771E44F3-E308-4A52-B602-947B73983420}" type="sibTrans" cxnId="{AB42E4AA-20AE-4A75-91D9-9D23036EB7D4}">
      <dgm:prSet/>
      <dgm:spPr/>
      <dgm:t>
        <a:bodyPr/>
        <a:lstStyle/>
        <a:p>
          <a:endParaRPr lang="en-US"/>
        </a:p>
      </dgm:t>
    </dgm:pt>
    <dgm:pt modelId="{A6269D8C-870C-4F6F-B8D1-6E7F74C477F0}" type="pres">
      <dgm:prSet presAssocID="{16F5C369-BD37-4C62-8855-19A7A016EFF9}" presName="Name0" presStyleCnt="0">
        <dgm:presLayoutVars>
          <dgm:dir/>
          <dgm:animLvl val="lvl"/>
          <dgm:resizeHandles val="exact"/>
        </dgm:presLayoutVars>
      </dgm:prSet>
      <dgm:spPr/>
      <dgm:t>
        <a:bodyPr/>
        <a:lstStyle/>
        <a:p>
          <a:endParaRPr lang="en-US"/>
        </a:p>
      </dgm:t>
    </dgm:pt>
    <dgm:pt modelId="{A67DEE8D-C480-46DF-A10D-99A3783CDB97}" type="pres">
      <dgm:prSet presAssocID="{73AEFD91-F59F-4661-A4B4-F5A2E4140220}" presName="linNode" presStyleCnt="0"/>
      <dgm:spPr/>
    </dgm:pt>
    <dgm:pt modelId="{E212AA19-6216-454F-B1B5-A11B5911F783}" type="pres">
      <dgm:prSet presAssocID="{73AEFD91-F59F-4661-A4B4-F5A2E4140220}" presName="parentText" presStyleLbl="node1" presStyleIdx="0" presStyleCnt="1" custScaleX="277778" custLinFactNeighborX="37140">
        <dgm:presLayoutVars>
          <dgm:chMax val="1"/>
          <dgm:bulletEnabled val="1"/>
        </dgm:presLayoutVars>
      </dgm:prSet>
      <dgm:spPr/>
      <dgm:t>
        <a:bodyPr/>
        <a:lstStyle/>
        <a:p>
          <a:endParaRPr lang="en-US"/>
        </a:p>
      </dgm:t>
    </dgm:pt>
  </dgm:ptLst>
  <dgm:cxnLst>
    <dgm:cxn modelId="{6120ED77-6485-46FD-830E-39CEB80852C8}" type="presOf" srcId="{73AEFD91-F59F-4661-A4B4-F5A2E4140220}" destId="{E212AA19-6216-454F-B1B5-A11B5911F783}" srcOrd="0" destOrd="0" presId="urn:microsoft.com/office/officeart/2005/8/layout/vList5"/>
    <dgm:cxn modelId="{6BB6E159-50A1-4540-A0D1-7CE2F0AA284C}" type="presOf" srcId="{16F5C369-BD37-4C62-8855-19A7A016EFF9}" destId="{A6269D8C-870C-4F6F-B8D1-6E7F74C477F0}" srcOrd="0" destOrd="0" presId="urn:microsoft.com/office/officeart/2005/8/layout/vList5"/>
    <dgm:cxn modelId="{AB42E4AA-20AE-4A75-91D9-9D23036EB7D4}" srcId="{16F5C369-BD37-4C62-8855-19A7A016EFF9}" destId="{73AEFD91-F59F-4661-A4B4-F5A2E4140220}" srcOrd="0" destOrd="0" parTransId="{AB399AEB-CC0E-4312-A957-B28295E31329}" sibTransId="{771E44F3-E308-4A52-B602-947B73983420}"/>
    <dgm:cxn modelId="{5632AEA4-2B7D-4BD3-AC98-A7E3EACBC763}" type="presParOf" srcId="{A6269D8C-870C-4F6F-B8D1-6E7F74C477F0}" destId="{A67DEE8D-C480-46DF-A10D-99A3783CDB97}" srcOrd="0" destOrd="0" presId="urn:microsoft.com/office/officeart/2005/8/layout/vList5"/>
    <dgm:cxn modelId="{D886155C-BC91-4332-8616-AF70EB333411}" type="presParOf" srcId="{A67DEE8D-C480-46DF-A10D-99A3783CDB97}" destId="{E212AA19-6216-454F-B1B5-A11B5911F783}" srcOrd="0" destOrd="0" presId="urn:microsoft.com/office/officeart/2005/8/layout/vList5"/>
  </dgm:cxnLst>
  <dgm:bg/>
  <dgm:whole/>
</dgm:dataModel>
</file>

<file path=ppt/diagrams/data2.xml><?xml version="1.0" encoding="utf-8"?>
<dgm:dataModel xmlns:dgm="http://schemas.openxmlformats.org/drawingml/2006/diagram" xmlns:a="http://schemas.openxmlformats.org/drawingml/2006/main">
  <dgm:ptLst>
    <dgm:pt modelId="{8E75E21E-15E7-4ACA-AE23-AECA33BA43AC}" type="doc">
      <dgm:prSet loTypeId="urn:microsoft.com/office/officeart/2005/8/layout/vList2" loCatId="list" qsTypeId="urn:microsoft.com/office/officeart/2005/8/quickstyle/simple1" qsCatId="simple" csTypeId="urn:microsoft.com/office/officeart/2005/8/colors/colorful5" csCatId="colorful" phldr="1"/>
      <dgm:spPr/>
      <dgm:t>
        <a:bodyPr/>
        <a:lstStyle/>
        <a:p>
          <a:endParaRPr lang="en-US"/>
        </a:p>
      </dgm:t>
    </dgm:pt>
    <dgm:pt modelId="{6E11553C-9129-4FF1-8B97-C9E420F90CA0}">
      <dgm:prSet/>
      <dgm:spPr/>
      <dgm:t>
        <a:bodyPr/>
        <a:lstStyle/>
        <a:p>
          <a:pPr rtl="0"/>
          <a:r>
            <a:rPr lang="en-US" dirty="0" smtClean="0"/>
            <a:t>Human right plays a very important role in Miller’s theory of social justice. According to Miller the basic right of citizens involves concrete liberties, such as freedom of movement, freedom of speech etc. and thus the human right has multifarious dimensions  </a:t>
          </a:r>
          <a:endParaRPr lang="en-US" dirty="0"/>
        </a:p>
      </dgm:t>
    </dgm:pt>
    <dgm:pt modelId="{B58D9B30-BA72-4D82-B5DF-F5348D6465CA}" type="parTrans" cxnId="{EFFDE4DF-789B-4958-BF54-23D99B232FEA}">
      <dgm:prSet/>
      <dgm:spPr/>
      <dgm:t>
        <a:bodyPr/>
        <a:lstStyle/>
        <a:p>
          <a:endParaRPr lang="en-US"/>
        </a:p>
      </dgm:t>
    </dgm:pt>
    <dgm:pt modelId="{AA56F0F1-FCAE-4176-A68C-796F20E0354D}" type="sibTrans" cxnId="{EFFDE4DF-789B-4958-BF54-23D99B232FEA}">
      <dgm:prSet/>
      <dgm:spPr/>
      <dgm:t>
        <a:bodyPr/>
        <a:lstStyle/>
        <a:p>
          <a:endParaRPr lang="en-US"/>
        </a:p>
      </dgm:t>
    </dgm:pt>
    <dgm:pt modelId="{B27B26B3-74DA-4A7E-83CF-F06038372E19}" type="pres">
      <dgm:prSet presAssocID="{8E75E21E-15E7-4ACA-AE23-AECA33BA43AC}" presName="linear" presStyleCnt="0">
        <dgm:presLayoutVars>
          <dgm:animLvl val="lvl"/>
          <dgm:resizeHandles val="exact"/>
        </dgm:presLayoutVars>
      </dgm:prSet>
      <dgm:spPr/>
      <dgm:t>
        <a:bodyPr/>
        <a:lstStyle/>
        <a:p>
          <a:endParaRPr lang="en-US"/>
        </a:p>
      </dgm:t>
    </dgm:pt>
    <dgm:pt modelId="{30A360D5-2223-4FB1-8D5F-272E1606CA67}" type="pres">
      <dgm:prSet presAssocID="{6E11553C-9129-4FF1-8B97-C9E420F90CA0}" presName="parentText" presStyleLbl="node1" presStyleIdx="0" presStyleCnt="1">
        <dgm:presLayoutVars>
          <dgm:chMax val="0"/>
          <dgm:bulletEnabled val="1"/>
        </dgm:presLayoutVars>
      </dgm:prSet>
      <dgm:spPr/>
      <dgm:t>
        <a:bodyPr/>
        <a:lstStyle/>
        <a:p>
          <a:endParaRPr lang="en-US"/>
        </a:p>
      </dgm:t>
    </dgm:pt>
  </dgm:ptLst>
  <dgm:cxnLst>
    <dgm:cxn modelId="{FC146E61-C5C5-42FD-ACCA-B64A5B3141CC}" type="presOf" srcId="{8E75E21E-15E7-4ACA-AE23-AECA33BA43AC}" destId="{B27B26B3-74DA-4A7E-83CF-F06038372E19}" srcOrd="0" destOrd="0" presId="urn:microsoft.com/office/officeart/2005/8/layout/vList2"/>
    <dgm:cxn modelId="{EFFDE4DF-789B-4958-BF54-23D99B232FEA}" srcId="{8E75E21E-15E7-4ACA-AE23-AECA33BA43AC}" destId="{6E11553C-9129-4FF1-8B97-C9E420F90CA0}" srcOrd="0" destOrd="0" parTransId="{B58D9B30-BA72-4D82-B5DF-F5348D6465CA}" sibTransId="{AA56F0F1-FCAE-4176-A68C-796F20E0354D}"/>
    <dgm:cxn modelId="{C83CFE23-D22C-4F6C-B25B-CECFD84490A9}" type="presOf" srcId="{6E11553C-9129-4FF1-8B97-C9E420F90CA0}" destId="{30A360D5-2223-4FB1-8D5F-272E1606CA67}" srcOrd="0" destOrd="0" presId="urn:microsoft.com/office/officeart/2005/8/layout/vList2"/>
    <dgm:cxn modelId="{DA04A79A-048A-4B95-A364-3C02956204F4}" type="presParOf" srcId="{B27B26B3-74DA-4A7E-83CF-F06038372E19}" destId="{30A360D5-2223-4FB1-8D5F-272E1606CA67}" srcOrd="0" destOrd="0" presId="urn:microsoft.com/office/officeart/2005/8/layout/vList2"/>
  </dgm:cxnLst>
  <dgm:bg/>
  <dgm:whole/>
</dgm:dataModel>
</file>

<file path=ppt/diagrams/data3.xml><?xml version="1.0" encoding="utf-8"?>
<dgm:dataModel xmlns:dgm="http://schemas.openxmlformats.org/drawingml/2006/diagram" xmlns:a="http://schemas.openxmlformats.org/drawingml/2006/main">
  <dgm:ptLst>
    <dgm:pt modelId="{6E3FFEE0-B145-4AA1-B2C9-0419744DDB59}" type="doc">
      <dgm:prSet loTypeId="urn:microsoft.com/office/officeart/2005/8/layout/vList2" loCatId="list" qsTypeId="urn:microsoft.com/office/officeart/2005/8/quickstyle/simple1" qsCatId="simple" csTypeId="urn:microsoft.com/office/officeart/2005/8/colors/accent3_4" csCatId="accent3"/>
      <dgm:spPr/>
      <dgm:t>
        <a:bodyPr/>
        <a:lstStyle/>
        <a:p>
          <a:endParaRPr lang="en-US"/>
        </a:p>
      </dgm:t>
    </dgm:pt>
    <dgm:pt modelId="{436ADA7A-2E4A-41E1-9CCC-208E9F77CFAA}">
      <dgm:prSet/>
      <dgm:spPr/>
      <dgm:t>
        <a:bodyPr/>
        <a:lstStyle/>
        <a:p>
          <a:pPr rtl="0"/>
          <a:r>
            <a:rPr lang="en-US" dirty="0" smtClean="0"/>
            <a:t>The concept of human right is part and parcel to the Indian civilization and it is wrong to say that this concept is the brain child of western thought</a:t>
          </a:r>
          <a:endParaRPr lang="en-US" dirty="0"/>
        </a:p>
      </dgm:t>
    </dgm:pt>
    <dgm:pt modelId="{D4D1B1B7-A3EE-47B1-AB44-612D45B425B0}" type="parTrans" cxnId="{04835C80-FAB9-4500-B542-F29C52CBF5CE}">
      <dgm:prSet/>
      <dgm:spPr/>
      <dgm:t>
        <a:bodyPr/>
        <a:lstStyle/>
        <a:p>
          <a:endParaRPr lang="en-US"/>
        </a:p>
      </dgm:t>
    </dgm:pt>
    <dgm:pt modelId="{F376E2C2-42E9-4F24-A0D1-8E4EEE2B6C8E}" type="sibTrans" cxnId="{04835C80-FAB9-4500-B542-F29C52CBF5CE}">
      <dgm:prSet/>
      <dgm:spPr/>
      <dgm:t>
        <a:bodyPr/>
        <a:lstStyle/>
        <a:p>
          <a:endParaRPr lang="en-US"/>
        </a:p>
      </dgm:t>
    </dgm:pt>
    <dgm:pt modelId="{961BFE41-120A-4DE0-AA95-4851E87A2800}" type="pres">
      <dgm:prSet presAssocID="{6E3FFEE0-B145-4AA1-B2C9-0419744DDB59}" presName="linear" presStyleCnt="0">
        <dgm:presLayoutVars>
          <dgm:animLvl val="lvl"/>
          <dgm:resizeHandles val="exact"/>
        </dgm:presLayoutVars>
      </dgm:prSet>
      <dgm:spPr/>
      <dgm:t>
        <a:bodyPr/>
        <a:lstStyle/>
        <a:p>
          <a:endParaRPr lang="en-US"/>
        </a:p>
      </dgm:t>
    </dgm:pt>
    <dgm:pt modelId="{7585C3A8-E1D2-44B6-BE7C-51A620D20A91}" type="pres">
      <dgm:prSet presAssocID="{436ADA7A-2E4A-41E1-9CCC-208E9F77CFAA}" presName="parentText" presStyleLbl="node1" presStyleIdx="0" presStyleCnt="1">
        <dgm:presLayoutVars>
          <dgm:chMax val="0"/>
          <dgm:bulletEnabled val="1"/>
        </dgm:presLayoutVars>
      </dgm:prSet>
      <dgm:spPr/>
      <dgm:t>
        <a:bodyPr/>
        <a:lstStyle/>
        <a:p>
          <a:endParaRPr lang="en-US"/>
        </a:p>
      </dgm:t>
    </dgm:pt>
  </dgm:ptLst>
  <dgm:cxnLst>
    <dgm:cxn modelId="{3731EA11-2BF5-4664-87DE-CDA85E44C583}" type="presOf" srcId="{436ADA7A-2E4A-41E1-9CCC-208E9F77CFAA}" destId="{7585C3A8-E1D2-44B6-BE7C-51A620D20A91}" srcOrd="0" destOrd="0" presId="urn:microsoft.com/office/officeart/2005/8/layout/vList2"/>
    <dgm:cxn modelId="{CDC44104-4CC9-4E05-A317-84A0CCC56FF8}" type="presOf" srcId="{6E3FFEE0-B145-4AA1-B2C9-0419744DDB59}" destId="{961BFE41-120A-4DE0-AA95-4851E87A2800}" srcOrd="0" destOrd="0" presId="urn:microsoft.com/office/officeart/2005/8/layout/vList2"/>
    <dgm:cxn modelId="{04835C80-FAB9-4500-B542-F29C52CBF5CE}" srcId="{6E3FFEE0-B145-4AA1-B2C9-0419744DDB59}" destId="{436ADA7A-2E4A-41E1-9CCC-208E9F77CFAA}" srcOrd="0" destOrd="0" parTransId="{D4D1B1B7-A3EE-47B1-AB44-612D45B425B0}" sibTransId="{F376E2C2-42E9-4F24-A0D1-8E4EEE2B6C8E}"/>
    <dgm:cxn modelId="{E72A4E32-B540-4960-B978-E71598060798}" type="presParOf" srcId="{961BFE41-120A-4DE0-AA95-4851E87A2800}" destId="{7585C3A8-E1D2-44B6-BE7C-51A620D20A91}" srcOrd="0" destOrd="0" presId="urn:microsoft.com/office/officeart/2005/8/layout/vList2"/>
  </dgm:cxnLst>
  <dgm:bg/>
  <dgm:whole/>
</dgm:dataModel>
</file>

<file path=ppt/diagrams/data4.xml><?xml version="1.0" encoding="utf-8"?>
<dgm:dataModel xmlns:dgm="http://schemas.openxmlformats.org/drawingml/2006/diagram" xmlns:a="http://schemas.openxmlformats.org/drawingml/2006/main">
  <dgm:ptLst>
    <dgm:pt modelId="{FA564DEB-E389-4AD6-A880-6BE5FE19E810}" type="doc">
      <dgm:prSet loTypeId="urn:microsoft.com/office/officeart/2005/8/layout/venn1" loCatId="relationship" qsTypeId="urn:microsoft.com/office/officeart/2005/8/quickstyle/simple1" qsCatId="simple" csTypeId="urn:microsoft.com/office/officeart/2005/8/colors/colorful2" csCatId="colorful" phldr="1"/>
      <dgm:spPr/>
      <dgm:t>
        <a:bodyPr/>
        <a:lstStyle/>
        <a:p>
          <a:endParaRPr lang="en-US"/>
        </a:p>
      </dgm:t>
    </dgm:pt>
    <dgm:pt modelId="{CA86925F-B8E3-44F1-BB14-77BB43F2EDB1}">
      <dgm:prSet/>
      <dgm:spPr/>
      <dgm:t>
        <a:bodyPr/>
        <a:lstStyle/>
        <a:p>
          <a:pPr rtl="0"/>
          <a:r>
            <a:rPr lang="en-US" dirty="0" smtClean="0"/>
            <a:t>. Swami Vivekananda writes,” if there is any land on this earth that can lay claim to be the blessed </a:t>
          </a:r>
          <a:r>
            <a:rPr lang="en-US" dirty="0" err="1" smtClean="0"/>
            <a:t>punyabhumi</a:t>
          </a:r>
          <a:r>
            <a:rPr lang="en-US" dirty="0" smtClean="0"/>
            <a:t>,… the land  where humanity has attained its highest towards generosity, towards purity, towards calmness, above all, the land of introspection and of spirituality- it is India”</a:t>
          </a:r>
          <a:endParaRPr lang="en-US" dirty="0"/>
        </a:p>
      </dgm:t>
    </dgm:pt>
    <dgm:pt modelId="{7310EED2-C005-4DE0-92B8-AB4018A8E10A}" type="parTrans" cxnId="{DC0EFE22-D5F1-4760-AC8E-EC6BB3B737C4}">
      <dgm:prSet/>
      <dgm:spPr/>
      <dgm:t>
        <a:bodyPr/>
        <a:lstStyle/>
        <a:p>
          <a:endParaRPr lang="en-US"/>
        </a:p>
      </dgm:t>
    </dgm:pt>
    <dgm:pt modelId="{A93FE1FB-AA66-4085-B9D7-84BBB10940B4}" type="sibTrans" cxnId="{DC0EFE22-D5F1-4760-AC8E-EC6BB3B737C4}">
      <dgm:prSet/>
      <dgm:spPr/>
      <dgm:t>
        <a:bodyPr/>
        <a:lstStyle/>
        <a:p>
          <a:endParaRPr lang="en-US"/>
        </a:p>
      </dgm:t>
    </dgm:pt>
    <dgm:pt modelId="{1A11C2ED-5398-4B44-AF62-95DEB1D6521F}" type="pres">
      <dgm:prSet presAssocID="{FA564DEB-E389-4AD6-A880-6BE5FE19E810}" presName="compositeShape" presStyleCnt="0">
        <dgm:presLayoutVars>
          <dgm:chMax val="7"/>
          <dgm:dir/>
          <dgm:resizeHandles val="exact"/>
        </dgm:presLayoutVars>
      </dgm:prSet>
      <dgm:spPr/>
      <dgm:t>
        <a:bodyPr/>
        <a:lstStyle/>
        <a:p>
          <a:endParaRPr lang="en-US"/>
        </a:p>
      </dgm:t>
    </dgm:pt>
    <dgm:pt modelId="{BEF7892A-9146-4766-9C73-115F1A83B9B7}" type="pres">
      <dgm:prSet presAssocID="{CA86925F-B8E3-44F1-BB14-77BB43F2EDB1}" presName="circ1TxSh" presStyleLbl="vennNode1" presStyleIdx="0" presStyleCnt="1" custScaleX="300000"/>
      <dgm:spPr/>
      <dgm:t>
        <a:bodyPr/>
        <a:lstStyle/>
        <a:p>
          <a:endParaRPr lang="en-US"/>
        </a:p>
      </dgm:t>
    </dgm:pt>
  </dgm:ptLst>
  <dgm:cxnLst>
    <dgm:cxn modelId="{DC0EFE22-D5F1-4760-AC8E-EC6BB3B737C4}" srcId="{FA564DEB-E389-4AD6-A880-6BE5FE19E810}" destId="{CA86925F-B8E3-44F1-BB14-77BB43F2EDB1}" srcOrd="0" destOrd="0" parTransId="{7310EED2-C005-4DE0-92B8-AB4018A8E10A}" sibTransId="{A93FE1FB-AA66-4085-B9D7-84BBB10940B4}"/>
    <dgm:cxn modelId="{9428DDC8-E42E-43E7-812E-6B3624BF91E1}" type="presOf" srcId="{CA86925F-B8E3-44F1-BB14-77BB43F2EDB1}" destId="{BEF7892A-9146-4766-9C73-115F1A83B9B7}" srcOrd="0" destOrd="0" presId="urn:microsoft.com/office/officeart/2005/8/layout/venn1"/>
    <dgm:cxn modelId="{A5A005D7-AA5C-4B06-93DB-B8CB04B66C13}" type="presOf" srcId="{FA564DEB-E389-4AD6-A880-6BE5FE19E810}" destId="{1A11C2ED-5398-4B44-AF62-95DEB1D6521F}" srcOrd="0" destOrd="0" presId="urn:microsoft.com/office/officeart/2005/8/layout/venn1"/>
    <dgm:cxn modelId="{9A946F07-67F6-4EF2-8E24-1BD0786585C5}" type="presParOf" srcId="{1A11C2ED-5398-4B44-AF62-95DEB1D6521F}" destId="{BEF7892A-9146-4766-9C73-115F1A83B9B7}" srcOrd="0" destOrd="0" presId="urn:microsoft.com/office/officeart/2005/8/layout/venn1"/>
  </dgm:cxnLst>
  <dgm:bg/>
  <dgm:whole/>
</dgm:dataModel>
</file>

<file path=ppt/diagrams/data5.xml><?xml version="1.0" encoding="utf-8"?>
<dgm:dataModel xmlns:dgm="http://schemas.openxmlformats.org/drawingml/2006/diagram" xmlns:a="http://schemas.openxmlformats.org/drawingml/2006/main">
  <dgm:ptLst>
    <dgm:pt modelId="{E62D9A84-5CE9-4098-B48E-724DF004BAF2}" type="doc">
      <dgm:prSet loTypeId="urn:microsoft.com/office/officeart/2005/8/layout/venn1" loCatId="relationship" qsTypeId="urn:microsoft.com/office/officeart/2005/8/quickstyle/simple1" qsCatId="simple" csTypeId="urn:microsoft.com/office/officeart/2005/8/colors/accent1_2" csCatId="accent1" phldr="1"/>
      <dgm:spPr/>
      <dgm:t>
        <a:bodyPr/>
        <a:lstStyle/>
        <a:p>
          <a:endParaRPr lang="en-US"/>
        </a:p>
      </dgm:t>
    </dgm:pt>
    <dgm:pt modelId="{9E3BDE11-CC95-47BA-BFCF-D22037BF4C9D}">
      <dgm:prSet/>
      <dgm:spPr/>
      <dgm:t>
        <a:bodyPr/>
        <a:lstStyle/>
        <a:p>
          <a:pPr rtl="0"/>
          <a:r>
            <a:rPr lang="en-US" dirty="0" smtClean="0"/>
            <a:t>based upon the principle of Natural Rights and given the guarantee of a bunch of rights, comprised within 17 Articles and have been regarded as universal one</a:t>
          </a:r>
          <a:endParaRPr lang="en-US" dirty="0"/>
        </a:p>
      </dgm:t>
    </dgm:pt>
    <dgm:pt modelId="{A6F5EA18-C376-428E-97E5-8D2BB1AD93F1}" type="parTrans" cxnId="{F5252BCF-43D3-46C6-8C44-B64EE656581F}">
      <dgm:prSet/>
      <dgm:spPr/>
      <dgm:t>
        <a:bodyPr/>
        <a:lstStyle/>
        <a:p>
          <a:endParaRPr lang="en-US"/>
        </a:p>
      </dgm:t>
    </dgm:pt>
    <dgm:pt modelId="{A1AE20F1-F861-4E65-94DD-0C9AF8AE6D01}" type="sibTrans" cxnId="{F5252BCF-43D3-46C6-8C44-B64EE656581F}">
      <dgm:prSet/>
      <dgm:spPr/>
      <dgm:t>
        <a:bodyPr/>
        <a:lstStyle/>
        <a:p>
          <a:endParaRPr lang="en-US"/>
        </a:p>
      </dgm:t>
    </dgm:pt>
    <dgm:pt modelId="{E7A5BA7F-BE1B-46D9-A901-C3138AF1ACE0}" type="pres">
      <dgm:prSet presAssocID="{E62D9A84-5CE9-4098-B48E-724DF004BAF2}" presName="compositeShape" presStyleCnt="0">
        <dgm:presLayoutVars>
          <dgm:chMax val="7"/>
          <dgm:dir/>
          <dgm:resizeHandles val="exact"/>
        </dgm:presLayoutVars>
      </dgm:prSet>
      <dgm:spPr/>
      <dgm:t>
        <a:bodyPr/>
        <a:lstStyle/>
        <a:p>
          <a:endParaRPr lang="en-US"/>
        </a:p>
      </dgm:t>
    </dgm:pt>
    <dgm:pt modelId="{9925DB85-14B0-4194-9EBE-653569BD0C0A}" type="pres">
      <dgm:prSet presAssocID="{9E3BDE11-CC95-47BA-BFCF-D22037BF4C9D}" presName="circ1TxSh" presStyleLbl="vennNode1" presStyleIdx="0" presStyleCnt="1" custScaleX="266667" custLinFactNeighborX="29412" custLinFactNeighborY="1961"/>
      <dgm:spPr/>
      <dgm:t>
        <a:bodyPr/>
        <a:lstStyle/>
        <a:p>
          <a:endParaRPr lang="en-US"/>
        </a:p>
      </dgm:t>
    </dgm:pt>
  </dgm:ptLst>
  <dgm:cxnLst>
    <dgm:cxn modelId="{C52C1A2F-D2C2-4FE4-898F-7BF1B2FABD42}" type="presOf" srcId="{E62D9A84-5CE9-4098-B48E-724DF004BAF2}" destId="{E7A5BA7F-BE1B-46D9-A901-C3138AF1ACE0}" srcOrd="0" destOrd="0" presId="urn:microsoft.com/office/officeart/2005/8/layout/venn1"/>
    <dgm:cxn modelId="{F5252BCF-43D3-46C6-8C44-B64EE656581F}" srcId="{E62D9A84-5CE9-4098-B48E-724DF004BAF2}" destId="{9E3BDE11-CC95-47BA-BFCF-D22037BF4C9D}" srcOrd="0" destOrd="0" parTransId="{A6F5EA18-C376-428E-97E5-8D2BB1AD93F1}" sibTransId="{A1AE20F1-F861-4E65-94DD-0C9AF8AE6D01}"/>
    <dgm:cxn modelId="{A1C62181-AB96-4171-B02A-08530092635A}" type="presOf" srcId="{9E3BDE11-CC95-47BA-BFCF-D22037BF4C9D}" destId="{9925DB85-14B0-4194-9EBE-653569BD0C0A}" srcOrd="0" destOrd="0" presId="urn:microsoft.com/office/officeart/2005/8/layout/venn1"/>
    <dgm:cxn modelId="{B3DFE9E1-2A09-4402-9B56-1A0C956AB0E1}" type="presParOf" srcId="{E7A5BA7F-BE1B-46D9-A901-C3138AF1ACE0}" destId="{9925DB85-14B0-4194-9EBE-653569BD0C0A}" srcOrd="0" destOrd="0" presId="urn:microsoft.com/office/officeart/2005/8/layout/venn1"/>
  </dgm:cxnLst>
  <dgm:bg/>
  <dgm:whole/>
</dgm:dataModel>
</file>

<file path=ppt/diagrams/data6.xml><?xml version="1.0" encoding="utf-8"?>
<dgm:dataModel xmlns:dgm="http://schemas.openxmlformats.org/drawingml/2006/diagram" xmlns:a="http://schemas.openxmlformats.org/drawingml/2006/main">
  <dgm:ptLst>
    <dgm:pt modelId="{E4D600FE-EDE3-4254-8760-3FB948832C9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4C464E19-A24B-4CEE-B543-9394CB60EF99}">
      <dgm:prSet/>
      <dgm:spPr/>
      <dgm:t>
        <a:bodyPr/>
        <a:lstStyle/>
        <a:p>
          <a:pPr rtl="0"/>
          <a:r>
            <a:rPr lang="en-US" baseline="0" dirty="0" smtClean="0"/>
            <a:t>The development of modern concept of human right accelerated after the Second World War</a:t>
          </a:r>
          <a:endParaRPr lang="en-US" baseline="0" dirty="0"/>
        </a:p>
      </dgm:t>
    </dgm:pt>
    <dgm:pt modelId="{E636DD0E-4BDE-4619-826E-8CDBDD60D555}" type="parTrans" cxnId="{CEDD7033-B2DA-4399-A233-DEC1BC6C204E}">
      <dgm:prSet/>
      <dgm:spPr/>
      <dgm:t>
        <a:bodyPr/>
        <a:lstStyle/>
        <a:p>
          <a:endParaRPr lang="en-US"/>
        </a:p>
      </dgm:t>
    </dgm:pt>
    <dgm:pt modelId="{FA0FC454-F157-491C-98FA-74E224B3060B}" type="sibTrans" cxnId="{CEDD7033-B2DA-4399-A233-DEC1BC6C204E}">
      <dgm:prSet/>
      <dgm:spPr/>
      <dgm:t>
        <a:bodyPr/>
        <a:lstStyle/>
        <a:p>
          <a:endParaRPr lang="en-US"/>
        </a:p>
      </dgm:t>
    </dgm:pt>
    <dgm:pt modelId="{295FEBB8-D3A7-43A2-BA30-A019AEF16563}" type="pres">
      <dgm:prSet presAssocID="{E4D600FE-EDE3-4254-8760-3FB948832C99}" presName="linear" presStyleCnt="0">
        <dgm:presLayoutVars>
          <dgm:animLvl val="lvl"/>
          <dgm:resizeHandles val="exact"/>
        </dgm:presLayoutVars>
      </dgm:prSet>
      <dgm:spPr/>
      <dgm:t>
        <a:bodyPr/>
        <a:lstStyle/>
        <a:p>
          <a:endParaRPr lang="en-US"/>
        </a:p>
      </dgm:t>
    </dgm:pt>
    <dgm:pt modelId="{856DE7A0-7697-411C-8B8D-F8CBC19B30FB}" type="pres">
      <dgm:prSet presAssocID="{4C464E19-A24B-4CEE-B543-9394CB60EF99}" presName="parentText" presStyleLbl="node1" presStyleIdx="0" presStyleCnt="1">
        <dgm:presLayoutVars>
          <dgm:chMax val="0"/>
          <dgm:bulletEnabled val="1"/>
        </dgm:presLayoutVars>
      </dgm:prSet>
      <dgm:spPr/>
      <dgm:t>
        <a:bodyPr/>
        <a:lstStyle/>
        <a:p>
          <a:endParaRPr lang="en-US"/>
        </a:p>
      </dgm:t>
    </dgm:pt>
  </dgm:ptLst>
  <dgm:cxnLst>
    <dgm:cxn modelId="{9ED941E4-DBC1-489B-8580-30C9B196D415}" type="presOf" srcId="{4C464E19-A24B-4CEE-B543-9394CB60EF99}" destId="{856DE7A0-7697-411C-8B8D-F8CBC19B30FB}" srcOrd="0" destOrd="0" presId="urn:microsoft.com/office/officeart/2005/8/layout/vList2"/>
    <dgm:cxn modelId="{EED700D1-8B21-417D-A0C6-D9C3D3FECA13}" type="presOf" srcId="{E4D600FE-EDE3-4254-8760-3FB948832C99}" destId="{295FEBB8-D3A7-43A2-BA30-A019AEF16563}" srcOrd="0" destOrd="0" presId="urn:microsoft.com/office/officeart/2005/8/layout/vList2"/>
    <dgm:cxn modelId="{CEDD7033-B2DA-4399-A233-DEC1BC6C204E}" srcId="{E4D600FE-EDE3-4254-8760-3FB948832C99}" destId="{4C464E19-A24B-4CEE-B543-9394CB60EF99}" srcOrd="0" destOrd="0" parTransId="{E636DD0E-4BDE-4619-826E-8CDBDD60D555}" sibTransId="{FA0FC454-F157-491C-98FA-74E224B3060B}"/>
    <dgm:cxn modelId="{DC82FCB7-4484-4C25-A27A-8B9B7D186A3C}" type="presParOf" srcId="{295FEBB8-D3A7-43A2-BA30-A019AEF16563}" destId="{856DE7A0-7697-411C-8B8D-F8CBC19B30FB}" srcOrd="0" destOrd="0" presId="urn:microsoft.com/office/officeart/2005/8/layout/vList2"/>
  </dgm:cxnLst>
  <dgm:bg/>
  <dgm:whole/>
</dgm:dataModel>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9AAC5F14-4321-4D06-A6FA-FF5DCB5A50F8}" type="datetimeFigureOut">
              <a:rPr lang="en-US" smtClean="0"/>
              <a:pPr/>
              <a:t>4/9/2020</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1F403B0A-7023-49AF-B6D8-DFAC94B4DAED}"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AAC5F14-4321-4D06-A6FA-FF5DCB5A50F8}" type="datetimeFigureOut">
              <a:rPr lang="en-US" smtClean="0"/>
              <a:pPr/>
              <a:t>4/9/2020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403B0A-7023-49AF-B6D8-DFAC94B4DAE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AAC5F14-4321-4D06-A6FA-FF5DCB5A50F8}" type="datetimeFigureOut">
              <a:rPr lang="en-US" smtClean="0"/>
              <a:pPr/>
              <a:t>4/9/2020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403B0A-7023-49AF-B6D8-DFAC94B4DAE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AAC5F14-4321-4D06-A6FA-FF5DCB5A50F8}" type="datetimeFigureOut">
              <a:rPr lang="en-US" smtClean="0"/>
              <a:pPr/>
              <a:t>4/9/2020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403B0A-7023-49AF-B6D8-DFAC94B4DAE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AAC5F14-4321-4D06-A6FA-FF5DCB5A50F8}" type="datetimeFigureOut">
              <a:rPr lang="en-US" smtClean="0"/>
              <a:pPr/>
              <a:t>4/9/2020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1F403B0A-7023-49AF-B6D8-DFAC94B4DAED}"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AAC5F14-4321-4D06-A6FA-FF5DCB5A50F8}" type="datetimeFigureOut">
              <a:rPr lang="en-US" smtClean="0"/>
              <a:pPr/>
              <a:t>4/9/2020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F403B0A-7023-49AF-B6D8-DFAC94B4DAE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AAC5F14-4321-4D06-A6FA-FF5DCB5A50F8}" type="datetimeFigureOut">
              <a:rPr lang="en-US" smtClean="0"/>
              <a:pPr/>
              <a:t>4/9/2020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1F403B0A-7023-49AF-B6D8-DFAC94B4DAED}"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AAC5F14-4321-4D06-A6FA-FF5DCB5A50F8}" type="datetimeFigureOut">
              <a:rPr lang="en-US" smtClean="0"/>
              <a:pPr/>
              <a:t>4/9/2020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1F403B0A-7023-49AF-B6D8-DFAC94B4DAE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AAC5F14-4321-4D06-A6FA-FF5DCB5A50F8}" type="datetimeFigureOut">
              <a:rPr lang="en-US" smtClean="0"/>
              <a:pPr/>
              <a:t>4/9/2020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1F403B0A-7023-49AF-B6D8-DFAC94B4DAE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AAC5F14-4321-4D06-A6FA-FF5DCB5A50F8}" type="datetimeFigureOut">
              <a:rPr lang="en-US" smtClean="0"/>
              <a:pPr/>
              <a:t>4/9/2020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1F403B0A-7023-49AF-B6D8-DFAC94B4DAE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9AAC5F14-4321-4D06-A6FA-FF5DCB5A50F8}" type="datetimeFigureOut">
              <a:rPr lang="en-US" smtClean="0"/>
              <a:pPr/>
              <a:t>4/9/2020</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1F403B0A-7023-49AF-B6D8-DFAC94B4DAE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9AAC5F14-4321-4D06-A6FA-FF5DCB5A50F8}" type="datetimeFigureOut">
              <a:rPr lang="en-US" smtClean="0"/>
              <a:pPr/>
              <a:t>4/9/2020</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1F403B0A-7023-49AF-B6D8-DFAC94B4DAED}"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8" Type="http://schemas.openxmlformats.org/officeDocument/2006/relationships/diagramQuickStyle" Target="../diagrams/quickStyle4.xml"/><Relationship Id="rId3" Type="http://schemas.openxmlformats.org/officeDocument/2006/relationships/diagramLayout" Target="../diagrams/layout3.xml"/><Relationship Id="rId7" Type="http://schemas.openxmlformats.org/officeDocument/2006/relationships/diagramLayout" Target="../diagrams/layout4.xml"/><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openxmlformats.org/officeDocument/2006/relationships/diagramData" Target="../diagrams/data4.xml"/><Relationship Id="rId5" Type="http://schemas.openxmlformats.org/officeDocument/2006/relationships/diagramColors" Target="../diagrams/colors3.xml"/><Relationship Id="rId4" Type="http://schemas.openxmlformats.org/officeDocument/2006/relationships/diagramQuickStyle" Target="../diagrams/quickStyle3.xml"/><Relationship Id="rId9" Type="http://schemas.openxmlformats.org/officeDocument/2006/relationships/diagramColors" Target="../diagrams/colors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1.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514600"/>
            <a:ext cx="7772400" cy="3803904"/>
          </a:xfrm>
        </p:spPr>
        <p:txBody>
          <a:bodyPr/>
          <a:lstStyle/>
          <a:p>
            <a:pPr algn="ctr"/>
            <a:r>
              <a:rPr lang="en-US" sz="3200" dirty="0" smtClean="0">
                <a:solidFill>
                  <a:schemeClr val="tx1"/>
                </a:solidFill>
                <a:latin typeface="Aharoni" pitchFamily="2" charset="-79"/>
                <a:cs typeface="Aharoni" pitchFamily="2" charset="-79"/>
              </a:rPr>
              <a:t>By </a:t>
            </a:r>
            <a:br>
              <a:rPr lang="en-US" sz="3200" dirty="0" smtClean="0">
                <a:solidFill>
                  <a:schemeClr val="tx1"/>
                </a:solidFill>
                <a:latin typeface="Aharoni" pitchFamily="2" charset="-79"/>
                <a:cs typeface="Aharoni" pitchFamily="2" charset="-79"/>
              </a:rPr>
            </a:br>
            <a:r>
              <a:rPr lang="en-US" sz="3200" dirty="0" smtClean="0">
                <a:solidFill>
                  <a:schemeClr val="tx1"/>
                </a:solidFill>
                <a:latin typeface="Aharoni" pitchFamily="2" charset="-79"/>
                <a:cs typeface="Aharoni" pitchFamily="2" charset="-79"/>
              </a:rPr>
              <a:t>Dr. Subir Kumar Roy</a:t>
            </a:r>
            <a:br>
              <a:rPr lang="en-US" sz="3200" dirty="0" smtClean="0">
                <a:solidFill>
                  <a:schemeClr val="tx1"/>
                </a:solidFill>
                <a:latin typeface="Aharoni" pitchFamily="2" charset="-79"/>
                <a:cs typeface="Aharoni" pitchFamily="2" charset="-79"/>
              </a:rPr>
            </a:br>
            <a:r>
              <a:rPr lang="en-US" sz="3200" dirty="0" smtClean="0">
                <a:solidFill>
                  <a:schemeClr val="tx1"/>
                </a:solidFill>
                <a:latin typeface="Aharoni" pitchFamily="2" charset="-79"/>
                <a:cs typeface="Aharoni" pitchFamily="2" charset="-79"/>
              </a:rPr>
              <a:t>Associate Professor,</a:t>
            </a:r>
            <a:br>
              <a:rPr lang="en-US" sz="3200" dirty="0" smtClean="0">
                <a:solidFill>
                  <a:schemeClr val="tx1"/>
                </a:solidFill>
                <a:latin typeface="Aharoni" pitchFamily="2" charset="-79"/>
                <a:cs typeface="Aharoni" pitchFamily="2" charset="-79"/>
              </a:rPr>
            </a:br>
            <a:r>
              <a:rPr lang="en-US" sz="3200" dirty="0" smtClean="0">
                <a:solidFill>
                  <a:schemeClr val="tx1"/>
                </a:solidFill>
                <a:latin typeface="Aharoni" pitchFamily="2" charset="-79"/>
                <a:cs typeface="Aharoni" pitchFamily="2" charset="-79"/>
              </a:rPr>
              <a:t>Department of Law &amp;</a:t>
            </a:r>
            <a:br>
              <a:rPr lang="en-US" sz="3200" dirty="0" smtClean="0">
                <a:solidFill>
                  <a:schemeClr val="tx1"/>
                </a:solidFill>
                <a:latin typeface="Aharoni" pitchFamily="2" charset="-79"/>
                <a:cs typeface="Aharoni" pitchFamily="2" charset="-79"/>
              </a:rPr>
            </a:br>
            <a:r>
              <a:rPr lang="en-US" sz="3200" dirty="0" smtClean="0">
                <a:solidFill>
                  <a:schemeClr val="tx1"/>
                </a:solidFill>
                <a:latin typeface="Aharoni" pitchFamily="2" charset="-79"/>
                <a:cs typeface="Aharoni" pitchFamily="2" charset="-79"/>
              </a:rPr>
              <a:t>Registrar (Addl. Charge)</a:t>
            </a:r>
            <a:br>
              <a:rPr lang="en-US" sz="3200" dirty="0" smtClean="0">
                <a:solidFill>
                  <a:schemeClr val="tx1"/>
                </a:solidFill>
                <a:latin typeface="Aharoni" pitchFamily="2" charset="-79"/>
                <a:cs typeface="Aharoni" pitchFamily="2" charset="-79"/>
              </a:rPr>
            </a:br>
            <a:r>
              <a:rPr lang="en-US" sz="3200" dirty="0" smtClean="0">
                <a:solidFill>
                  <a:schemeClr val="tx1"/>
                </a:solidFill>
                <a:latin typeface="Aharoni" pitchFamily="2" charset="-79"/>
                <a:cs typeface="Aharoni" pitchFamily="2" charset="-79"/>
              </a:rPr>
              <a:t>Bankura University</a:t>
            </a:r>
            <a:r>
              <a:rPr lang="en-US" dirty="0" smtClean="0">
                <a:solidFill>
                  <a:schemeClr val="tx1"/>
                </a:solidFill>
                <a:latin typeface="FrankRuehl" pitchFamily="34" charset="-79"/>
                <a:cs typeface="FrankRuehl" pitchFamily="34" charset="-79"/>
              </a:rPr>
              <a:t/>
            </a:r>
            <a:br>
              <a:rPr lang="en-US" dirty="0" smtClean="0">
                <a:solidFill>
                  <a:schemeClr val="tx1"/>
                </a:solidFill>
                <a:latin typeface="FrankRuehl" pitchFamily="34" charset="-79"/>
                <a:cs typeface="FrankRuehl" pitchFamily="34" charset="-79"/>
              </a:rPr>
            </a:br>
            <a:endParaRPr lang="en-IN" dirty="0"/>
          </a:p>
        </p:txBody>
      </p:sp>
      <p:sp>
        <p:nvSpPr>
          <p:cNvPr id="3" name="Subtitle 2"/>
          <p:cNvSpPr>
            <a:spLocks noGrp="1"/>
          </p:cNvSpPr>
          <p:nvPr>
            <p:ph type="subTitle" idx="1"/>
          </p:nvPr>
        </p:nvSpPr>
        <p:spPr>
          <a:xfrm>
            <a:off x="533400" y="914400"/>
            <a:ext cx="8458200" cy="1143000"/>
          </a:xfrm>
        </p:spPr>
        <p:style>
          <a:lnRef idx="2">
            <a:schemeClr val="accent1">
              <a:shade val="50000"/>
            </a:schemeClr>
          </a:lnRef>
          <a:fillRef idx="1">
            <a:schemeClr val="accent1"/>
          </a:fillRef>
          <a:effectRef idx="0">
            <a:schemeClr val="accent1"/>
          </a:effectRef>
          <a:fontRef idx="minor">
            <a:schemeClr val="lt1"/>
          </a:fontRef>
        </p:style>
        <p:txBody>
          <a:bodyPr>
            <a:normAutofit/>
          </a:bodyPr>
          <a:lstStyle/>
          <a:p>
            <a:r>
              <a:rPr lang="en-US" sz="4000" dirty="0" smtClean="0">
                <a:latin typeface="Algerian" pitchFamily="82" charset="0"/>
              </a:rPr>
              <a:t>Basic Concept of Human Rights</a:t>
            </a:r>
            <a:endParaRPr lang="en-IN" sz="4000" dirty="0">
              <a:latin typeface="Algerian" pitchFamily="82"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838200" y="1371600"/>
          <a:ext cx="7467600" cy="51866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1"/>
          <p:cNvSpPr>
            <a:spLocks noChangeArrowheads="1"/>
          </p:cNvSpPr>
          <p:nvPr/>
        </p:nvSpPr>
        <p:spPr bwMode="auto">
          <a:xfrm>
            <a:off x="228600" y="228600"/>
            <a:ext cx="8686800" cy="618630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smtClean="0">
                <a:ln>
                  <a:noFill/>
                </a:ln>
                <a:solidFill>
                  <a:schemeClr val="tx1"/>
                </a:solidFill>
                <a:effectLst/>
                <a:latin typeface="Calibri" pitchFamily="34" charset="0"/>
                <a:ea typeface="Times New Roman" pitchFamily="18" charset="0"/>
                <a:cs typeface="Vrinda"/>
              </a:rPr>
              <a:t>The socialist doctrine on human rights and freedom claims that while it attaches great importance to economic, social and cultural rights for the development of individual at the same time it gives emphasis upon the development of the society by guaranteeing and developing political and civil rights.</a:t>
            </a:r>
            <a:r>
              <a:rPr kumimoji="0" lang="en-US" sz="4000" b="0" i="0" u="none" strike="noStrike" cap="none" normalizeH="0" baseline="30000" dirty="0" smtClean="0">
                <a:ln>
                  <a:noFill/>
                </a:ln>
                <a:solidFill>
                  <a:schemeClr val="tx1"/>
                </a:solidFill>
                <a:effectLst/>
                <a:latin typeface="Calibri" pitchFamily="34" charset="0"/>
                <a:ea typeface="Times New Roman" pitchFamily="18" charset="0"/>
                <a:cs typeface="Vrinda"/>
                <a:hlinkClick r:id=""/>
              </a:rPr>
              <a:t>[</a:t>
            </a:r>
            <a:r>
              <a:rPr kumimoji="0" lang="en-US" sz="4000" b="0" i="0" u="none" strike="noStrike" cap="none" normalizeH="0" baseline="30000" dirty="0" smtClean="0" bmk="">
                <a:ln>
                  <a:noFill/>
                </a:ln>
                <a:solidFill>
                  <a:schemeClr val="tx1"/>
                </a:solidFill>
                <a:effectLst/>
                <a:latin typeface="Calibri" pitchFamily="34" charset="0"/>
                <a:ea typeface="Times New Roman" pitchFamily="18" charset="0"/>
                <a:cs typeface="Vrinda"/>
                <a:hlinkClick r:id=""/>
              </a:rPr>
              <a:t>1]</a:t>
            </a:r>
            <a:endParaRPr kumimoji="0" lang="en-US" sz="4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
            </a:r>
            <a:br>
              <a:rPr kumimoji="0" lang="en-US" sz="18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1443" name="Rectangle 3"/>
          <p:cNvSpPr>
            <a:spLocks noChangeArrowheads="1"/>
          </p:cNvSpPr>
          <p:nvPr/>
        </p:nvSpPr>
        <p:spPr bwMode="auto">
          <a:xfrm>
            <a:off x="0" y="5715000"/>
            <a:ext cx="9144000" cy="12311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cap="none" normalizeH="0" baseline="30000" dirty="0" smtClean="0">
                <a:ln>
                  <a:noFill/>
                </a:ln>
                <a:solidFill>
                  <a:schemeClr val="tx1"/>
                </a:solidFill>
                <a:effectLst/>
                <a:latin typeface="Times New Roman" pitchFamily="18" charset="0"/>
                <a:ea typeface="SimSun" pitchFamily="2" charset="-122"/>
                <a:cs typeface="Times New Roman" pitchFamily="18" charset="0"/>
                <a:hlinkClick r:id=""/>
              </a:rPr>
              <a:t>[</a:t>
            </a:r>
            <a:r>
              <a:rPr kumimoji="0" lang="en-US" altLang="zh-CN" sz="2800" b="0" i="0" u="none" strike="noStrike" cap="none" normalizeH="0" baseline="30000" dirty="0" smtClean="0" bmk="">
                <a:ln>
                  <a:noFill/>
                </a:ln>
                <a:solidFill>
                  <a:schemeClr val="tx1"/>
                </a:solidFill>
                <a:effectLst/>
                <a:latin typeface="Times New Roman" pitchFamily="18" charset="0"/>
                <a:ea typeface="SimSun" pitchFamily="2" charset="-122"/>
                <a:cs typeface="Times New Roman" pitchFamily="18" charset="0"/>
                <a:hlinkClick r:id=""/>
              </a:rPr>
              <a:t>1]</a:t>
            </a:r>
            <a:r>
              <a:rPr kumimoji="0" lang="en-US" altLang="zh-CN" sz="2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Igor </a:t>
            </a:r>
            <a:r>
              <a:rPr kumimoji="0" lang="en-US" altLang="zh-CN" sz="2800" b="0" i="0" u="none" strike="noStrike" cap="none" normalizeH="0" baseline="0" dirty="0" err="1" smtClean="0">
                <a:ln>
                  <a:noFill/>
                </a:ln>
                <a:solidFill>
                  <a:schemeClr val="tx1"/>
                </a:solidFill>
                <a:effectLst/>
                <a:latin typeface="Times New Roman" pitchFamily="18" charset="0"/>
                <a:ea typeface="SimSun" pitchFamily="2" charset="-122"/>
                <a:cs typeface="Times New Roman" pitchFamily="18" charset="0"/>
              </a:rPr>
              <a:t>Blishchenko</a:t>
            </a:r>
            <a:r>
              <a:rPr kumimoji="0" lang="en-US" altLang="zh-CN" sz="2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International Humanitarian Law, Progress Publishers, Moscow(1989,78-79)</a:t>
            </a:r>
            <a:endParaRPr kumimoji="0" lang="en-US" altLang="zh-CN" sz="2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Diagram 3"/>
          <p:cNvGraphicFramePr/>
          <p:nvPr/>
        </p:nvGraphicFramePr>
        <p:xfrm>
          <a:off x="914400" y="838200"/>
          <a:ext cx="7924800" cy="32003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nvGraphicFramePr>
        <p:xfrm>
          <a:off x="838200" y="3886200"/>
          <a:ext cx="7772400" cy="2590800"/>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304800"/>
            <a:ext cx="8534400" cy="3295651"/>
          </a:xfrm>
        </p:spPr>
        <p:style>
          <a:lnRef idx="3">
            <a:schemeClr val="lt1"/>
          </a:lnRef>
          <a:fillRef idx="1">
            <a:schemeClr val="accent6"/>
          </a:fillRef>
          <a:effectRef idx="1">
            <a:schemeClr val="accent6"/>
          </a:effectRef>
          <a:fontRef idx="minor">
            <a:schemeClr val="lt1"/>
          </a:fontRef>
        </p:style>
        <p:txBody>
          <a:bodyPr>
            <a:noAutofit/>
          </a:bodyPr>
          <a:lstStyle/>
          <a:p>
            <a:pPr algn="just"/>
            <a:r>
              <a:rPr lang="en-US" sz="3200" dirty="0"/>
              <a:t>Vedas, </a:t>
            </a:r>
            <a:r>
              <a:rPr lang="en-US" sz="3200" dirty="0" err="1"/>
              <a:t>Purans</a:t>
            </a:r>
            <a:r>
              <a:rPr lang="en-US" sz="3200" dirty="0"/>
              <a:t>, Mahabharata, </a:t>
            </a:r>
            <a:r>
              <a:rPr lang="en-US" sz="3200" dirty="0" err="1"/>
              <a:t>Bhagwat</a:t>
            </a:r>
            <a:r>
              <a:rPr lang="en-US" sz="3200" dirty="0"/>
              <a:t> </a:t>
            </a:r>
            <a:r>
              <a:rPr lang="en-US" sz="3200" dirty="0" err="1"/>
              <a:t>Gita</a:t>
            </a:r>
            <a:r>
              <a:rPr lang="en-US" sz="3200" dirty="0"/>
              <a:t> and various other religious scriptures gives emphasis upon the protection and showing respect towards the basic rights of each other and to save the people from the miseries and exploitation</a:t>
            </a:r>
          </a:p>
        </p:txBody>
      </p:sp>
      <p:sp>
        <p:nvSpPr>
          <p:cNvPr id="3" name="Subtitle 2"/>
          <p:cNvSpPr>
            <a:spLocks noGrp="1"/>
          </p:cNvSpPr>
          <p:nvPr>
            <p:ph type="subTitle" idx="1"/>
          </p:nvPr>
        </p:nvSpPr>
        <p:spPr>
          <a:xfrm>
            <a:off x="457200" y="3886200"/>
            <a:ext cx="8305800" cy="2743200"/>
          </a:xfrm>
        </p:spPr>
        <p:style>
          <a:lnRef idx="1">
            <a:schemeClr val="accent2"/>
          </a:lnRef>
          <a:fillRef idx="3">
            <a:schemeClr val="accent2"/>
          </a:fillRef>
          <a:effectRef idx="2">
            <a:schemeClr val="accent2"/>
          </a:effectRef>
          <a:fontRef idx="minor">
            <a:schemeClr val="lt1"/>
          </a:fontRef>
        </p:style>
        <p:txBody>
          <a:bodyPr>
            <a:normAutofit/>
          </a:bodyPr>
          <a:lstStyle/>
          <a:p>
            <a:pPr algn="just"/>
            <a:r>
              <a:rPr lang="en-US" dirty="0"/>
              <a:t>The concept of dharma was the epitome of rule of law which treated ruler and the ruled equally and contains the concepts of rights, duties and freedoms at length. Kautilyas Arthasastras beside induction of doctrine of Manu, which mainly deals with the civil and legal right, also inserted various right related to economy.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52400" y="914400"/>
            <a:ext cx="8686800" cy="4401205"/>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pPr algn="just"/>
            <a:r>
              <a:rPr lang="en-US" sz="2800" dirty="0"/>
              <a:t>The blending of dharma(righteousness), </a:t>
            </a:r>
            <a:r>
              <a:rPr lang="en-US" sz="2800" dirty="0" err="1"/>
              <a:t>artha</a:t>
            </a:r>
            <a:r>
              <a:rPr lang="en-US" sz="2800" dirty="0"/>
              <a:t>(wealth), Kama(desire) and </a:t>
            </a:r>
            <a:r>
              <a:rPr lang="en-US" sz="2800" dirty="0" err="1"/>
              <a:t>Moksha</a:t>
            </a:r>
            <a:r>
              <a:rPr lang="en-US" sz="2800" dirty="0"/>
              <a:t>(salvation) not only lays birth to spiritual and material aspects of life but also the legal doctrines to maintain a perfect social order. </a:t>
            </a:r>
            <a:r>
              <a:rPr lang="en-US" sz="2800" dirty="0" err="1"/>
              <a:t>Rigveda</a:t>
            </a:r>
            <a:r>
              <a:rPr lang="en-US" sz="2800" dirty="0"/>
              <a:t> ordains for the regulation of the behavior of the ordinary person as well as the sovereign. The king whose dharma is to take care and to protect his subjects from any act of anarchism or arbitrariness, is also subjected to the law, made in heaven. The </a:t>
            </a:r>
            <a:r>
              <a:rPr lang="en-US" sz="2800" dirty="0" err="1"/>
              <a:t>Rigveda</a:t>
            </a:r>
            <a:r>
              <a:rPr lang="en-US" sz="2800" dirty="0"/>
              <a:t> ensures three civil rights, </a:t>
            </a:r>
            <a:r>
              <a:rPr lang="en-US" sz="2800" dirty="0" err="1"/>
              <a:t>Tana</a:t>
            </a:r>
            <a:r>
              <a:rPr lang="en-US" sz="2800" dirty="0"/>
              <a:t>(body), </a:t>
            </a:r>
            <a:r>
              <a:rPr lang="en-US" sz="2800" dirty="0" err="1"/>
              <a:t>Skridhi</a:t>
            </a:r>
            <a:r>
              <a:rPr lang="en-US" sz="2800" dirty="0"/>
              <a:t>(dwelling Place) and </a:t>
            </a:r>
            <a:r>
              <a:rPr lang="en-US" sz="2800" dirty="0" err="1"/>
              <a:t>Jibhasi</a:t>
            </a:r>
            <a:r>
              <a:rPr lang="en-US" sz="2800" dirty="0"/>
              <a:t>(life).</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410200"/>
          </a:xfrm>
        </p:spPr>
        <p:style>
          <a:lnRef idx="0">
            <a:schemeClr val="accent5"/>
          </a:lnRef>
          <a:fillRef idx="3">
            <a:schemeClr val="accent5"/>
          </a:fillRef>
          <a:effectRef idx="3">
            <a:schemeClr val="accent5"/>
          </a:effectRef>
          <a:fontRef idx="minor">
            <a:schemeClr val="lt1"/>
          </a:fontRef>
        </p:style>
        <p:txBody>
          <a:bodyPr>
            <a:normAutofit fontScale="90000"/>
          </a:bodyPr>
          <a:lstStyle/>
          <a:p>
            <a:pPr algn="just"/>
            <a:r>
              <a:rPr lang="en-US" sz="3600" dirty="0"/>
              <a:t>In the Language of Swami Vivekananda India acquired Immense of wealth (wealth of culture, civilization, religion and spiritualism) but never stood for imperial glory, wealth and power. “Not by Progeny, not by wealth, but by renunciation alone immorality is reached”.   Indian civilization always has given due importance to peace over war, patience over non-forbearance, goodness over wickedness, brain over muscle and spirituality over worldliness</a:t>
            </a:r>
            <a:r>
              <a:rPr lang="en-US" sz="3600" dirty="0" smtClean="0"/>
              <a:t> </a:t>
            </a:r>
            <a:r>
              <a:rPr lang="en-US" dirty="0"/>
              <a:t/>
            </a:r>
            <a:br>
              <a:rPr lang="en-US" dirty="0"/>
            </a:br>
            <a:r>
              <a:rPr lang="en-US"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973762"/>
          </a:xfrm>
        </p:spPr>
        <p:style>
          <a:lnRef idx="1">
            <a:schemeClr val="accent6"/>
          </a:lnRef>
          <a:fillRef idx="3">
            <a:schemeClr val="accent6"/>
          </a:fillRef>
          <a:effectRef idx="2">
            <a:schemeClr val="accent6"/>
          </a:effectRef>
          <a:fontRef idx="minor">
            <a:schemeClr val="lt1"/>
          </a:fontRef>
        </p:style>
        <p:txBody>
          <a:bodyPr>
            <a:noAutofit/>
          </a:bodyPr>
          <a:lstStyle/>
          <a:p>
            <a:pPr algn="just"/>
            <a:r>
              <a:rPr lang="en-US" sz="3600" dirty="0"/>
              <a:t>Magna </a:t>
            </a:r>
            <a:r>
              <a:rPr lang="en-US" sz="3600" dirty="0" err="1"/>
              <a:t>Carta</a:t>
            </a:r>
            <a:r>
              <a:rPr lang="en-US" sz="3600" dirty="0"/>
              <a:t> of 1215 whereby the Monarch </a:t>
            </a:r>
            <a:r>
              <a:rPr lang="en-US" sz="3600" dirty="0" err="1" smtClean="0"/>
              <a:t>armoured</a:t>
            </a:r>
            <a:r>
              <a:rPr lang="en-US" sz="3600" dirty="0" smtClean="0"/>
              <a:t> </a:t>
            </a:r>
            <a:r>
              <a:rPr lang="en-US" sz="3600" dirty="0"/>
              <a:t>the people with some rights which could not be violated even by the sovereign.  The Magna </a:t>
            </a:r>
            <a:r>
              <a:rPr lang="en-US" sz="3600" dirty="0" err="1"/>
              <a:t>Carta</a:t>
            </a:r>
            <a:r>
              <a:rPr lang="en-US" sz="3600" dirty="0"/>
              <a:t> was followed by the Petition of Rights of 1628 and Bill of Rights of 1688. However it is needed to </a:t>
            </a:r>
            <a:r>
              <a:rPr lang="en-US" sz="3600" dirty="0" smtClean="0"/>
              <a:t>keep </a:t>
            </a:r>
            <a:r>
              <a:rPr lang="en-US" sz="3600" dirty="0"/>
              <a:t>in mind that in England during this period it was a struggle between the barons and landed aristocracy on one side and the king on the other and the people were nowhere in the picture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1"/>
            <a:ext cx="7772400" cy="1447799"/>
          </a:xfrm>
        </p:spPr>
        <p:txBody>
          <a:bodyPr>
            <a:normAutofit/>
          </a:bodyPr>
          <a:lstStyle/>
          <a:p>
            <a:r>
              <a:rPr lang="en-US" dirty="0"/>
              <a:t>French Declaration of Rights of man of 1789 </a:t>
            </a:r>
          </a:p>
        </p:txBody>
      </p:sp>
      <p:graphicFrame>
        <p:nvGraphicFramePr>
          <p:cNvPr id="4" name="Diagram 3"/>
          <p:cNvGraphicFramePr/>
          <p:nvPr/>
        </p:nvGraphicFramePr>
        <p:xfrm>
          <a:off x="533400" y="2743200"/>
          <a:ext cx="7924800" cy="3124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09800"/>
            <a:ext cx="8458200" cy="4261104"/>
          </a:xfrm>
          <a:solidFill>
            <a:schemeClr val="accent2">
              <a:lumMod val="60000"/>
              <a:lumOff val="40000"/>
            </a:schemeClr>
          </a:solidFill>
          <a:ln>
            <a:solidFill>
              <a:schemeClr val="accent1"/>
            </a:solidFill>
          </a:ln>
        </p:spPr>
        <p:txBody>
          <a:bodyPr/>
          <a:lstStyle/>
          <a:p>
            <a:pPr algn="just"/>
            <a:r>
              <a:rPr lang="en-US" sz="3200" dirty="0" smtClean="0"/>
              <a:t>collective name of the first ten amendments inserted into the constitution of America. These amendments are incorporated in order to ensure and protect some natural rights of liberty and property including freedom of religion, speech, press, assembly etc.</a:t>
            </a:r>
            <a:endParaRPr lang="en-US" sz="3200" dirty="0"/>
          </a:p>
        </p:txBody>
      </p:sp>
      <p:sp>
        <p:nvSpPr>
          <p:cNvPr id="3" name="Subtitle 2"/>
          <p:cNvSpPr>
            <a:spLocks noGrp="1"/>
          </p:cNvSpPr>
          <p:nvPr>
            <p:ph type="subTitle" idx="1"/>
          </p:nvPr>
        </p:nvSpPr>
        <p:spPr>
          <a:xfrm rot="10800000" flipV="1">
            <a:off x="914400" y="304800"/>
            <a:ext cx="7772400" cy="1143000"/>
          </a:xfrm>
          <a:solidFill>
            <a:srgbClr val="FF0000"/>
          </a:solidFill>
        </p:spPr>
        <p:txBody>
          <a:bodyPr>
            <a:normAutofit/>
          </a:bodyPr>
          <a:lstStyle/>
          <a:p>
            <a:r>
              <a:rPr lang="en-US" sz="3600" dirty="0" smtClean="0"/>
              <a:t>American Bill of Rights of 1791 </a:t>
            </a:r>
            <a:endParaRPr lang="en-US" sz="36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nvGraphicFramePr>
        <p:xfrm>
          <a:off x="914400" y="512064"/>
          <a:ext cx="7772400" cy="36027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28600"/>
            <a:ext cx="8534400" cy="533400"/>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en-US" dirty="0" smtClean="0"/>
              <a:t>Basic Concept of Human Rights</a:t>
            </a:r>
            <a:endParaRPr lang="en-US" dirty="0"/>
          </a:p>
        </p:txBody>
      </p:sp>
      <p:sp>
        <p:nvSpPr>
          <p:cNvPr id="3" name="Subtitle 2"/>
          <p:cNvSpPr>
            <a:spLocks noGrp="1"/>
          </p:cNvSpPr>
          <p:nvPr>
            <p:ph type="subTitle" idx="1"/>
          </p:nvPr>
        </p:nvSpPr>
        <p:spPr>
          <a:xfrm>
            <a:off x="457200" y="990600"/>
            <a:ext cx="8382000" cy="5638800"/>
          </a:xfrm>
          <a:solidFill>
            <a:schemeClr val="accent2">
              <a:lumMod val="75000"/>
            </a:schemeClr>
          </a:solidFill>
        </p:spPr>
        <p:style>
          <a:lnRef idx="1">
            <a:schemeClr val="accent5"/>
          </a:lnRef>
          <a:fillRef idx="2">
            <a:schemeClr val="accent5"/>
          </a:fillRef>
          <a:effectRef idx="1">
            <a:schemeClr val="accent5"/>
          </a:effectRef>
          <a:fontRef idx="minor">
            <a:schemeClr val="dk1"/>
          </a:fontRef>
        </p:style>
        <p:txBody>
          <a:bodyPr>
            <a:normAutofit fontScale="92500" lnSpcReduction="20000"/>
          </a:bodyPr>
          <a:lstStyle/>
          <a:p>
            <a:r>
              <a:rPr lang="en-US" sz="3200" dirty="0"/>
              <a:t>Human </a:t>
            </a:r>
            <a:r>
              <a:rPr lang="en-US" sz="3200" dirty="0" smtClean="0"/>
              <a:t>rights </a:t>
            </a:r>
          </a:p>
          <a:p>
            <a:pPr>
              <a:buFont typeface="Wingdings" pitchFamily="2" charset="2"/>
              <a:buChar char="§"/>
            </a:pPr>
            <a:r>
              <a:rPr lang="en-US" sz="3200" dirty="0" smtClean="0"/>
              <a:t>inevitable </a:t>
            </a:r>
            <a:r>
              <a:rPr lang="en-US" sz="3200" dirty="0"/>
              <a:t>for life as human </a:t>
            </a:r>
            <a:r>
              <a:rPr lang="en-US" sz="3200" dirty="0" smtClean="0"/>
              <a:t>being</a:t>
            </a:r>
          </a:p>
          <a:p>
            <a:pPr>
              <a:buFont typeface="Wingdings" pitchFamily="2" charset="2"/>
              <a:buChar char="§"/>
            </a:pPr>
            <a:r>
              <a:rPr lang="en-US" sz="3200" dirty="0" smtClean="0"/>
              <a:t>natural and inalienable rights</a:t>
            </a:r>
          </a:p>
          <a:p>
            <a:pPr>
              <a:buFont typeface="Wingdings" pitchFamily="2" charset="2"/>
              <a:buChar char="§"/>
            </a:pPr>
            <a:r>
              <a:rPr lang="en-US" sz="3200" dirty="0"/>
              <a:t>it helps us to develop our personalities, qualities, talents, conscience etc. in order to satisfy our physical, spiritual and other needs</a:t>
            </a:r>
            <a:r>
              <a:rPr lang="en-US" sz="3200" dirty="0" smtClean="0"/>
              <a:t>.</a:t>
            </a:r>
          </a:p>
          <a:p>
            <a:pPr>
              <a:buFont typeface="Wingdings" pitchFamily="2" charset="2"/>
              <a:buChar char="§"/>
            </a:pPr>
            <a:endParaRPr lang="en-US" sz="3200" dirty="0" smtClean="0"/>
          </a:p>
          <a:p>
            <a:pPr>
              <a:buFont typeface="Wingdings" pitchFamily="2" charset="2"/>
              <a:buChar char="§"/>
            </a:pPr>
            <a:r>
              <a:rPr lang="en-US" sz="3200" dirty="0" smtClean="0"/>
              <a:t>Human rights are based on universal natural right which is opposed to the thought of school of positivism. </a:t>
            </a:r>
          </a:p>
          <a:p>
            <a:pPr>
              <a:buFont typeface="Wingdings" pitchFamily="2" charset="2"/>
              <a:buChar char="§"/>
            </a:pPr>
            <a:r>
              <a:rPr lang="en-US" sz="3200" dirty="0" smtClean="0"/>
              <a:t>These rights are not subjected to the whims of any government and no legal system of a civilized and democratic country is supposed to abrogate these precious rights</a:t>
            </a:r>
            <a:r>
              <a:rPr lang="en-US" dirty="0" smtClean="0"/>
              <a:t>. </a:t>
            </a:r>
          </a:p>
          <a:p>
            <a:pPr>
              <a:buFont typeface="Wingdings" pitchFamily="2" charset="2"/>
              <a:buChar char="§"/>
            </a:pPr>
            <a:endParaRPr lang="en-US" dirty="0"/>
          </a:p>
          <a:p>
            <a:pPr>
              <a:buFont typeface="Wingdings" pitchFamily="2" charset="2"/>
              <a:buChar char="§"/>
            </a:pP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153400" cy="6248400"/>
          </a:xfrm>
          <a:solidFill>
            <a:schemeClr val="accent2">
              <a:lumMod val="75000"/>
            </a:schemeClr>
          </a:solidFill>
        </p:spPr>
        <p:txBody>
          <a:bodyPr/>
          <a:lstStyle/>
          <a:p>
            <a:pPr algn="just"/>
            <a:r>
              <a:rPr lang="en-US" sz="2800" dirty="0" smtClean="0"/>
              <a:t>After the end of the World War II in 1945, the representatives of fifty nations met at San Francisco to draft the United Nations Charter and kept the UN under the obligation to promote and respect for human rights and for fundamental freedoms for all without making any discrimination and ultimately which has been coined throughArt.55 of the UN charter. Through Art.56 of the UN charter the members pledged themselves to cooperate with the organization in order to achieve the noble ideals of Art. 55.  The San Francisco conference was followed by a number of covenants and conventions. </a:t>
            </a:r>
            <a:br>
              <a:rPr lang="en-US" sz="2800" dirty="0" smtClean="0"/>
            </a:br>
            <a:endParaRPr lang="en-US" sz="28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590800"/>
            <a:ext cx="8382000" cy="4114800"/>
          </a:xfrm>
          <a:solidFill>
            <a:schemeClr val="accent3">
              <a:lumMod val="75000"/>
            </a:schemeClr>
          </a:solidFill>
        </p:spPr>
        <p:txBody>
          <a:bodyPr/>
          <a:lstStyle/>
          <a:p>
            <a:pPr algn="just"/>
            <a:r>
              <a:rPr lang="en-US" sz="3600" dirty="0" smtClean="0"/>
              <a:t>The Universal declaration consists of a Preamble and thirty Articles through which it vows to protect  the civil and political rights as well as  economic, social and cultural rights of all</a:t>
            </a:r>
            <a:endParaRPr lang="en-US" dirty="0"/>
          </a:p>
        </p:txBody>
      </p:sp>
      <p:sp>
        <p:nvSpPr>
          <p:cNvPr id="3" name="Subtitle 2"/>
          <p:cNvSpPr>
            <a:spLocks noGrp="1"/>
          </p:cNvSpPr>
          <p:nvPr>
            <p:ph type="subTitle" idx="1"/>
          </p:nvPr>
        </p:nvSpPr>
        <p:spPr>
          <a:xfrm>
            <a:off x="914400" y="685800"/>
            <a:ext cx="7772400" cy="1295400"/>
          </a:xfrm>
          <a:solidFill>
            <a:schemeClr val="accent6">
              <a:lumMod val="50000"/>
            </a:schemeClr>
          </a:solidFill>
        </p:spPr>
        <p:txBody>
          <a:bodyPr>
            <a:noAutofit/>
          </a:bodyPr>
          <a:lstStyle/>
          <a:p>
            <a:r>
              <a:rPr lang="en-US" sz="4000" dirty="0" smtClean="0"/>
              <a:t>Universal Declaration of Human Right ,1948</a:t>
            </a:r>
            <a:endParaRPr lang="en-US" sz="40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2209800"/>
            <a:ext cx="8458200" cy="4108704"/>
          </a:xfrm>
          <a:solidFill>
            <a:schemeClr val="tx2">
              <a:lumMod val="50000"/>
            </a:schemeClr>
          </a:solidFill>
        </p:spPr>
        <p:txBody>
          <a:bodyPr/>
          <a:lstStyle/>
          <a:p>
            <a:r>
              <a:rPr lang="en-US" sz="2400" dirty="0" smtClean="0"/>
              <a:t>First generations consists of civil and political rights. International Covenant on Civil and Political Right, 1966</a:t>
            </a:r>
            <a:br>
              <a:rPr lang="en-US" sz="2400" dirty="0" smtClean="0"/>
            </a:br>
            <a:r>
              <a:rPr lang="en-US" sz="2400" dirty="0" smtClean="0"/>
              <a:t> The covenant on civil and political rights mainly deals with the rights related to civil and political as such the rights of self determination, respect for all, equal rights of man and woman, right to life, liberty, security, prohibition of torture, right against slavery, freedom of thought, religion, expression and opinion, right to privacy, right to vote etc.</a:t>
            </a:r>
            <a:endParaRPr lang="en-US" sz="2400" dirty="0"/>
          </a:p>
        </p:txBody>
      </p:sp>
      <p:sp>
        <p:nvSpPr>
          <p:cNvPr id="3" name="Subtitle 2"/>
          <p:cNvSpPr>
            <a:spLocks noGrp="1"/>
          </p:cNvSpPr>
          <p:nvPr>
            <p:ph type="subTitle" idx="1"/>
          </p:nvPr>
        </p:nvSpPr>
        <p:spPr>
          <a:xfrm>
            <a:off x="533400" y="457200"/>
            <a:ext cx="7772400" cy="1508760"/>
          </a:xfrm>
          <a:solidFill>
            <a:schemeClr val="accent3">
              <a:lumMod val="50000"/>
            </a:schemeClr>
          </a:solidFill>
        </p:spPr>
        <p:txBody>
          <a:bodyPr>
            <a:normAutofit/>
          </a:bodyPr>
          <a:lstStyle/>
          <a:p>
            <a:r>
              <a:rPr lang="en-US" sz="3600" dirty="0" smtClean="0"/>
              <a:t>Karel Vasak classified the human rights into three generations.</a:t>
            </a:r>
            <a:endParaRPr lang="en-US" sz="3600"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685800" y="304800"/>
            <a:ext cx="7851648" cy="990600"/>
          </a:xfrm>
          <a:solidFill>
            <a:srgbClr val="FF0000"/>
          </a:solidFill>
        </p:spPr>
        <p:txBody>
          <a:bodyPr>
            <a:normAutofit/>
          </a:bodyPr>
          <a:lstStyle/>
          <a:p>
            <a:r>
              <a:rPr lang="en-US" sz="2800" dirty="0" smtClean="0"/>
              <a:t>The Covenant of Social Economic and Cultural right, 1966 came into force 3</a:t>
            </a:r>
            <a:r>
              <a:rPr lang="en-US" sz="2800" baseline="30000" dirty="0" smtClean="0"/>
              <a:t>rd</a:t>
            </a:r>
            <a:r>
              <a:rPr lang="en-US" sz="2800" dirty="0" smtClean="0"/>
              <a:t> January, 1976.</a:t>
            </a:r>
            <a:endParaRPr lang="en-US" sz="2800" dirty="0"/>
          </a:p>
        </p:txBody>
      </p:sp>
      <p:sp>
        <p:nvSpPr>
          <p:cNvPr id="3" name="Title 2"/>
          <p:cNvSpPr>
            <a:spLocks noGrp="1"/>
          </p:cNvSpPr>
          <p:nvPr>
            <p:ph type="title"/>
          </p:nvPr>
        </p:nvSpPr>
        <p:spPr>
          <a:xfrm>
            <a:off x="381000" y="1447800"/>
            <a:ext cx="8763000" cy="5029200"/>
          </a:xfrm>
          <a:solidFill>
            <a:schemeClr val="accent2">
              <a:lumMod val="50000"/>
            </a:schemeClr>
          </a:solidFill>
        </p:spPr>
        <p:txBody>
          <a:bodyPr/>
          <a:lstStyle/>
          <a:p>
            <a:pPr algn="just"/>
            <a:r>
              <a:rPr lang="en-US" sz="3200" dirty="0" smtClean="0"/>
              <a:t>second generation consists of social, economic and political rights mainly related with the right to subsistence. Mainly it consists of the right to work in proper environment, social security, adequate standard of life, education, to form union, to take part in cultural rights, to enjoy the benefits of scientific progress etc. </a:t>
            </a:r>
            <a:endParaRPr lang="en-US" sz="32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 y="2590800"/>
            <a:ext cx="8534400" cy="3581400"/>
          </a:xfrm>
          <a:solidFill>
            <a:schemeClr val="accent2">
              <a:lumMod val="75000"/>
            </a:schemeClr>
          </a:solidFill>
          <a:ln>
            <a:solidFill>
              <a:schemeClr val="accent3">
                <a:lumMod val="75000"/>
              </a:schemeClr>
            </a:solidFill>
          </a:ln>
          <a:effectLst>
            <a:glow rad="101600">
              <a:schemeClr val="accent2">
                <a:satMod val="175000"/>
                <a:alpha val="40000"/>
              </a:schemeClr>
            </a:glow>
          </a:effectLst>
        </p:spPr>
        <p:txBody>
          <a:bodyPr/>
          <a:lstStyle/>
          <a:p>
            <a:pPr algn="just"/>
            <a:r>
              <a:rPr lang="en-US" sz="3200" dirty="0" smtClean="0"/>
              <a:t>Right to self determination, right to economic and social development, right to natural resources, right to pollution free environment, right related to cultural heritage, right related to communication etc. are the example of solidarity right.</a:t>
            </a:r>
            <a:endParaRPr lang="en-US" sz="3200" dirty="0"/>
          </a:p>
        </p:txBody>
      </p:sp>
      <p:sp>
        <p:nvSpPr>
          <p:cNvPr id="3" name="Subtitle 2"/>
          <p:cNvSpPr>
            <a:spLocks noGrp="1"/>
          </p:cNvSpPr>
          <p:nvPr>
            <p:ph type="subTitle" idx="1"/>
          </p:nvPr>
        </p:nvSpPr>
        <p:spPr>
          <a:xfrm>
            <a:off x="685800" y="533400"/>
            <a:ext cx="7772400" cy="1508760"/>
          </a:xfrm>
          <a:ln>
            <a:solidFill>
              <a:schemeClr val="accent2">
                <a:lumMod val="75000"/>
              </a:schemeClr>
            </a:solidFill>
          </a:ln>
          <a:effectLst>
            <a:innerShdw blurRad="63500" dist="50800" dir="13500000">
              <a:prstClr val="black">
                <a:alpha val="50000"/>
              </a:prstClr>
            </a:innerShdw>
          </a:effectLst>
        </p:spPr>
        <p:txBody>
          <a:bodyPr>
            <a:normAutofit/>
          </a:bodyPr>
          <a:lstStyle/>
          <a:p>
            <a:pPr algn="just"/>
            <a:r>
              <a:rPr lang="en-US" sz="2800" dirty="0" smtClean="0"/>
              <a:t>The third generation of human right relates to solidarity rights. These rights are the most debated and lacks both legal and political recognition.</a:t>
            </a:r>
            <a:endParaRPr lang="en-US" sz="2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28600"/>
            <a:ext cx="8458200" cy="6863417"/>
          </a:xfrm>
          <a:prstGeom prst="rect">
            <a:avLst/>
          </a:prstGeom>
        </p:spPr>
        <p:style>
          <a:lnRef idx="1">
            <a:schemeClr val="accent3"/>
          </a:lnRef>
          <a:fillRef idx="2">
            <a:schemeClr val="accent3"/>
          </a:fillRef>
          <a:effectRef idx="1">
            <a:schemeClr val="accent3"/>
          </a:effectRef>
          <a:fontRef idx="minor">
            <a:schemeClr val="dk1"/>
          </a:fontRef>
        </p:style>
        <p:txBody>
          <a:bodyPr wrap="square">
            <a:spAutoFit/>
          </a:bodyPr>
          <a:lstStyle/>
          <a:p>
            <a:r>
              <a:rPr lang="en-US" sz="4400" dirty="0"/>
              <a:t> The issues of human rights are simple and complex; simple in its concept and complex in the nature of assuming its dimension which requires the development of a culture within the society on the principle </a:t>
            </a:r>
            <a:r>
              <a:rPr lang="en-US" sz="4400" dirty="0" smtClean="0"/>
              <a:t>‘ </a:t>
            </a:r>
            <a:r>
              <a:rPr lang="en-US" sz="4400" dirty="0"/>
              <a:t>live and let </a:t>
            </a:r>
            <a:r>
              <a:rPr lang="en-US" sz="4400" dirty="0" smtClean="0"/>
              <a:t>live</a:t>
            </a:r>
            <a:r>
              <a:rPr lang="en-US" sz="4400" dirty="0"/>
              <a:t>’ and a strong political </a:t>
            </a:r>
            <a:r>
              <a:rPr lang="en-US" sz="4400" dirty="0" smtClean="0"/>
              <a:t>will for implementation. </a:t>
            </a:r>
            <a:r>
              <a:rPr lang="en-US" sz="4400" dirty="0"/>
              <a:t>So this matter is not as simple as it appears.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6986528"/>
          </a:xfrm>
          <a:prstGeom prst="rect">
            <a:avLst/>
          </a:prstGeom>
        </p:spPr>
        <p:txBody>
          <a:bodyPr wrap="square">
            <a:spAutoFit/>
          </a:bodyPr>
          <a:lstStyle/>
          <a:p>
            <a:pPr algn="just"/>
            <a:r>
              <a:rPr lang="en-US" sz="2800" dirty="0" smtClean="0"/>
              <a:t>The concept of modern human right jurisprudence can be termed as the brainchild of natural law theory. The edifice of the concept of natural law mainly stands on the concept of ‘jus civil’ and ‘jus gentium’ as it is developed by the Romans and afterwards both the principles have been transformed in ‘jus natural’, contained those principles which ought to control the human conduct.  During 17</a:t>
            </a:r>
            <a:r>
              <a:rPr lang="en-US" sz="2800" baseline="30000" dirty="0" smtClean="0"/>
              <a:t>th</a:t>
            </a:r>
            <a:r>
              <a:rPr lang="en-US" sz="2800" dirty="0" smtClean="0"/>
              <a:t> and 18</a:t>
            </a:r>
            <a:r>
              <a:rPr lang="en-US" sz="2800" baseline="30000" dirty="0" smtClean="0"/>
              <a:t>th</a:t>
            </a:r>
            <a:r>
              <a:rPr lang="en-US" sz="2800" dirty="0" smtClean="0"/>
              <a:t> centuries, natural law was considered as natural rights. The veracity of the above observation may also be endorsed through the opinion of Wolf who propounded in 18</a:t>
            </a:r>
            <a:r>
              <a:rPr lang="en-US" sz="2800" baseline="30000" dirty="0" smtClean="0"/>
              <a:t>th</a:t>
            </a:r>
            <a:r>
              <a:rPr lang="en-US" sz="2800" dirty="0" smtClean="0"/>
              <a:t> century that natural law never denotes law of nature rather the rights which belongs to man on the strength of that law emanates from nature. The American and French revolution is biggest example of the above episode where the theory of natural law has been successfully transformed into a theory of natural rights</a:t>
            </a:r>
            <a:r>
              <a:rPr lang="en-US" dirty="0" smtClean="0"/>
              <a:t>. </a:t>
            </a:r>
            <a:endParaRPr lang="en-IN"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
            <a:ext cx="9144000" cy="6740307"/>
          </a:xfrm>
          <a:prstGeom prst="rect">
            <a:avLst/>
          </a:prstGeom>
        </p:spPr>
        <p:txBody>
          <a:bodyPr wrap="square">
            <a:spAutoFit/>
          </a:bodyPr>
          <a:lstStyle/>
          <a:p>
            <a:pPr algn="just"/>
            <a:r>
              <a:rPr lang="en-US" sz="3600" dirty="0" smtClean="0"/>
              <a:t> According to Locke during the advent of the journey of human beings men and women were in a state of freedom and able to determine their actions in a state of equality. No one is subjected to will or authority of another. But in view of certain practical and political difficulties some sort of social contract has been formulated whereby the people mutually agreed to form a community and to set up a body politic without compromising certain rights such as, right to life, liberty and property etc..</a:t>
            </a:r>
            <a:endParaRPr lang="en-IN" sz="36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304800" y="914400"/>
            <a:ext cx="8610600"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According to </a:t>
            </a:r>
            <a:r>
              <a:rPr kumimoji="0" lang="en-US" sz="3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Dworkin</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human right is the theory, based on the equality of respect and concern. In later part of the 20</a:t>
            </a:r>
            <a:r>
              <a:rPr kumimoji="0" lang="en-US" sz="36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rPr>
              <a:t>th</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century </a:t>
            </a:r>
            <a:r>
              <a:rPr kumimoji="0" lang="en-US" sz="3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Stamler</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Fuller respectively added </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natural law with variable content</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inner morality of law</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above principle signifies that law is created to achieve some purpose related with the all-round development of human being.  </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rot="10800000" flipV="1">
            <a:off x="457200" y="505086"/>
            <a:ext cx="8153400" cy="5509200"/>
          </a:xfrm>
          <a:prstGeom prst="rect">
            <a:avLst/>
          </a:prstGeom>
          <a:ln>
            <a:headEnd/>
            <a:tailEnd/>
          </a:ln>
        </p:spPr>
        <p:style>
          <a:lnRef idx="2">
            <a:schemeClr val="accent2">
              <a:shade val="50000"/>
            </a:schemeClr>
          </a:lnRef>
          <a:fillRef idx="1">
            <a:schemeClr val="accent2"/>
          </a:fillRef>
          <a:effectRef idx="0">
            <a:schemeClr val="accent2"/>
          </a:effectRef>
          <a:fontRef idx="minor">
            <a:schemeClr val="lt1"/>
          </a:fontRef>
        </p:style>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3200" b="0" i="0" u="none" strike="noStrike" cap="none" normalizeH="0" baseline="0" dirty="0" smtClean="0">
                <a:ln>
                  <a:noFill/>
                </a:ln>
                <a:solidFill>
                  <a:schemeClr val="tx1"/>
                </a:solidFill>
                <a:effectLst/>
                <a:latin typeface="Arial" pitchFamily="34" charset="0"/>
                <a:ea typeface="Calibri" pitchFamily="34" charset="0"/>
              </a:rPr>
              <a:t>Today human right emerges as central feature of modern society.  The modern concept of human right has a great relationship or intimacy with the term social justice.  Social justice can be defined as promoting a just society by eliminating the driving forces behind the inequality, causes of injustice and valuing diversity.  This can be achieved by equitable treatment, ensuring human right and fair distribution of community resources. </a:t>
            </a:r>
            <a:endParaRPr kumimoji="0" lang="en-US" sz="3200" b="0" i="0" u="none" strike="noStrike" cap="none" normalizeH="0" baseline="0" dirty="0" smtClean="0">
              <a:ln>
                <a:noFill/>
              </a:ln>
              <a:solidFill>
                <a:schemeClr val="tx1"/>
              </a:solidFill>
              <a:effectLst/>
              <a:latin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1240536"/>
          </a:xfrm>
          <a:solidFill>
            <a:schemeClr val="accent2"/>
          </a:solidFill>
        </p:spPr>
        <p:txBody>
          <a:bodyPr>
            <a:normAutofit fontScale="90000"/>
          </a:bodyPr>
          <a:lstStyle/>
          <a:p>
            <a:r>
              <a:rPr lang="en-US" dirty="0"/>
              <a:t>John Rawls theory of social justice</a:t>
            </a:r>
          </a:p>
        </p:txBody>
      </p:sp>
      <p:graphicFrame>
        <p:nvGraphicFramePr>
          <p:cNvPr id="4" name="Content Placeholder 3"/>
          <p:cNvGraphicFramePr>
            <a:graphicFrameLocks noGrp="1"/>
          </p:cNvGraphicFramePr>
          <p:nvPr>
            <p:ph idx="1"/>
          </p:nvPr>
        </p:nvGraphicFramePr>
        <p:xfrm>
          <a:off x="457200" y="1828800"/>
          <a:ext cx="8229600" cy="4297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1"/>
          <p:cNvSpPr>
            <a:spLocks noChangeArrowheads="1"/>
          </p:cNvSpPr>
          <p:nvPr/>
        </p:nvSpPr>
        <p:spPr bwMode="auto">
          <a:xfrm>
            <a:off x="381000" y="228600"/>
            <a:ext cx="853440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Rawls has also considered the importance of </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human right</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He himself acknowledges, </a:t>
            </a:r>
            <a:r>
              <a:rPr kumimoji="0" lang="en-US" sz="3600" b="0" i="0" u="none" strike="noStrike" cap="none" normalizeH="0" baseline="0" dirty="0" smtClean="0">
                <a:ln>
                  <a:noFill/>
                </a:ln>
                <a:solidFill>
                  <a:schemeClr val="tx1"/>
                </a:solidFill>
                <a:effectLst/>
                <a:latin typeface="Calibri"/>
                <a:ea typeface="Calibri" pitchFamily="34" charset="0"/>
                <a:cs typeface="Times New Roman" pitchFamily="18" charset="0"/>
              </a:rPr>
              <a:t>“</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 just world order is perhaps best seen as a society of peoples, each people maintaining a well-ordered and decent political regime, not necessarily democratic but fully respecting basic human rights.</a:t>
            </a:r>
            <a:r>
              <a:rPr kumimoji="0" lang="en-US" sz="3600" b="0" i="0" u="none" strike="noStrike" cap="none" normalizeH="0" baseline="30000" dirty="0" smtClean="0">
                <a:ln>
                  <a:noFill/>
                </a:ln>
                <a:solidFill>
                  <a:schemeClr val="tx1"/>
                </a:solidFill>
                <a:effectLst/>
                <a:latin typeface="Times New Roman" pitchFamily="18" charset="0"/>
                <a:ea typeface="Calibri" pitchFamily="34" charset="0"/>
                <a:cs typeface="Times New Roman" pitchFamily="18" charset="0"/>
                <a:hlinkClick r:id=""/>
              </a:rPr>
              <a:t>[</a:t>
            </a:r>
            <a:r>
              <a:rPr kumimoji="0" lang="en-US" sz="3600" b="0" i="0" u="none" strike="noStrike" cap="none" normalizeH="0" baseline="30000" dirty="0" smtClean="0" bmk="">
                <a:ln>
                  <a:noFill/>
                </a:ln>
                <a:solidFill>
                  <a:schemeClr val="tx1"/>
                </a:solidFill>
                <a:effectLst/>
                <a:latin typeface="Times New Roman" pitchFamily="18" charset="0"/>
                <a:ea typeface="Calibri" pitchFamily="34" charset="0"/>
                <a:cs typeface="Times New Roman" pitchFamily="18" charset="0"/>
                <a:hlinkClick r:id=""/>
              </a:rPr>
              <a:t>1]</a:t>
            </a:r>
            <a:endParaRPr kumimoji="0" lang="en-US" sz="3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cs typeface="Arial" pitchFamily="34" charset="0"/>
              </a:rPr>
              <a:t/>
            </a:r>
            <a:br>
              <a:rPr kumimoji="0" lang="en-US" sz="1800" b="0" i="0" u="none" strike="noStrike" cap="none" normalizeH="0" baseline="0" dirty="0" smtClean="0">
                <a:ln>
                  <a:noFill/>
                </a:ln>
                <a:solidFill>
                  <a:schemeClr val="tx1"/>
                </a:solidFill>
                <a:effectLst/>
                <a:latin typeface="Arial" pitchFamily="34" charset="0"/>
                <a:cs typeface="Arial" pitchFamily="34" charset="0"/>
              </a:rPr>
            </a:b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60418" name="Rectangle 2"/>
          <p:cNvSpPr>
            <a:spLocks noChangeArrowheads="1"/>
          </p:cNvSpPr>
          <p:nvPr/>
        </p:nvSpPr>
        <p:spPr bwMode="auto">
          <a:xfrm>
            <a:off x="0" y="4876800"/>
            <a:ext cx="3627438" cy="381000"/>
          </a:xfrm>
          <a:prstGeom prst="rect">
            <a:avLst/>
          </a:prstGeom>
          <a:solidFill>
            <a:srgbClr val="000000"/>
          </a:solidFill>
          <a:ln w="9525">
            <a:solidFill>
              <a:schemeClr val="tx1"/>
            </a:solidFill>
            <a:prstDash val="solid"/>
            <a:miter lim="800000"/>
            <a:headEnd/>
            <a:tailEnd/>
          </a:ln>
          <a:effectLst/>
        </p:spPr>
        <p:txBody>
          <a:bodyPr vert="horz" wrap="square" lIns="91440" tIns="45720" rIns="91440" bIns="45720" numCol="1" anchor="ctr" anchorCtr="0" compatLnSpc="1">
            <a:prstTxWarp prst="textNoShape">
              <a:avLst/>
            </a:prstTxWarp>
            <a:spAutoFit/>
          </a:bodyPr>
          <a:lstStyle/>
          <a:p>
            <a:endParaRPr lang="en-IN"/>
          </a:p>
        </p:txBody>
      </p:sp>
      <p:sp>
        <p:nvSpPr>
          <p:cNvPr id="60419" name="Rectangle 3"/>
          <p:cNvSpPr>
            <a:spLocks noChangeArrowheads="1"/>
          </p:cNvSpPr>
          <p:nvPr/>
        </p:nvSpPr>
        <p:spPr bwMode="auto">
          <a:xfrm>
            <a:off x="0" y="4800600"/>
            <a:ext cx="2864887" cy="52322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zh-CN" sz="1000" b="0" i="0" u="none" strike="noStrike" cap="none" normalizeH="0" baseline="30000" dirty="0" smtClean="0">
                <a:ln>
                  <a:noFill/>
                </a:ln>
                <a:solidFill>
                  <a:schemeClr val="tx1"/>
                </a:solidFill>
                <a:effectLst/>
                <a:latin typeface="Times New Roman" pitchFamily="18" charset="0"/>
                <a:ea typeface="SimSun" pitchFamily="2" charset="-122"/>
                <a:cs typeface="Times New Roman" pitchFamily="18" charset="0"/>
                <a:hlinkClick r:id=""/>
              </a:rPr>
              <a:t>[</a:t>
            </a:r>
            <a:r>
              <a:rPr kumimoji="0" lang="en-US" altLang="zh-CN" sz="2800" b="0" i="0" u="none" strike="noStrike" cap="none" normalizeH="0" baseline="30000" dirty="0" smtClean="0" bmk="">
                <a:ln>
                  <a:noFill/>
                </a:ln>
                <a:solidFill>
                  <a:schemeClr val="tx1"/>
                </a:solidFill>
                <a:effectLst/>
                <a:latin typeface="Times New Roman" pitchFamily="18" charset="0"/>
                <a:ea typeface="SimSun" pitchFamily="2" charset="-122"/>
                <a:cs typeface="Times New Roman" pitchFamily="18" charset="0"/>
                <a:hlinkClick r:id=""/>
              </a:rPr>
              <a:t>1]</a:t>
            </a:r>
            <a:r>
              <a:rPr kumimoji="0" lang="en-US" altLang="zh-CN" sz="2800" b="0" i="0" u="none" strike="noStrike" cap="none" normalizeH="0" baseline="0" dirty="0" smtClean="0">
                <a:ln>
                  <a:noFill/>
                </a:ln>
                <a:solidFill>
                  <a:schemeClr val="tx1"/>
                </a:solidFill>
                <a:effectLst/>
                <a:latin typeface="Times New Roman" pitchFamily="18" charset="0"/>
                <a:ea typeface="SimSun" pitchFamily="2" charset="-122"/>
                <a:cs typeface="Times New Roman" pitchFamily="18" charset="0"/>
              </a:rPr>
              <a:t> Rawls</a:t>
            </a:r>
            <a:r>
              <a:rPr kumimoji="0" lang="en-US" altLang="zh-CN" sz="2800" b="0" i="0" u="none" strike="noStrike" cap="none" normalizeH="0" baseline="0" dirty="0" smtClean="0">
                <a:ln>
                  <a:noFill/>
                </a:ln>
                <a:solidFill>
                  <a:schemeClr val="tx1"/>
                </a:solidFill>
                <a:effectLst/>
                <a:latin typeface="Arial" pitchFamily="34" charset="0"/>
                <a:ea typeface="SimSun" pitchFamily="2" charset="-122"/>
                <a:cs typeface="Arial" pitchFamily="34" charset="0"/>
              </a:rPr>
              <a:t>(2003:13</a:t>
            </a:r>
            <a:r>
              <a:rPr kumimoji="0" lang="en-US" altLang="zh-CN" sz="1000" b="0" i="0" u="none" strike="noStrike" cap="none" normalizeH="0" baseline="0" dirty="0" smtClean="0">
                <a:ln>
                  <a:noFill/>
                </a:ln>
                <a:solidFill>
                  <a:schemeClr val="tx1"/>
                </a:solidFill>
                <a:effectLst/>
                <a:latin typeface="Arial" pitchFamily="34" charset="0"/>
                <a:ea typeface="SimSun" pitchFamily="2" charset="-122"/>
                <a:cs typeface="Arial" pitchFamily="34" charset="0"/>
              </a:rPr>
              <a:t>)</a:t>
            </a:r>
            <a:endParaRPr kumimoji="0" lang="en-US" altLang="zh-CN"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1166</TotalTime>
  <Words>1612</Words>
  <Application>Microsoft Office PowerPoint</Application>
  <PresentationFormat>On-screen Show (4:3)</PresentationFormat>
  <Paragraphs>45</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Metro</vt:lpstr>
      <vt:lpstr>By  Dr. Subir Kumar Roy Associate Professor, Department of Law &amp; Registrar (Addl. Charge) Bankura University </vt:lpstr>
      <vt:lpstr>Basic Concept of Human Rights</vt:lpstr>
      <vt:lpstr>Slide 3</vt:lpstr>
      <vt:lpstr>Slide 4</vt:lpstr>
      <vt:lpstr>Slide 5</vt:lpstr>
      <vt:lpstr>Slide 6</vt:lpstr>
      <vt:lpstr>Slide 7</vt:lpstr>
      <vt:lpstr>John Rawls theory of social justice</vt:lpstr>
      <vt:lpstr>Slide 9</vt:lpstr>
      <vt:lpstr>Slide 10</vt:lpstr>
      <vt:lpstr>Slide 11</vt:lpstr>
      <vt:lpstr>Slide 12</vt:lpstr>
      <vt:lpstr>Vedas, Purans, Mahabharata, Bhagwat Gita and various other religious scriptures gives emphasis upon the protection and showing respect towards the basic rights of each other and to save the people from the miseries and exploitation</vt:lpstr>
      <vt:lpstr>Slide 14</vt:lpstr>
      <vt:lpstr>In the Language of Swami Vivekananda India acquired Immense of wealth (wealth of culture, civilization, religion and spiritualism) but never stood for imperial glory, wealth and power. “Not by Progeny, not by wealth, but by renunciation alone immorality is reached”.   Indian civilization always has given due importance to peace over war, patience over non-forbearance, goodness over wickedness, brain over muscle and spirituality over worldliness   </vt:lpstr>
      <vt:lpstr>Magna Carta of 1215 whereby the Monarch armoured the people with some rights which could not be violated even by the sovereign.  The Magna Carta was followed by the Petition of Rights of 1628 and Bill of Rights of 1688. However it is needed to keep in mind that in England during this period it was a struggle between the barons and landed aristocracy on one side and the king on the other and the people were nowhere in the picture</vt:lpstr>
      <vt:lpstr>French Declaration of Rights of man of 1789 </vt:lpstr>
      <vt:lpstr>collective name of the first ten amendments inserted into the constitution of America. These amendments are incorporated in order to ensure and protect some natural rights of liberty and property including freedom of religion, speech, press, assembly etc.</vt:lpstr>
      <vt:lpstr>Slide 19</vt:lpstr>
      <vt:lpstr>After the end of the World War II in 1945, the representatives of fifty nations met at San Francisco to draft the United Nations Charter and kept the UN under the obligation to promote and respect for human rights and for fundamental freedoms for all without making any discrimination and ultimately which has been coined throughArt.55 of the UN charter. Through Art.56 of the UN charter the members pledged themselves to cooperate with the organization in order to achieve the noble ideals of Art. 55.  The San Francisco conference was followed by a number of covenants and conventions.  </vt:lpstr>
      <vt:lpstr>The Universal declaration consists of a Preamble and thirty Articles through which it vows to protect  the civil and political rights as well as  economic, social and cultural rights of all</vt:lpstr>
      <vt:lpstr>First generations consists of civil and political rights. International Covenant on Civil and Political Right, 1966  The covenant on civil and political rights mainly deals with the rights related to civil and political as such the rights of self determination, respect for all, equal rights of man and woman, right to life, liberty, security, prohibition of torture, right against slavery, freedom of thought, religion, expression and opinion, right to privacy, right to vote etc.</vt:lpstr>
      <vt:lpstr>second generation consists of social, economic and political rights mainly related with the right to subsistence. Mainly it consists of the right to work in proper environment, social security, adequate standard of life, education, to form union, to take part in cultural rights, to enjoy the benefits of scientific progress etc. </vt:lpstr>
      <vt:lpstr>Right to self determination, right to economic and social development, right to natural resources, right to pollution free environment, right related to cultural heritage, right related to communication etc. are the example of solidarity right.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role of judiciary in the growth of human right jurisprudence in India</dc:title>
  <dc:creator>USER</dc:creator>
  <cp:lastModifiedBy>Swapnendu</cp:lastModifiedBy>
  <cp:revision>115</cp:revision>
  <dcterms:created xsi:type="dcterms:W3CDTF">2011-11-24T10:48:05Z</dcterms:created>
  <dcterms:modified xsi:type="dcterms:W3CDTF">2020-04-09T10:12:30Z</dcterms:modified>
</cp:coreProperties>
</file>