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0" r:id="rId7"/>
    <p:sldId id="261" r:id="rId8"/>
    <p:sldId id="262" r:id="rId9"/>
    <p:sldId id="263" r:id="rId10"/>
    <p:sldId id="264" r:id="rId11"/>
    <p:sldId id="265" r:id="rId12"/>
    <p:sldId id="268" r:id="rId13"/>
    <p:sldId id="269"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E45067D-0A12-4ADE-812D-DD02AA89751D}" type="datetimeFigureOut">
              <a:rPr lang="en-US" smtClean="0"/>
              <a:pPr/>
              <a:t>4/15/2020</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9C00717-EFF7-4158-9A3B-AD7E9C63190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E45067D-0A12-4ADE-812D-DD02AA89751D}" type="datetimeFigureOut">
              <a:rPr lang="en-US" smtClean="0"/>
              <a:pPr/>
              <a:t>4/15/2020</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9C00717-EFF7-4158-9A3B-AD7E9C63190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E45067D-0A12-4ADE-812D-DD02AA89751D}" type="datetimeFigureOut">
              <a:rPr lang="en-US" smtClean="0"/>
              <a:pPr/>
              <a:t>4/15/2020</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9C00717-EFF7-4158-9A3B-AD7E9C63190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E45067D-0A12-4ADE-812D-DD02AA89751D}" type="datetimeFigureOut">
              <a:rPr lang="en-US" smtClean="0"/>
              <a:pPr/>
              <a:t>4/15/2020</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C00717-EFF7-4158-9A3B-AD7E9C63190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E45067D-0A12-4ADE-812D-DD02AA89751D}" type="datetimeFigureOut">
              <a:rPr lang="en-US" smtClean="0"/>
              <a:pPr/>
              <a:t>4/15/2020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B9C00717-EFF7-4158-9A3B-AD7E9C631905}"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E45067D-0A12-4ADE-812D-DD02AA89751D}" type="datetimeFigureOut">
              <a:rPr lang="en-US" smtClean="0"/>
              <a:pPr/>
              <a:t>4/15/2020</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9C00717-EFF7-4158-9A3B-AD7E9C63190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epgp.inflibnet.ac.in/" TargetMode="External"/><Relationship Id="rId2" Type="http://schemas.openxmlformats.org/officeDocument/2006/relationships/hyperlink" Target="http://scholarcommons.usf.edu/oa_textbooks/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2214578"/>
          </a:xfrm>
        </p:spPr>
        <p:txBody>
          <a:bodyPr>
            <a:noAutofit/>
          </a:bodyPr>
          <a:lstStyle/>
          <a:p>
            <a:r>
              <a:rPr lang="en-US" sz="9600" dirty="0" smtClean="0"/>
              <a:t>Hypothesis</a:t>
            </a:r>
            <a:br>
              <a:rPr lang="en-US" sz="9600" dirty="0" smtClean="0"/>
            </a:br>
            <a:endParaRPr lang="en-IN" sz="9600" dirty="0"/>
          </a:p>
        </p:txBody>
      </p:sp>
      <p:sp>
        <p:nvSpPr>
          <p:cNvPr id="3" name="Subtitle 2"/>
          <p:cNvSpPr>
            <a:spLocks noGrp="1"/>
          </p:cNvSpPr>
          <p:nvPr>
            <p:ph type="subTitle" idx="1"/>
          </p:nvPr>
        </p:nvSpPr>
        <p:spPr>
          <a:xfrm>
            <a:off x="1371600" y="2214554"/>
            <a:ext cx="6400800" cy="4000528"/>
          </a:xfrm>
        </p:spPr>
        <p:txBody>
          <a:bodyPr>
            <a:normAutofit fontScale="25000" lnSpcReduction="20000"/>
          </a:bodyPr>
          <a:lstStyle/>
          <a:p>
            <a:r>
              <a:rPr lang="en-US" sz="16000" b="1" dirty="0" smtClean="0">
                <a:solidFill>
                  <a:schemeClr val="tx1"/>
                </a:solidFill>
                <a:latin typeface="FrankRuehl" pitchFamily="34" charset="-79"/>
                <a:cs typeface="FrankRuehl" pitchFamily="34" charset="-79"/>
              </a:rPr>
              <a:t>By </a:t>
            </a:r>
          </a:p>
          <a:p>
            <a:r>
              <a:rPr lang="en-US" sz="16000" b="1" dirty="0" smtClean="0">
                <a:solidFill>
                  <a:schemeClr val="tx1"/>
                </a:solidFill>
                <a:latin typeface="FrankRuehl" pitchFamily="34" charset="-79"/>
                <a:cs typeface="FrankRuehl" pitchFamily="34" charset="-79"/>
              </a:rPr>
              <a:t>Dr. Subir Kumar Roy</a:t>
            </a:r>
          </a:p>
          <a:p>
            <a:r>
              <a:rPr lang="en-US" sz="16000" b="1" dirty="0" smtClean="0">
                <a:solidFill>
                  <a:schemeClr val="tx1"/>
                </a:solidFill>
                <a:latin typeface="FrankRuehl" pitchFamily="34" charset="-79"/>
                <a:cs typeface="FrankRuehl" pitchFamily="34" charset="-79"/>
              </a:rPr>
              <a:t>Associate Professor,</a:t>
            </a:r>
          </a:p>
          <a:p>
            <a:r>
              <a:rPr lang="en-US" sz="16000" b="1" dirty="0" smtClean="0">
                <a:solidFill>
                  <a:schemeClr val="tx1"/>
                </a:solidFill>
                <a:latin typeface="FrankRuehl" pitchFamily="34" charset="-79"/>
                <a:cs typeface="FrankRuehl" pitchFamily="34" charset="-79"/>
              </a:rPr>
              <a:t>Department of Law &amp;</a:t>
            </a:r>
          </a:p>
          <a:p>
            <a:r>
              <a:rPr lang="en-US" sz="16000" b="1" dirty="0" smtClean="0">
                <a:solidFill>
                  <a:schemeClr val="tx1"/>
                </a:solidFill>
                <a:latin typeface="FrankRuehl" pitchFamily="34" charset="-79"/>
                <a:cs typeface="FrankRuehl" pitchFamily="34" charset="-79"/>
              </a:rPr>
              <a:t>Registrar (Addl. Charge)</a:t>
            </a:r>
          </a:p>
          <a:p>
            <a:r>
              <a:rPr lang="en-US" sz="16000" b="1" dirty="0" smtClean="0">
                <a:solidFill>
                  <a:schemeClr val="tx1"/>
                </a:solidFill>
                <a:latin typeface="FrankRuehl" pitchFamily="34" charset="-79"/>
                <a:cs typeface="FrankRuehl" pitchFamily="34" charset="-79"/>
              </a:rPr>
              <a:t>Bankura University</a:t>
            </a:r>
          </a:p>
          <a:p>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357166"/>
            <a:ext cx="8215370" cy="6093976"/>
          </a:xfrm>
          <a:prstGeom prst="rect">
            <a:avLst/>
          </a:prstGeom>
        </p:spPr>
        <p:txBody>
          <a:bodyPr wrap="square">
            <a:spAutoFit/>
          </a:bodyPr>
          <a:lstStyle/>
          <a:p>
            <a:pPr algn="just"/>
            <a:r>
              <a:rPr lang="en-IN" sz="3000" dirty="0">
                <a:latin typeface="Times New Roman" pitchFamily="18" charset="0"/>
                <a:cs typeface="Times New Roman" pitchFamily="18" charset="0"/>
              </a:rPr>
              <a:t>The null hypothesis is a statement </a:t>
            </a:r>
            <a:r>
              <a:rPr lang="en-IN" sz="3000" dirty="0" smtClean="0">
                <a:latin typeface="Times New Roman" pitchFamily="18" charset="0"/>
                <a:cs typeface="Times New Roman" pitchFamily="18" charset="0"/>
              </a:rPr>
              <a:t>which the researcher</a:t>
            </a:r>
            <a:r>
              <a:rPr lang="en-IN" sz="3000" dirty="0" smtClean="0">
                <a:latin typeface="Times New Roman" pitchFamily="18" charset="0"/>
                <a:cs typeface="Times New Roman" pitchFamily="18" charset="0"/>
              </a:rPr>
              <a:t> wants </a:t>
            </a:r>
            <a:r>
              <a:rPr lang="en-IN" sz="3000" dirty="0">
                <a:latin typeface="Times New Roman" pitchFamily="18" charset="0"/>
                <a:cs typeface="Times New Roman" pitchFamily="18" charset="0"/>
              </a:rPr>
              <a:t>to test</a:t>
            </a:r>
            <a:r>
              <a:rPr lang="en-IN" sz="3000" dirty="0" smtClean="0">
                <a:latin typeface="Times New Roman" pitchFamily="18" charset="0"/>
                <a:cs typeface="Times New Roman" pitchFamily="18" charset="0"/>
              </a:rPr>
              <a:t>. It is a statistical hypothesis, tested for its possible rejection under the expectation of its being true. </a:t>
            </a:r>
            <a:r>
              <a:rPr lang="en-IN" sz="3000" dirty="0">
                <a:latin typeface="Times New Roman" pitchFamily="18" charset="0"/>
                <a:cs typeface="Times New Roman" pitchFamily="18" charset="0"/>
              </a:rPr>
              <a:t>In general, the null hypothesis is that things are the same as each other, or the same as a theoretical expectation</a:t>
            </a:r>
            <a:r>
              <a:rPr lang="en-IN" sz="3000" dirty="0" smtClean="0">
                <a:latin typeface="Times New Roman" pitchFamily="18" charset="0"/>
                <a:cs typeface="Times New Roman" pitchFamily="18" charset="0"/>
              </a:rPr>
              <a:t>.</a:t>
            </a:r>
            <a:r>
              <a:rPr lang="en-IN" sz="3000" dirty="0">
                <a:latin typeface="Times New Roman" pitchFamily="18" charset="0"/>
                <a:cs typeface="Times New Roman" pitchFamily="18" charset="0"/>
              </a:rPr>
              <a:t> The alternative hypothesis is that things are different from each other, or different from a theoretical expectation. </a:t>
            </a:r>
            <a:r>
              <a:rPr lang="en-IN" sz="3000" dirty="0" smtClean="0">
                <a:latin typeface="Times New Roman" pitchFamily="18" charset="0"/>
                <a:cs typeface="Times New Roman" pitchFamily="18" charset="0"/>
              </a:rPr>
              <a:t> Null Hypothesis is denoted as </a:t>
            </a:r>
            <a:r>
              <a:rPr lang="en-IN" sz="3000" dirty="0" smtClean="0"/>
              <a:t>H</a:t>
            </a:r>
            <a:r>
              <a:rPr lang="en-IN" sz="3000" baseline="-25000" dirty="0" smtClean="0"/>
              <a:t>o</a:t>
            </a:r>
            <a:r>
              <a:rPr lang="en-IN" sz="3000" dirty="0" smtClean="0">
                <a:latin typeface="Times New Roman" pitchFamily="18" charset="0"/>
                <a:cs typeface="Times New Roman" pitchFamily="18" charset="0"/>
              </a:rPr>
              <a:t> and Alternative Hypothesis as</a:t>
            </a:r>
            <a:r>
              <a:rPr lang="en-IN" sz="3000" dirty="0" smtClean="0"/>
              <a:t> H</a:t>
            </a:r>
            <a:r>
              <a:rPr lang="en-IN" sz="3000" baseline="-25000" dirty="0" smtClean="0"/>
              <a:t>I</a:t>
            </a:r>
            <a:r>
              <a:rPr lang="en-IN" sz="3000" dirty="0" smtClean="0">
                <a:latin typeface="Times New Roman" pitchFamily="18" charset="0"/>
                <a:cs typeface="Times New Roman" pitchFamily="18" charset="0"/>
              </a:rPr>
              <a:t>. A null hypothesis negates the relationship in between variables such as illiteracy has nothing to do with crime or illiteracy and poverty has no relationship</a:t>
            </a:r>
            <a:endParaRPr lang="en-IN" sz="3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1538" y="642919"/>
            <a:ext cx="7643866" cy="5386090"/>
          </a:xfrm>
          <a:prstGeom prst="rect">
            <a:avLst/>
          </a:prstGeom>
        </p:spPr>
        <p:txBody>
          <a:bodyPr wrap="square">
            <a:spAutoFit/>
          </a:bodyPr>
          <a:lstStyle/>
          <a:p>
            <a:pPr algn="ctr"/>
            <a:r>
              <a:rPr lang="en-IN" sz="2400" b="1" dirty="0" smtClean="0"/>
              <a:t>Formulation of Hypothesis:</a:t>
            </a:r>
          </a:p>
          <a:p>
            <a:pPr algn="just"/>
            <a:r>
              <a:rPr lang="en-IN" sz="3200" dirty="0" smtClean="0"/>
              <a:t>Background knowledge is essential for perceiving relationships among the variables and to determine what findings other researchers have reported on the problem under study. New knowledge, new discoveries and new inventions should always form continuity with the already existing corpus of knowledge and therefore it becomes all the more essential </a:t>
            </a:r>
            <a:r>
              <a:rPr lang="en-IN" sz="3200" dirty="0" smtClean="0"/>
              <a:t>to be </a:t>
            </a:r>
            <a:r>
              <a:rPr lang="en-IN" sz="3200" dirty="0" smtClean="0"/>
              <a:t>well versed with the already existing knowledge</a:t>
            </a:r>
            <a:r>
              <a:rPr lang="en-IN" dirty="0" smtClean="0"/>
              <a:t>.</a:t>
            </a:r>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571480"/>
            <a:ext cx="7429552" cy="4154984"/>
          </a:xfrm>
          <a:prstGeom prst="rect">
            <a:avLst/>
          </a:prstGeom>
        </p:spPr>
        <p:txBody>
          <a:bodyPr wrap="square">
            <a:spAutoFit/>
          </a:bodyPr>
          <a:lstStyle/>
          <a:p>
            <a:pPr algn="just"/>
            <a:r>
              <a:rPr lang="en-IN" sz="2400" dirty="0" smtClean="0"/>
              <a:t>When the prediction about any research problem is </a:t>
            </a:r>
            <a:r>
              <a:rPr lang="en-IN" sz="2400" dirty="0" smtClean="0"/>
              <a:t>tested by </a:t>
            </a:r>
            <a:r>
              <a:rPr lang="en-IN" sz="2400" dirty="0" smtClean="0"/>
              <a:t>scientific methods</a:t>
            </a:r>
            <a:r>
              <a:rPr lang="en-IN" sz="2400" dirty="0" smtClean="0"/>
              <a:t>, it is termed as research hypothesis. The research hypothesis is a </a:t>
            </a:r>
            <a:r>
              <a:rPr lang="en-IN" sz="2400" dirty="0" smtClean="0"/>
              <a:t>probable analysis that relates </a:t>
            </a:r>
            <a:r>
              <a:rPr lang="en-IN" sz="2400" dirty="0" smtClean="0"/>
              <a:t>an independent variable to a dependent variable. Usually a research hypothesis </a:t>
            </a:r>
            <a:r>
              <a:rPr lang="en-IN" sz="2400" dirty="0" smtClean="0"/>
              <a:t>should contain, at </a:t>
            </a:r>
            <a:r>
              <a:rPr lang="en-IN" sz="2400" dirty="0" smtClean="0"/>
              <a:t>least, one independent and one dependent variable. Predictive statements which are not to </a:t>
            </a:r>
            <a:r>
              <a:rPr lang="en-IN" sz="2400" dirty="0" smtClean="0"/>
              <a:t>be objectively </a:t>
            </a:r>
            <a:r>
              <a:rPr lang="en-IN" sz="2400" dirty="0" smtClean="0"/>
              <a:t>verified or the relationships that are assumed but not to be tested, are not termed </a:t>
            </a:r>
            <a:r>
              <a:rPr lang="en-IN" sz="2400" dirty="0" smtClean="0"/>
              <a:t>research hypotheses. (</a:t>
            </a:r>
            <a:r>
              <a:rPr lang="en-IN" b="1" dirty="0" smtClean="0"/>
              <a:t>C.R. Kothari, Research Methodology, Methods &amp; Techniques, new age International (P) Limited, Publishers</a:t>
            </a:r>
            <a:r>
              <a:rPr lang="en-IN" sz="2400" dirty="0" smtClean="0"/>
              <a:t>)</a:t>
            </a:r>
            <a:endParaRPr lang="en-I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214290"/>
            <a:ext cx="8715436" cy="6186309"/>
          </a:xfrm>
          <a:prstGeom prst="rect">
            <a:avLst/>
          </a:prstGeom>
        </p:spPr>
        <p:txBody>
          <a:bodyPr wrap="square">
            <a:spAutoFit/>
          </a:bodyPr>
          <a:lstStyle/>
          <a:p>
            <a:pPr algn="just"/>
            <a:r>
              <a:rPr lang="en-IN" sz="2400" dirty="0" smtClean="0"/>
              <a:t>Research in which the independent </a:t>
            </a:r>
            <a:r>
              <a:rPr lang="en-IN" sz="2400" dirty="0" smtClean="0"/>
              <a:t>variable is </a:t>
            </a:r>
            <a:r>
              <a:rPr lang="en-IN" sz="2400" dirty="0" smtClean="0"/>
              <a:t>manipulated is termed ‘experimental hypothesis-testing research’ and a research in which </a:t>
            </a:r>
            <a:r>
              <a:rPr lang="en-IN" sz="2400" dirty="0" smtClean="0"/>
              <a:t>an independent </a:t>
            </a:r>
            <a:r>
              <a:rPr lang="en-IN" sz="2400" dirty="0" smtClean="0"/>
              <a:t>variable is not manipulated is called ‘non-experimental hypothesis-testing research’. </a:t>
            </a:r>
            <a:r>
              <a:rPr lang="en-IN" sz="2400" dirty="0" smtClean="0"/>
              <a:t> For instance</a:t>
            </a:r>
            <a:r>
              <a:rPr lang="en-IN" sz="2400" dirty="0" smtClean="0"/>
              <a:t>, suppose a researcher wants to study </a:t>
            </a:r>
            <a:r>
              <a:rPr lang="en-IN" sz="2400" dirty="0" smtClean="0"/>
              <a:t>the co-relation  in between reading ability and intelligence and for that purpose randomly select s50 students, is the example of </a:t>
            </a:r>
            <a:r>
              <a:rPr lang="en-IN" sz="2400" dirty="0" smtClean="0"/>
              <a:t>‘non-experimental hypothesis-testing research</a:t>
            </a:r>
            <a:r>
              <a:rPr lang="en-IN" sz="2400" dirty="0" smtClean="0"/>
              <a:t>’. And when such group has been equally divided by the researchers  in two  group: A and  B and one is assigned with usual studies programme and another is special studies programme and at the end of the training the researcher wanted to judge the impact of such training on their performance level . This experiment is termed as </a:t>
            </a:r>
            <a:r>
              <a:rPr lang="en-IN" sz="2400" dirty="0" smtClean="0"/>
              <a:t>‘experimental hypothesis-testing research’ </a:t>
            </a:r>
            <a:r>
              <a:rPr lang="en-IN" sz="2400" dirty="0" smtClean="0"/>
              <a:t> because in the above matter the independent variable i.e. Training programme is manipulated. </a:t>
            </a:r>
            <a:r>
              <a:rPr lang="en-IN" sz="2400" dirty="0" smtClean="0"/>
              <a:t>(</a:t>
            </a:r>
            <a:r>
              <a:rPr lang="en-IN" sz="1200" b="1" dirty="0" smtClean="0"/>
              <a:t>C.R. Kothari, Research Methodology, Methods &amp; Techniques, new age International (P) Limited, Publishers</a:t>
            </a:r>
            <a:r>
              <a:rPr lang="en-IN" sz="1200" dirty="0" smtClean="0"/>
              <a:t>)</a:t>
            </a:r>
            <a:endParaRPr lang="en-IN" sz="1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571480"/>
            <a:ext cx="8072494" cy="6093976"/>
          </a:xfrm>
          <a:prstGeom prst="rect">
            <a:avLst/>
          </a:prstGeom>
        </p:spPr>
        <p:txBody>
          <a:bodyPr wrap="square">
            <a:spAutoFit/>
          </a:bodyPr>
          <a:lstStyle/>
          <a:p>
            <a:r>
              <a:rPr lang="en-IN" sz="2600" b="1" dirty="0" smtClean="0">
                <a:latin typeface="Times New Roman" pitchFamily="18" charset="0"/>
                <a:cs typeface="Times New Roman" pitchFamily="18" charset="0"/>
              </a:rPr>
              <a:t>Characteristics of Hypothesis:</a:t>
            </a:r>
          </a:p>
          <a:p>
            <a:r>
              <a:rPr lang="en-IN" sz="2600" dirty="0" smtClean="0">
                <a:latin typeface="Times New Roman" pitchFamily="18" charset="0"/>
                <a:cs typeface="Times New Roman" pitchFamily="18" charset="0"/>
              </a:rPr>
              <a:t>Hypothesis </a:t>
            </a:r>
            <a:r>
              <a:rPr lang="en-IN" sz="2600" dirty="0">
                <a:latin typeface="Times New Roman" pitchFamily="18" charset="0"/>
                <a:cs typeface="Times New Roman" pitchFamily="18" charset="0"/>
              </a:rPr>
              <a:t>should be simple so that it is easily understood by everyone.</a:t>
            </a:r>
          </a:p>
          <a:p>
            <a:r>
              <a:rPr lang="en-IN" sz="2600" dirty="0">
                <a:latin typeface="Times New Roman" pitchFamily="18" charset="0"/>
                <a:cs typeface="Times New Roman" pitchFamily="18" charset="0"/>
              </a:rPr>
              <a:t>ii) Hypothesis should be clear, specific and precise. If the hypothesis is not clear and</a:t>
            </a:r>
          </a:p>
          <a:p>
            <a:r>
              <a:rPr lang="en-IN" sz="2600" dirty="0">
                <a:latin typeface="Times New Roman" pitchFamily="18" charset="0"/>
                <a:cs typeface="Times New Roman" pitchFamily="18" charset="0"/>
              </a:rPr>
              <a:t>precise, the inferences drawn on its basis cannot be taken as reliable.</a:t>
            </a:r>
          </a:p>
          <a:p>
            <a:r>
              <a:rPr lang="en-IN" sz="2600" dirty="0">
                <a:latin typeface="Times New Roman" pitchFamily="18" charset="0"/>
                <a:cs typeface="Times New Roman" pitchFamily="18" charset="0"/>
              </a:rPr>
              <a:t>ii) Hypothesis should be capable of being tested.</a:t>
            </a:r>
          </a:p>
          <a:p>
            <a:r>
              <a:rPr lang="en-IN" sz="2600" dirty="0">
                <a:latin typeface="Times New Roman" pitchFamily="18" charset="0"/>
                <a:cs typeface="Times New Roman" pitchFamily="18" charset="0"/>
              </a:rPr>
              <a:t>iii) Hypothesis should state relationship between variables.</a:t>
            </a:r>
          </a:p>
          <a:p>
            <a:r>
              <a:rPr lang="en-IN" sz="2600" dirty="0">
                <a:latin typeface="Times New Roman" pitchFamily="18" charset="0"/>
                <a:cs typeface="Times New Roman" pitchFamily="18" charset="0"/>
              </a:rPr>
              <a:t>iv) Hypothesis should be consistent with most known facts. i.e. it must be consistent</a:t>
            </a:r>
          </a:p>
          <a:p>
            <a:r>
              <a:rPr lang="en-IN" sz="2600" dirty="0">
                <a:latin typeface="Times New Roman" pitchFamily="18" charset="0"/>
                <a:cs typeface="Times New Roman" pitchFamily="18" charset="0"/>
              </a:rPr>
              <a:t>with a substantial body of established facts.</a:t>
            </a:r>
          </a:p>
          <a:p>
            <a:r>
              <a:rPr lang="en-IN" sz="2600" dirty="0">
                <a:latin typeface="Times New Roman" pitchFamily="18" charset="0"/>
                <a:cs typeface="Times New Roman" pitchFamily="18" charset="0"/>
              </a:rPr>
              <a:t>v) The hypothesis must explain the facts that gave rise to the need for explanation. </a:t>
            </a:r>
            <a:r>
              <a:rPr lang="en-IN" sz="2600" dirty="0" smtClean="0">
                <a:latin typeface="Times New Roman" pitchFamily="18" charset="0"/>
                <a:cs typeface="Times New Roman" pitchFamily="18" charset="0"/>
              </a:rPr>
              <a:t>It must </a:t>
            </a:r>
            <a:r>
              <a:rPr lang="en-IN" sz="2600" dirty="0">
                <a:latin typeface="Times New Roman" pitchFamily="18" charset="0"/>
                <a:cs typeface="Times New Roman" pitchFamily="18" charset="0"/>
              </a:rPr>
              <a:t>actually explain what it claims to explain.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642918"/>
            <a:ext cx="7000924" cy="3693319"/>
          </a:xfrm>
          <a:prstGeom prst="rect">
            <a:avLst/>
          </a:prstGeom>
        </p:spPr>
        <p:txBody>
          <a:bodyPr wrap="square">
            <a:spAutoFit/>
          </a:bodyPr>
          <a:lstStyle/>
          <a:p>
            <a:r>
              <a:rPr lang="en-IN" dirty="0" smtClean="0"/>
              <a:t>References</a:t>
            </a:r>
            <a:r>
              <a:rPr lang="en-IN" dirty="0" smtClean="0"/>
              <a:t>:</a:t>
            </a:r>
          </a:p>
          <a:p>
            <a:pPr marL="342900" indent="-342900">
              <a:buFont typeface="Arial" pitchFamily="34" charset="0"/>
              <a:buChar char="•"/>
            </a:pPr>
            <a:r>
              <a:rPr lang="en-IN" b="1" dirty="0" smtClean="0"/>
              <a:t>C.R</a:t>
            </a:r>
            <a:r>
              <a:rPr lang="en-IN" b="1" dirty="0" smtClean="0"/>
              <a:t>. Kothari, Research Methodology, Methods &amp; Techniques, new age International (P) Limited, </a:t>
            </a:r>
            <a:r>
              <a:rPr lang="en-IN" b="1" dirty="0" smtClean="0"/>
              <a:t>Publishers, New Delhi</a:t>
            </a:r>
          </a:p>
          <a:p>
            <a:pPr marL="342900" indent="-342900">
              <a:buFont typeface="Arial" pitchFamily="34" charset="0"/>
              <a:buChar char="•"/>
            </a:pPr>
            <a:r>
              <a:rPr lang="en-IN" b="1" i="1" dirty="0" smtClean="0">
                <a:latin typeface="Times New Roman" pitchFamily="18" charset="0"/>
                <a:cs typeface="Times New Roman" pitchFamily="18" charset="0"/>
              </a:rPr>
              <a:t>Mr. O. J. </a:t>
            </a:r>
            <a:r>
              <a:rPr lang="en-IN" b="1" i="1" dirty="0" err="1" smtClean="0">
                <a:latin typeface="Times New Roman" pitchFamily="18" charset="0"/>
                <a:cs typeface="Times New Roman" pitchFamily="18" charset="0"/>
              </a:rPr>
              <a:t>Jejelola</a:t>
            </a:r>
            <a:r>
              <a:rPr lang="en-IN" b="1" i="1"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LEGAL RESEARCH: AN OVERVIEW OF A RESEARCH PROPOSAL,</a:t>
            </a:r>
            <a:r>
              <a:rPr lang="en-IN" dirty="0" smtClean="0">
                <a:latin typeface="Times New Roman" pitchFamily="18" charset="0"/>
                <a:cs typeface="Times New Roman" pitchFamily="18" charset="0"/>
              </a:rPr>
              <a:t> European Scientific Journal September 2014 /SPECIAL/ edition Vol.2 ISSN: 1857 – 7881 (Print) e - ISSN 1857- </a:t>
            </a:r>
            <a:r>
              <a:rPr lang="en-IN" dirty="0" smtClean="0">
                <a:latin typeface="Times New Roman" pitchFamily="18" charset="0"/>
                <a:cs typeface="Times New Roman" pitchFamily="18" charset="0"/>
              </a:rPr>
              <a:t>7431</a:t>
            </a:r>
          </a:p>
          <a:p>
            <a:pPr marL="342900" indent="-342900">
              <a:buFont typeface="Arial" pitchFamily="34" charset="0"/>
              <a:buChar char="•"/>
            </a:pPr>
            <a:r>
              <a:rPr lang="en-IN" dirty="0" err="1" smtClean="0"/>
              <a:t>Bhattacherjee</a:t>
            </a:r>
            <a:r>
              <a:rPr lang="en-IN" dirty="0" smtClean="0"/>
              <a:t>, </a:t>
            </a:r>
            <a:r>
              <a:rPr lang="en-IN" dirty="0" err="1" smtClean="0"/>
              <a:t>Anol</a:t>
            </a:r>
            <a:r>
              <a:rPr lang="en-IN" dirty="0" smtClean="0"/>
              <a:t>, "Social Science Research: Principles, Methods, and Practices" (2012). </a:t>
            </a:r>
            <a:r>
              <a:rPr lang="en-IN" i="1" dirty="0" smtClean="0"/>
              <a:t>Textbooks Collection. Book 3.</a:t>
            </a:r>
          </a:p>
          <a:p>
            <a:r>
              <a:rPr lang="en-IN" dirty="0" smtClean="0"/>
              <a:t>       </a:t>
            </a:r>
            <a:r>
              <a:rPr lang="en-IN" dirty="0" smtClean="0">
                <a:hlinkClick r:id="rId2"/>
              </a:rPr>
              <a:t>http</a:t>
            </a:r>
            <a:r>
              <a:rPr lang="en-IN" dirty="0" smtClean="0">
                <a:hlinkClick r:id="rId2"/>
              </a:rPr>
              <a:t>://</a:t>
            </a:r>
            <a:r>
              <a:rPr lang="en-IN" dirty="0" smtClean="0">
                <a:hlinkClick r:id="rId2"/>
              </a:rPr>
              <a:t>scholarcommons.usf.edu/oa_textbooks/3</a:t>
            </a:r>
            <a:endParaRPr lang="en-IN" b="1" dirty="0" smtClean="0"/>
          </a:p>
          <a:p>
            <a:pPr marL="342900" indent="-342900">
              <a:buFont typeface="Arial" pitchFamily="34" charset="0"/>
              <a:buChar char="•"/>
            </a:pPr>
            <a:r>
              <a:rPr lang="en-IN" dirty="0" smtClean="0">
                <a:hlinkClick r:id="rId3"/>
              </a:rPr>
              <a:t>\https</a:t>
            </a:r>
            <a:r>
              <a:rPr lang="en-IN" dirty="0" smtClean="0">
                <a:hlinkClick r:id="rId3"/>
              </a:rPr>
              <a:t>://epgp.inflibnet.ac.in</a:t>
            </a:r>
            <a:r>
              <a:rPr lang="en-IN" dirty="0" smtClean="0">
                <a:hlinkClick r:id="rId3"/>
              </a:rPr>
              <a:t>/</a:t>
            </a:r>
            <a:endParaRPr lang="en-IN" dirty="0" smtClean="0"/>
          </a:p>
          <a:p>
            <a:pPr marL="342900" indent="-342900">
              <a:buFont typeface="Arial" pitchFamily="34" charset="0"/>
              <a:buChar char="•"/>
            </a:pPr>
            <a:r>
              <a:rPr lang="en-US" dirty="0" smtClean="0"/>
              <a:t>Dr.  </a:t>
            </a:r>
            <a:r>
              <a:rPr lang="en-US" dirty="0" err="1" smtClean="0"/>
              <a:t>Chattopadhyay</a:t>
            </a:r>
            <a:r>
              <a:rPr lang="en-US" dirty="0" smtClean="0"/>
              <a:t> </a:t>
            </a:r>
            <a:r>
              <a:rPr lang="en-US" dirty="0" smtClean="0"/>
              <a:t>&amp; Dr. </a:t>
            </a:r>
            <a:r>
              <a:rPr lang="en-US" dirty="0" err="1" smtClean="0"/>
              <a:t>Sen</a:t>
            </a:r>
            <a:r>
              <a:rPr lang="en-US" dirty="0" smtClean="0"/>
              <a:t>, (2013), Levant Books, Kolkata</a:t>
            </a:r>
          </a:p>
          <a:p>
            <a:pPr marL="342900" indent="-342900">
              <a:buFont typeface="Arial" pitchFamily="34" charset="0"/>
              <a:buChar char="•"/>
            </a:pPr>
            <a:r>
              <a:rPr lang="en-US" dirty="0" smtClean="0"/>
              <a:t>Rattan Singh, (2016) ,Legal Research Methodology, Lexis </a:t>
            </a:r>
            <a:r>
              <a:rPr lang="en-US" dirty="0" err="1" smtClean="0"/>
              <a:t>Nexis</a:t>
            </a:r>
            <a:endParaRPr lang="en-IN"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14282" y="285728"/>
            <a:ext cx="871543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Hypothesis has a very important place in research.</a:t>
            </a:r>
            <a:r>
              <a:rPr lang="en-IN" sz="3600" dirty="0" smtClean="0">
                <a:latin typeface="Times New Roman" pitchFamily="18" charset="0"/>
                <a:cs typeface="Times New Roman" pitchFamily="18" charset="0"/>
              </a:rPr>
              <a:t>Hypothesis </a:t>
            </a:r>
            <a:r>
              <a:rPr lang="en-IN" sz="3600" dirty="0">
                <a:latin typeface="Times New Roman" pitchFamily="18" charset="0"/>
                <a:cs typeface="Times New Roman" pitchFamily="18" charset="0"/>
              </a:rPr>
              <a:t>is probable or tentative answer to research problem or research question. It is a kind of suggested explanation or solution of the problem which may not be proved always correct. It basically establishes a relationship in between two or more variables related to the subject matter of the research</a:t>
            </a:r>
            <a:r>
              <a:rPr lang="en-IN" dirty="0"/>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500042"/>
            <a:ext cx="8215370" cy="5940088"/>
          </a:xfrm>
          <a:prstGeom prst="rect">
            <a:avLst/>
          </a:prstGeom>
        </p:spPr>
        <p:txBody>
          <a:bodyPr wrap="square">
            <a:spAutoFit/>
          </a:bodyPr>
          <a:lstStyle/>
          <a:p>
            <a:pPr algn="just"/>
            <a:r>
              <a:rPr lang="en-IN" dirty="0" smtClean="0"/>
              <a:t> </a:t>
            </a:r>
            <a:r>
              <a:rPr lang="en-IN" sz="2800" dirty="0" smtClean="0">
                <a:latin typeface="Times New Roman" pitchFamily="18" charset="0"/>
                <a:cs typeface="Times New Roman" pitchFamily="18" charset="0"/>
              </a:rPr>
              <a:t>It can be defined </a:t>
            </a:r>
            <a:r>
              <a:rPr lang="en-IN" sz="2800" dirty="0">
                <a:latin typeface="Times New Roman" pitchFamily="18" charset="0"/>
                <a:cs typeface="Times New Roman" pitchFamily="18" charset="0"/>
              </a:rPr>
              <a:t>as </a:t>
            </a:r>
            <a:r>
              <a:rPr lang="en-IN" sz="2800" dirty="0" smtClean="0">
                <a:latin typeface="Times New Roman" pitchFamily="18" charset="0"/>
                <a:cs typeface="Times New Roman" pitchFamily="18" charset="0"/>
              </a:rPr>
              <a:t>a statement </a:t>
            </a:r>
            <a:r>
              <a:rPr lang="en-IN" sz="2800" dirty="0">
                <a:latin typeface="Times New Roman" pitchFamily="18" charset="0"/>
                <a:cs typeface="Times New Roman" pitchFamily="18" charset="0"/>
              </a:rPr>
              <a:t>of generalization, which is probable or possibly but needs to be tested through </a:t>
            </a:r>
            <a:r>
              <a:rPr lang="en-IN" sz="2800" dirty="0" smtClean="0">
                <a:latin typeface="Times New Roman" pitchFamily="18" charset="0"/>
                <a:cs typeface="Times New Roman" pitchFamily="18" charset="0"/>
              </a:rPr>
              <a:t>field studies </a:t>
            </a:r>
            <a:r>
              <a:rPr lang="en-IN" sz="2800" dirty="0">
                <a:latin typeface="Times New Roman" pitchFamily="18" charset="0"/>
                <a:cs typeface="Times New Roman" pitchFamily="18" charset="0"/>
              </a:rPr>
              <a:t>or survey. </a:t>
            </a:r>
            <a:endParaRPr lang="en-IN" sz="28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AKINDELE </a:t>
            </a:r>
            <a:r>
              <a:rPr lang="en-IN" sz="2800" dirty="0">
                <a:latin typeface="Times New Roman" pitchFamily="18" charset="0"/>
                <a:cs typeface="Times New Roman" pitchFamily="18" charset="0"/>
              </a:rPr>
              <a:t>AND </a:t>
            </a:r>
            <a:r>
              <a:rPr lang="en-IN" sz="2800" dirty="0" smtClean="0">
                <a:latin typeface="Times New Roman" pitchFamily="18" charset="0"/>
                <a:cs typeface="Times New Roman" pitchFamily="18" charset="0"/>
              </a:rPr>
              <a:t>OLAOPA </a:t>
            </a:r>
            <a:r>
              <a:rPr lang="en-IN" sz="2800" dirty="0">
                <a:latin typeface="Times New Roman" pitchFamily="18" charset="0"/>
                <a:cs typeface="Times New Roman" pitchFamily="18" charset="0"/>
              </a:rPr>
              <a:t>(1997 : 29)</a:t>
            </a: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argued </a:t>
            </a:r>
            <a:r>
              <a:rPr lang="en-IN" sz="2800" dirty="0" smtClean="0">
                <a:latin typeface="Times New Roman" pitchFamily="18" charset="0"/>
                <a:cs typeface="Times New Roman" pitchFamily="18" charset="0"/>
              </a:rPr>
              <a:t>that: </a:t>
            </a:r>
            <a:r>
              <a:rPr lang="en-IN" sz="2800" b="1" i="1" dirty="0" smtClean="0">
                <a:latin typeface="Times New Roman" pitchFamily="18" charset="0"/>
                <a:cs typeface="Times New Roman" pitchFamily="18" charset="0"/>
              </a:rPr>
              <a:t>Research </a:t>
            </a:r>
            <a:r>
              <a:rPr lang="en-IN" sz="2800" b="1" i="1" dirty="0">
                <a:latin typeface="Times New Roman" pitchFamily="18" charset="0"/>
                <a:cs typeface="Times New Roman" pitchFamily="18" charset="0"/>
              </a:rPr>
              <a:t>problem in itself, cannot be scientifically solved until it has </a:t>
            </a:r>
            <a:r>
              <a:rPr lang="en-IN" sz="2800" b="1" i="1" dirty="0" smtClean="0">
                <a:latin typeface="Times New Roman" pitchFamily="18" charset="0"/>
                <a:cs typeface="Times New Roman" pitchFamily="18" charset="0"/>
              </a:rPr>
              <a:t>been reduced </a:t>
            </a:r>
            <a:r>
              <a:rPr lang="en-IN" sz="2800" b="1" i="1" dirty="0">
                <a:latin typeface="Times New Roman" pitchFamily="18" charset="0"/>
                <a:cs typeface="Times New Roman" pitchFamily="18" charset="0"/>
              </a:rPr>
              <a:t>into hypothesis that shows a casual relationship or </a:t>
            </a:r>
            <a:r>
              <a:rPr lang="en-IN" sz="2800" b="1" i="1" dirty="0" smtClean="0">
                <a:latin typeface="Times New Roman" pitchFamily="18" charset="0"/>
                <a:cs typeface="Times New Roman" pitchFamily="18" charset="0"/>
              </a:rPr>
              <a:t>relationships between </a:t>
            </a:r>
            <a:r>
              <a:rPr lang="en-IN" sz="2800" b="1" i="1" dirty="0">
                <a:latin typeface="Times New Roman" pitchFamily="18" charset="0"/>
                <a:cs typeface="Times New Roman" pitchFamily="18" charset="0"/>
              </a:rPr>
              <a:t>dependent and independent variables</a:t>
            </a:r>
            <a:r>
              <a:rPr lang="en-IN" sz="2800" b="1" i="1" dirty="0" smtClean="0">
                <a:latin typeface="Times New Roman" pitchFamily="18" charset="0"/>
                <a:cs typeface="Times New Roman" pitchFamily="18" charset="0"/>
              </a:rPr>
              <a:t>.</a:t>
            </a:r>
            <a:r>
              <a:rPr lang="en-IN" sz="2800" i="1" dirty="0" smtClean="0">
                <a:latin typeface="Times New Roman" pitchFamily="18" charset="0"/>
                <a:cs typeface="Times New Roman" pitchFamily="18" charset="0"/>
              </a:rPr>
              <a:t> </a:t>
            </a:r>
          </a:p>
          <a:p>
            <a:pPr algn="just"/>
            <a:r>
              <a:rPr lang="en-IN" sz="2800" i="1" dirty="0" smtClean="0">
                <a:latin typeface="Times New Roman" pitchFamily="18" charset="0"/>
                <a:cs typeface="Times New Roman" pitchFamily="18" charset="0"/>
              </a:rPr>
              <a:t>(</a:t>
            </a:r>
            <a:r>
              <a:rPr lang="en-IN" sz="1600" b="1" i="1" dirty="0">
                <a:latin typeface="Times New Roman" pitchFamily="18" charset="0"/>
                <a:cs typeface="Times New Roman" pitchFamily="18" charset="0"/>
              </a:rPr>
              <a:t>Mr. O. J. </a:t>
            </a:r>
            <a:r>
              <a:rPr lang="en-IN" sz="1600" b="1" i="1" dirty="0" err="1" smtClean="0">
                <a:latin typeface="Times New Roman" pitchFamily="18" charset="0"/>
                <a:cs typeface="Times New Roman" pitchFamily="18" charset="0"/>
              </a:rPr>
              <a:t>Jejelola</a:t>
            </a:r>
            <a:r>
              <a:rPr lang="en-IN" sz="1600" b="1" i="1" dirty="0" smtClean="0">
                <a:latin typeface="Times New Roman" pitchFamily="18" charset="0"/>
                <a:cs typeface="Times New Roman" pitchFamily="18" charset="0"/>
              </a:rPr>
              <a:t>, </a:t>
            </a:r>
            <a:r>
              <a:rPr lang="en-IN" sz="1600" b="1" dirty="0">
                <a:latin typeface="Times New Roman" pitchFamily="18" charset="0"/>
                <a:cs typeface="Times New Roman" pitchFamily="18" charset="0"/>
              </a:rPr>
              <a:t>LEGAL RESEARCH: AN OVERVIEW OF A </a:t>
            </a:r>
            <a:r>
              <a:rPr lang="en-IN" sz="1600" b="1" dirty="0" smtClean="0">
                <a:latin typeface="Times New Roman" pitchFamily="18" charset="0"/>
                <a:cs typeface="Times New Roman" pitchFamily="18" charset="0"/>
              </a:rPr>
              <a:t>RESEARCH PROPOSAL,</a:t>
            </a:r>
            <a:r>
              <a:rPr lang="en-IN" sz="1600" dirty="0">
                <a:latin typeface="Times New Roman" pitchFamily="18" charset="0"/>
                <a:cs typeface="Times New Roman" pitchFamily="18" charset="0"/>
              </a:rPr>
              <a:t> European Scientific Journal September 2014 /SPECIAL/ edition Vol.2 ISSN: 1857 – 7881 (Print) e - ISSN 1857- 7431</a:t>
            </a:r>
            <a:r>
              <a:rPr lang="en-IN" sz="1600" b="1" dirty="0" smtClean="0">
                <a:latin typeface="Times New Roman" pitchFamily="18" charset="0"/>
                <a:cs typeface="Times New Roman" pitchFamily="18" charset="0"/>
              </a:rPr>
              <a:t> </a:t>
            </a:r>
            <a:r>
              <a:rPr lang="en-IN" sz="2800" i="1"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The  research hypothesis is also termed as predictive statement and acts as a bridge in between independent and dependent variable</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14290"/>
            <a:ext cx="8643998" cy="6247864"/>
          </a:xfrm>
          <a:prstGeom prst="rect">
            <a:avLst/>
          </a:prstGeom>
        </p:spPr>
        <p:txBody>
          <a:bodyPr wrap="square">
            <a:spAutoFit/>
          </a:bodyPr>
          <a:lstStyle/>
          <a:p>
            <a:pPr algn="just"/>
            <a:r>
              <a:rPr lang="en-IN" sz="2500" dirty="0">
                <a:latin typeface="Times New Roman" pitchFamily="18" charset="0"/>
                <a:cs typeface="Times New Roman" pitchFamily="18" charset="0"/>
              </a:rPr>
              <a:t>The variables are empirical properties that take two or more values </a:t>
            </a:r>
            <a:r>
              <a:rPr lang="en-IN" sz="2500" dirty="0" smtClean="0">
                <a:latin typeface="Times New Roman" pitchFamily="18" charset="0"/>
                <a:cs typeface="Times New Roman" pitchFamily="18" charset="0"/>
              </a:rPr>
              <a:t>. In </a:t>
            </a:r>
            <a:r>
              <a:rPr lang="en-IN" sz="2500" dirty="0">
                <a:latin typeface="Times New Roman" pitchFamily="18" charset="0"/>
                <a:cs typeface="Times New Roman" pitchFamily="18" charset="0"/>
              </a:rPr>
              <a:t>other words a variable is </a:t>
            </a:r>
            <a:r>
              <a:rPr lang="en-IN" sz="2500" dirty="0" smtClean="0">
                <a:latin typeface="Times New Roman" pitchFamily="18" charset="0"/>
                <a:cs typeface="Times New Roman" pitchFamily="18" charset="0"/>
              </a:rPr>
              <a:t>an </a:t>
            </a:r>
            <a:r>
              <a:rPr lang="en-IN" sz="2500" dirty="0">
                <a:latin typeface="Times New Roman" pitchFamily="18" charset="0"/>
                <a:cs typeface="Times New Roman" pitchFamily="18" charset="0"/>
              </a:rPr>
              <a:t>entity that can take on different values. In </a:t>
            </a:r>
            <a:r>
              <a:rPr lang="en-IN" sz="2500" dirty="0" smtClean="0">
                <a:latin typeface="Times New Roman" pitchFamily="18" charset="0"/>
                <a:cs typeface="Times New Roman" pitchFamily="18" charset="0"/>
              </a:rPr>
              <a:t>simple terms</a:t>
            </a:r>
            <a:r>
              <a:rPr lang="en-IN" sz="2500" dirty="0">
                <a:latin typeface="Times New Roman" pitchFamily="18" charset="0"/>
                <a:cs typeface="Times New Roman" pitchFamily="18" charset="0"/>
              </a:rPr>
              <a:t>, anything that can vary or that is not constant can be considered a variable</a:t>
            </a:r>
            <a:r>
              <a:rPr lang="en-IN" sz="2500" dirty="0" smtClean="0">
                <a:latin typeface="Times New Roman" pitchFamily="18" charset="0"/>
                <a:cs typeface="Times New Roman" pitchFamily="18" charset="0"/>
              </a:rPr>
              <a:t>.  Variables actually exposes the variations involved in a concept. It must be measurable and related to the concept.</a:t>
            </a:r>
            <a:r>
              <a:rPr lang="en-IN" sz="2500" dirty="0">
                <a:latin typeface="Times New Roman" pitchFamily="18" charset="0"/>
                <a:cs typeface="Times New Roman" pitchFamily="18" charset="0"/>
              </a:rPr>
              <a:t> Variables are factors or qualities the researcher wants to study and </a:t>
            </a:r>
            <a:r>
              <a:rPr lang="en-IN" sz="2500" dirty="0" smtClean="0">
                <a:latin typeface="Times New Roman" pitchFamily="18" charset="0"/>
                <a:cs typeface="Times New Roman" pitchFamily="18" charset="0"/>
              </a:rPr>
              <a:t>draw conclusions </a:t>
            </a:r>
            <a:r>
              <a:rPr lang="en-IN" sz="2500" dirty="0">
                <a:latin typeface="Times New Roman" pitchFamily="18" charset="0"/>
                <a:cs typeface="Times New Roman" pitchFamily="18" charset="0"/>
              </a:rPr>
              <a:t>about.</a:t>
            </a:r>
            <a:r>
              <a:rPr lang="en-IN" sz="2500" dirty="0" smtClean="0">
                <a:latin typeface="Times New Roman" pitchFamily="18" charset="0"/>
                <a:cs typeface="Times New Roman" pitchFamily="18" charset="0"/>
              </a:rPr>
              <a:t>  So variable means which varies and the opposite of it is constant. For example in a study of dealing with the differences in between males and females gender would be variable.  Variables can be independent, dependent, confounding or intervening variables. The </a:t>
            </a:r>
            <a:r>
              <a:rPr lang="en-IN" sz="2500" dirty="0">
                <a:latin typeface="Times New Roman" pitchFamily="18" charset="0"/>
                <a:cs typeface="Times New Roman" pitchFamily="18" charset="0"/>
              </a:rPr>
              <a:t>independent variable is the cause of </a:t>
            </a:r>
            <a:r>
              <a:rPr lang="en-IN" sz="2500" dirty="0" smtClean="0">
                <a:latin typeface="Times New Roman" pitchFamily="18" charset="0"/>
                <a:cs typeface="Times New Roman" pitchFamily="18" charset="0"/>
              </a:rPr>
              <a:t>the dependent </a:t>
            </a:r>
            <a:r>
              <a:rPr lang="en-IN" sz="2500" dirty="0">
                <a:latin typeface="Times New Roman" pitchFamily="18" charset="0"/>
                <a:cs typeface="Times New Roman" pitchFamily="18" charset="0"/>
              </a:rPr>
              <a:t>variable – the effect. For example in a case involving examination malpractice </a:t>
            </a:r>
            <a:r>
              <a:rPr lang="en-IN" sz="2500" dirty="0" smtClean="0">
                <a:latin typeface="Times New Roman" pitchFamily="18" charset="0"/>
                <a:cs typeface="Times New Roman" pitchFamily="18" charset="0"/>
              </a:rPr>
              <a:t>by students </a:t>
            </a:r>
            <a:r>
              <a:rPr lang="en-IN" sz="2500" dirty="0">
                <a:latin typeface="Times New Roman" pitchFamily="18" charset="0"/>
                <a:cs typeface="Times New Roman" pitchFamily="18" charset="0"/>
              </a:rPr>
              <a:t>of </a:t>
            </a:r>
            <a:r>
              <a:rPr lang="en-IN" sz="2500" dirty="0" smtClean="0">
                <a:latin typeface="Times New Roman" pitchFamily="18" charset="0"/>
                <a:cs typeface="Times New Roman" pitchFamily="18" charset="0"/>
              </a:rPr>
              <a:t>any educational </a:t>
            </a:r>
            <a:r>
              <a:rPr lang="en-IN" sz="2500" dirty="0">
                <a:latin typeface="Times New Roman" pitchFamily="18" charset="0"/>
                <a:cs typeface="Times New Roman" pitchFamily="18" charset="0"/>
              </a:rPr>
              <a:t>institutions, the independent variable may be indiscipline while </a:t>
            </a:r>
            <a:r>
              <a:rPr lang="en-IN" sz="2500" dirty="0" smtClean="0">
                <a:latin typeface="Times New Roman" pitchFamily="18" charset="0"/>
                <a:cs typeface="Times New Roman" pitchFamily="18" charset="0"/>
              </a:rPr>
              <a:t>the dependent </a:t>
            </a:r>
            <a:r>
              <a:rPr lang="en-IN" sz="2500" dirty="0">
                <a:latin typeface="Times New Roman" pitchFamily="18" charset="0"/>
                <a:cs typeface="Times New Roman" pitchFamily="18" charset="0"/>
              </a:rPr>
              <a:t>variable can be attitude of the invigilators during examinations.</a:t>
            </a:r>
            <a:r>
              <a:rPr lang="en-IN" sz="2500" dirty="0" smtClean="0">
                <a:latin typeface="Times New Roman" pitchFamily="18" charset="0"/>
                <a:cs typeface="Times New Roman" pitchFamily="18" charset="0"/>
              </a:rPr>
              <a:t> </a:t>
            </a:r>
            <a:endParaRPr lang="en-IN"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14290"/>
            <a:ext cx="8286808" cy="6247864"/>
          </a:xfrm>
          <a:prstGeom prst="rect">
            <a:avLst/>
          </a:prstGeom>
        </p:spPr>
        <p:txBody>
          <a:bodyPr wrap="square">
            <a:spAutoFit/>
          </a:bodyPr>
          <a:lstStyle/>
          <a:p>
            <a:pPr algn="ctr"/>
            <a:r>
              <a:rPr lang="en-IN" sz="2800" dirty="0" smtClean="0"/>
              <a:t> </a:t>
            </a:r>
            <a:r>
              <a:rPr lang="en-IN" sz="2800" b="1" dirty="0" smtClean="0"/>
              <a:t>An Another Example</a:t>
            </a:r>
          </a:p>
          <a:p>
            <a:pPr algn="just"/>
            <a:r>
              <a:rPr lang="en-IN" sz="3600" dirty="0" smtClean="0"/>
              <a:t>Again, If, intelligence influences  students’ academic qualifications, then a measure of intelligence such as an </a:t>
            </a:r>
            <a:r>
              <a:rPr lang="en-IN" sz="3600" i="1" dirty="0" smtClean="0"/>
              <a:t>IQ score is an independent </a:t>
            </a:r>
            <a:r>
              <a:rPr lang="en-IN" sz="3600" dirty="0" smtClean="0"/>
              <a:t>variable, while a measure of academic success such as </a:t>
            </a:r>
            <a:r>
              <a:rPr lang="en-IN" sz="3600" i="1" dirty="0" smtClean="0"/>
              <a:t>grade point average is a dependent </a:t>
            </a:r>
            <a:r>
              <a:rPr lang="en-IN" sz="3600" dirty="0" smtClean="0"/>
              <a:t>variable. Here the effort of the students can be a significant factor to affect the academic score which can be termed as intervening variable.</a:t>
            </a: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00042"/>
            <a:ext cx="8358246" cy="4832092"/>
          </a:xfrm>
          <a:prstGeom prst="rect">
            <a:avLst/>
          </a:prstGeom>
        </p:spPr>
        <p:txBody>
          <a:bodyPr wrap="square">
            <a:spAutoFit/>
          </a:bodyPr>
          <a:lstStyle/>
          <a:p>
            <a:r>
              <a:rPr lang="en-IN" sz="4400" dirty="0" smtClean="0">
                <a:latin typeface="Times New Roman" pitchFamily="18" charset="0"/>
                <a:cs typeface="Times New Roman" pitchFamily="18" charset="0"/>
              </a:rPr>
              <a:t>Dependent variable is the consequences or outcome of the manipulation of independent variables. </a:t>
            </a:r>
            <a:r>
              <a:rPr lang="en-IN" sz="4400" dirty="0">
                <a:latin typeface="Times New Roman" pitchFamily="18" charset="0"/>
                <a:cs typeface="Times New Roman" pitchFamily="18" charset="0"/>
              </a:rPr>
              <a:t>The confounding variables are differences between groups other than the independent variables</a:t>
            </a:r>
            <a:r>
              <a:rPr lang="en-IN"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357167"/>
            <a:ext cx="8429684" cy="5324535"/>
          </a:xfrm>
          <a:prstGeom prst="rect">
            <a:avLst/>
          </a:prstGeom>
        </p:spPr>
        <p:txBody>
          <a:bodyPr wrap="square">
            <a:spAutoFit/>
          </a:bodyPr>
          <a:lstStyle/>
          <a:p>
            <a:pPr algn="just"/>
            <a:r>
              <a:rPr lang="en-IN" sz="3200" dirty="0"/>
              <a:t> </a:t>
            </a:r>
            <a:r>
              <a:rPr lang="en-IN" sz="2800" dirty="0"/>
              <a:t>Hypothesis is a kind of prediction among the variables lying with the research problem which may be proved right or wrong or will be accepted or rejected with reference to the adduced facts.  </a:t>
            </a:r>
            <a:r>
              <a:rPr lang="en-IN" sz="2800" dirty="0" smtClean="0"/>
              <a:t> </a:t>
            </a:r>
            <a:r>
              <a:rPr lang="en-IN" sz="2800" dirty="0"/>
              <a:t>T</a:t>
            </a:r>
            <a:r>
              <a:rPr lang="en-IN" sz="2800" dirty="0" smtClean="0"/>
              <a:t>he </a:t>
            </a:r>
            <a:r>
              <a:rPr lang="en-IN" sz="2800" dirty="0"/>
              <a:t>hypothesis should be formulated in clear terms and should be ascertained unambiguously. “A hypothesis can be defined as a tentative explanation of the research problem, a possible outcome of the research, or an educated guess about the research outcome.” Goode and </a:t>
            </a:r>
            <a:r>
              <a:rPr lang="en-IN" sz="2800" dirty="0" err="1"/>
              <a:t>Hatt</a:t>
            </a:r>
            <a:r>
              <a:rPr lang="en-IN" sz="2800" dirty="0"/>
              <a:t> have defined it as “a proposition which can be put to test to determine its validity”.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57158" y="357166"/>
            <a:ext cx="857256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Calibri" pitchFamily="34" charset="0"/>
                <a:cs typeface="Vrinda" charset="0"/>
              </a:rPr>
              <a:t>Nature of Hypothesis</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Vrinda"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Calibri" pitchFamily="34" charset="0"/>
                <a:ea typeface="Calibri" pitchFamily="34" charset="0"/>
                <a:cs typeface="Vrinda" charset="0"/>
              </a:rPr>
              <a:t>The hypothesis is a clear statement of what is intended to be investigated. It should be specified before research is conducted and openly stated in reporting the results. Nature of Hypothesis:</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Solve </a:t>
            </a:r>
            <a:r>
              <a:rPr lang="en-US" sz="2700" dirty="0" smtClean="0">
                <a:latin typeface="Times New Roman" pitchFamily="18" charset="0"/>
                <a:ea typeface="Calibri" pitchFamily="34" charset="0"/>
                <a:cs typeface="Times New Roman" pitchFamily="18" charset="0"/>
              </a:rPr>
              <a:t>a</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problem scientifically</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a powerful tool of advancement of</a:t>
            </a:r>
            <a:r>
              <a:rPr kumimoji="0" lang="en-US" sz="27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existing   	knowledge and conducive to further enquiry.</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can be tested </a:t>
            </a:r>
            <a:r>
              <a:rPr kumimoji="0" lang="en-US" sz="2700" b="0" i="0" u="none" strike="noStrike" cap="none" normalizeH="0" baseline="0" dirty="0" smtClean="0">
                <a:ln>
                  <a:noFill/>
                </a:ln>
                <a:solidFill>
                  <a:schemeClr val="tx1"/>
                </a:solidFill>
                <a:effectLst/>
                <a:latin typeface="Calibri"/>
                <a:ea typeface="Calibri" pitchFamily="34" charset="0"/>
                <a:cs typeface="Times New Roman" pitchFamily="18" charset="0"/>
              </a:rPr>
              <a:t>– either can be </a:t>
            </a: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verified or falsified. </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Hypotheses are not moral or ethical questions.</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neither too specific nor too general.</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a prediction of consequences.</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7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is considered valuable even if proven false</a:t>
            </a:r>
            <a:r>
              <a:rPr kumimoji="0" lang="en-US" sz="27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7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285728"/>
            <a:ext cx="8286808" cy="5863144"/>
          </a:xfrm>
          <a:prstGeom prst="rect">
            <a:avLst/>
          </a:prstGeom>
        </p:spPr>
        <p:txBody>
          <a:bodyPr wrap="square">
            <a:spAutoFit/>
          </a:bodyPr>
          <a:lstStyle/>
          <a:p>
            <a:r>
              <a:rPr lang="en-IN" sz="2500" dirty="0" smtClean="0">
                <a:latin typeface="Times New Roman" pitchFamily="18" charset="0"/>
                <a:cs typeface="Times New Roman" pitchFamily="18" charset="0"/>
              </a:rPr>
              <a:t>A simple research hypothesis predicts the relationship between a single independent variable and a single dependent variable. A Complex hypothesis predicts the relationship between two or more independent variables and two or more dependent variables. </a:t>
            </a:r>
            <a:r>
              <a:rPr lang="en-IN" sz="2500" b="1" dirty="0" smtClean="0">
                <a:latin typeface="Times New Roman" pitchFamily="18" charset="0"/>
                <a:cs typeface="Times New Roman" pitchFamily="18" charset="0"/>
              </a:rPr>
              <a:t>Hypothesis can be classified as Descriptive Hypothesis, Associational Hypothesis, Causal Hypothesis</a:t>
            </a:r>
            <a:r>
              <a:rPr lang="en-IN" sz="2500" dirty="0" smtClean="0">
                <a:latin typeface="Times New Roman" pitchFamily="18" charset="0"/>
                <a:cs typeface="Times New Roman" pitchFamily="18" charset="0"/>
              </a:rPr>
              <a:t>.  Descriptive Hypothesis analyses about the characteristics of an individual, event, entity etc. Associational Hypothesis indicates the relationship between two variables such as religious belief and sanction of marriage or relationship in between ecological factor and criminality.</a:t>
            </a:r>
          </a:p>
          <a:p>
            <a:r>
              <a:rPr lang="en-US" sz="2500" dirty="0" smtClean="0">
                <a:latin typeface="Times New Roman" pitchFamily="18" charset="0"/>
                <a:cs typeface="Times New Roman" pitchFamily="18" charset="0"/>
              </a:rPr>
              <a:t>Highest order of hypothesis is called the causal hypothesis which indicates that one event is the cause of another event such as childhood experience determine the nature of adulthood personality.</a:t>
            </a:r>
            <a:endParaRPr lang="en-IN"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1579</TotalTime>
  <Words>1421</Words>
  <Application>Microsoft Office PowerPoint</Application>
  <PresentationFormat>On-screen Show (4:3)</PresentationFormat>
  <Paragraphs>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Opulent</vt:lpstr>
      <vt:lpstr>Hypothesis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Hypothesis</dc:title>
  <dc:creator>user</dc:creator>
  <cp:lastModifiedBy>user</cp:lastModifiedBy>
  <cp:revision>43</cp:revision>
  <dcterms:created xsi:type="dcterms:W3CDTF">2020-04-09T02:02:06Z</dcterms:created>
  <dcterms:modified xsi:type="dcterms:W3CDTF">2020-04-15T04:31:11Z</dcterms:modified>
</cp:coreProperties>
</file>