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7080DB6-BD94-4777-94A9-3E29166BC22B}" type="datetimeFigureOut">
              <a:rPr lang="en-US" smtClean="0"/>
              <a:pPr/>
              <a:t>4/24/2020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8090C0-8DB4-431A-AB73-D217A6ABCBD1}"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080DB6-BD94-4777-94A9-3E29166BC22B}"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090C0-8DB4-431A-AB73-D217A6ABCBD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080DB6-BD94-4777-94A9-3E29166BC22B}"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090C0-8DB4-431A-AB73-D217A6ABCBD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7080DB6-BD94-4777-94A9-3E29166BC22B}" type="datetimeFigureOut">
              <a:rPr lang="en-US" smtClean="0"/>
              <a:pPr/>
              <a:t>4/24/2020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8090C0-8DB4-431A-AB73-D217A6ABCBD1}"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080DB6-BD94-4777-94A9-3E29166BC22B}" type="datetimeFigureOut">
              <a:rPr lang="en-US" smtClean="0"/>
              <a:pPr/>
              <a:t>4/24/2020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8090C0-8DB4-431A-AB73-D217A6ABCBD1}"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7080DB6-BD94-4777-94A9-3E29166BC22B}" type="datetimeFigureOut">
              <a:rPr lang="en-US" smtClean="0"/>
              <a:pPr/>
              <a:t>4/24/2020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8090C0-8DB4-431A-AB73-D217A6ABCBD1}"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7080DB6-BD94-4777-94A9-3E29166BC22B}" type="datetimeFigureOut">
              <a:rPr lang="en-US" smtClean="0"/>
              <a:pPr/>
              <a:t>4/24/2020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8090C0-8DB4-431A-AB73-D217A6ABCBD1}"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7080DB6-BD94-4777-94A9-3E29166BC22B}" type="datetimeFigureOut">
              <a:rPr lang="en-US" smtClean="0"/>
              <a:pPr/>
              <a:t>4/24/2020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8090C0-8DB4-431A-AB73-D217A6ABCBD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80DB6-BD94-4777-94A9-3E29166BC22B}" type="datetimeFigureOut">
              <a:rPr lang="en-US" smtClean="0"/>
              <a:pPr/>
              <a:t>4/24/2020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8090C0-8DB4-431A-AB73-D217A6ABCBD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080DB6-BD94-4777-94A9-3E29166BC22B}" type="datetimeFigureOut">
              <a:rPr lang="en-US" smtClean="0"/>
              <a:pPr/>
              <a:t>4/24/2020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8090C0-8DB4-431A-AB73-D217A6ABCBD1}"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7080DB6-BD94-4777-94A9-3E29166BC22B}" type="datetimeFigureOut">
              <a:rPr lang="en-US" smtClean="0"/>
              <a:pPr/>
              <a:t>4/24/2020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008090C0-8DB4-431A-AB73-D217A6ABCBD1}"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7080DB6-BD94-4777-94A9-3E29166BC22B}" type="datetimeFigureOut">
              <a:rPr lang="en-US" smtClean="0"/>
              <a:pPr/>
              <a:t>4/24/2020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8090C0-8DB4-431A-AB73-D217A6ABCBD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pgp.inflibnet.ac.in/" TargetMode="External"/><Relationship Id="rId2" Type="http://schemas.openxmlformats.org/officeDocument/2006/relationships/hyperlink" Target="http://scholarcommons.usf.edu/oa_textbooks/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3071810"/>
            <a:ext cx="7429552" cy="2786082"/>
          </a:xfrm>
        </p:spPr>
        <p:txBody>
          <a:bodyPr>
            <a:normAutofit/>
          </a:bodyPr>
          <a:lstStyle/>
          <a:p>
            <a:r>
              <a:rPr lang="en-US" dirty="0" smtClean="0">
                <a:solidFill>
                  <a:schemeClr val="tx1"/>
                </a:solidFill>
                <a:latin typeface="Aharoni" pitchFamily="2" charset="-79"/>
                <a:cs typeface="Aharoni" pitchFamily="2" charset="-79"/>
              </a:rPr>
              <a:t>By </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Dr. Subir Kumar Roy</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Associate Professor,</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Department of Law &amp;</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Registrar (Addl. Charge)</a:t>
            </a:r>
            <a:br>
              <a:rPr lang="en-US" dirty="0" smtClean="0">
                <a:solidFill>
                  <a:schemeClr val="tx1"/>
                </a:solidFill>
                <a:latin typeface="Aharoni" pitchFamily="2" charset="-79"/>
                <a:cs typeface="Aharoni" pitchFamily="2" charset="-79"/>
              </a:rPr>
            </a:br>
            <a:r>
              <a:rPr lang="en-US" dirty="0" smtClean="0">
                <a:solidFill>
                  <a:schemeClr val="tx1"/>
                </a:solidFill>
                <a:latin typeface="Aharoni" pitchFamily="2" charset="-79"/>
                <a:cs typeface="Aharoni" pitchFamily="2" charset="-79"/>
              </a:rPr>
              <a:t>Bankura University</a:t>
            </a:r>
            <a:endParaRPr lang="en-IN" dirty="0"/>
          </a:p>
        </p:txBody>
      </p:sp>
      <p:sp>
        <p:nvSpPr>
          <p:cNvPr id="2" name="Title 1"/>
          <p:cNvSpPr>
            <a:spLocks noGrp="1"/>
          </p:cNvSpPr>
          <p:nvPr>
            <p:ph type="ctrTitle"/>
          </p:nvPr>
        </p:nvSpPr>
        <p:spPr>
          <a:xfrm>
            <a:off x="685800" y="1000109"/>
            <a:ext cx="7772400" cy="1714511"/>
          </a:xfrm>
        </p:spPr>
        <p:txBody>
          <a:bodyPr/>
          <a:lstStyle/>
          <a:p>
            <a:r>
              <a:rPr lang="en-US" dirty="0" smtClean="0"/>
              <a:t>Research Design</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500042"/>
            <a:ext cx="7643866" cy="707886"/>
          </a:xfrm>
          <a:prstGeom prst="rect">
            <a:avLst/>
          </a:prstGeom>
        </p:spPr>
        <p:txBody>
          <a:bodyPr wrap="square">
            <a:spAutoFit/>
          </a:bodyPr>
          <a:lstStyle/>
          <a:p>
            <a:pPr algn="ctr"/>
            <a:r>
              <a:rPr lang="en-US" sz="4000" dirty="0" smtClean="0">
                <a:latin typeface="Times New Roman" pitchFamily="18" charset="0"/>
                <a:cs typeface="Times New Roman" pitchFamily="18" charset="0"/>
              </a:rPr>
              <a:t>Experimental Research </a:t>
            </a:r>
            <a:endParaRPr lang="en-IN" sz="4000" dirty="0"/>
          </a:p>
        </p:txBody>
      </p:sp>
      <p:sp>
        <p:nvSpPr>
          <p:cNvPr id="3" name="Rectangle 2"/>
          <p:cNvSpPr/>
          <p:nvPr/>
        </p:nvSpPr>
        <p:spPr>
          <a:xfrm>
            <a:off x="214282" y="1428736"/>
            <a:ext cx="8643998" cy="5262979"/>
          </a:xfrm>
          <a:prstGeom prst="rect">
            <a:avLst/>
          </a:prstGeom>
        </p:spPr>
        <p:txBody>
          <a:bodyPr wrap="square">
            <a:spAutoFit/>
          </a:bodyPr>
          <a:lstStyle/>
          <a:p>
            <a:pPr algn="just"/>
            <a:r>
              <a:rPr lang="en-US" sz="2800" dirty="0" smtClean="0">
                <a:latin typeface="Times New Roman" pitchFamily="18" charset="0"/>
                <a:cs typeface="Times New Roman" pitchFamily="18" charset="0"/>
              </a:rPr>
              <a:t>In experimental research the researcher tests the hypothesis of  causal relationship among the variables . In this type of research the independent variable (s) are manipulated and applied on the dependent variable to  measure its impact on  the other i.e. to find out the causal relationship. </a:t>
            </a:r>
          </a:p>
          <a:p>
            <a:pPr algn="just">
              <a:tabLst>
                <a:tab pos="3416300" algn="l"/>
              </a:tabLst>
            </a:pPr>
            <a:r>
              <a:rPr lang="en-US" sz="2800" dirty="0" smtClean="0">
                <a:latin typeface="Times New Roman" pitchFamily="18" charset="0"/>
                <a:cs typeface="Times New Roman" pitchFamily="18" charset="0"/>
              </a:rPr>
              <a:t>The experimental research design is formulated in such a way so that the inference can be drawn legitimately of having causal relationship in between the independent and dependent variable. The method of selecting the control group, the time for measuring the dependent variable, pattern of control groups etc. are all important in experimental design. </a:t>
            </a:r>
            <a:endParaRPr lang="en-IN"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474345"/>
            <a:ext cx="7286676" cy="5970865"/>
          </a:xfrm>
          <a:prstGeom prst="rect">
            <a:avLst/>
          </a:prstGeom>
        </p:spPr>
        <p:txBody>
          <a:bodyPr wrap="square">
            <a:spAutoFit/>
          </a:bodyPr>
          <a:lstStyle/>
          <a:p>
            <a:r>
              <a:rPr lang="en-IN" dirty="0" smtClean="0"/>
              <a:t>References:</a:t>
            </a:r>
          </a:p>
          <a:p>
            <a:pPr marL="342900" indent="-342900">
              <a:buFont typeface="Arial" pitchFamily="34" charset="0"/>
              <a:buChar char="•"/>
            </a:pPr>
            <a:r>
              <a:rPr lang="en-IN" sz="2800" b="1" dirty="0" smtClean="0"/>
              <a:t>C.R. Kothari, Research Methodology, Methods &amp; Techniques, new age International (P) Limited, Publishers, New Delhi</a:t>
            </a:r>
          </a:p>
          <a:p>
            <a:pPr marL="342900" indent="-342900">
              <a:buFont typeface="Arial" pitchFamily="34" charset="0"/>
              <a:buChar char="•"/>
            </a:pPr>
            <a:r>
              <a:rPr lang="en-IN" sz="2800" dirty="0" err="1" smtClean="0"/>
              <a:t>Bhattacherjee</a:t>
            </a:r>
            <a:r>
              <a:rPr lang="en-IN" sz="2800" dirty="0" smtClean="0"/>
              <a:t>, </a:t>
            </a:r>
            <a:r>
              <a:rPr lang="en-IN" sz="2800" dirty="0" err="1" smtClean="0"/>
              <a:t>Anol</a:t>
            </a:r>
            <a:r>
              <a:rPr lang="en-IN" sz="2800" dirty="0" smtClean="0"/>
              <a:t>, "Social Science Research: Principles, Methods, and Practices" (2012). </a:t>
            </a:r>
            <a:r>
              <a:rPr lang="en-IN" sz="2800" i="1" dirty="0" smtClean="0"/>
              <a:t>Textbooks Collection. Book 3.</a:t>
            </a:r>
          </a:p>
          <a:p>
            <a:r>
              <a:rPr lang="en-IN" sz="2800" dirty="0" smtClean="0"/>
              <a:t>       </a:t>
            </a:r>
            <a:r>
              <a:rPr lang="en-IN" sz="2800" dirty="0" smtClean="0">
                <a:hlinkClick r:id="rId2"/>
              </a:rPr>
              <a:t>http://scholarcommons.usf.edu/oa_textbooks/3</a:t>
            </a:r>
            <a:endParaRPr lang="en-IN" sz="2800" b="1" dirty="0" smtClean="0"/>
          </a:p>
          <a:p>
            <a:pPr marL="342900" indent="-342900">
              <a:buFont typeface="Arial" pitchFamily="34" charset="0"/>
              <a:buChar char="•"/>
            </a:pPr>
            <a:r>
              <a:rPr lang="en-IN" sz="2800" dirty="0" smtClean="0">
                <a:hlinkClick r:id="rId3"/>
              </a:rPr>
              <a:t>\https://epgp.inflibnet.ac.in/</a:t>
            </a:r>
            <a:endParaRPr lang="en-IN" sz="2800" dirty="0" smtClean="0"/>
          </a:p>
          <a:p>
            <a:pPr marL="342900" indent="-342900">
              <a:buFont typeface="Arial" pitchFamily="34" charset="0"/>
              <a:buChar char="•"/>
            </a:pPr>
            <a:r>
              <a:rPr lang="en-US" sz="2800" dirty="0" smtClean="0"/>
              <a:t>Dr.  </a:t>
            </a:r>
            <a:r>
              <a:rPr lang="en-US" sz="2800" dirty="0" err="1" smtClean="0"/>
              <a:t>Chattopadhyay</a:t>
            </a:r>
            <a:r>
              <a:rPr lang="en-US" sz="2800" dirty="0" smtClean="0"/>
              <a:t> &amp; Dr. </a:t>
            </a:r>
            <a:r>
              <a:rPr lang="en-US" sz="2800" dirty="0" err="1" smtClean="0"/>
              <a:t>Sen</a:t>
            </a:r>
            <a:r>
              <a:rPr lang="en-US" sz="2800" dirty="0" smtClean="0"/>
              <a:t>, (2013), Levant Books, Kolkata</a:t>
            </a:r>
          </a:p>
          <a:p>
            <a:pPr marL="342900" indent="-342900">
              <a:buFont typeface="Arial" pitchFamily="34" charset="0"/>
              <a:buChar char="•"/>
            </a:pPr>
            <a:r>
              <a:rPr lang="en-US" sz="2800" dirty="0" smtClean="0"/>
              <a:t>Rattan Singh, (2016) ,Legal Research Methodology, Lexis </a:t>
            </a:r>
            <a:r>
              <a:rPr lang="en-US" sz="2800" dirty="0" err="1" smtClean="0"/>
              <a:t>Nexis</a:t>
            </a:r>
            <a:endParaRPr lang="en-IN"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214290"/>
            <a:ext cx="8215370" cy="5416868"/>
          </a:xfrm>
          <a:prstGeom prst="rect">
            <a:avLst/>
          </a:prstGeom>
        </p:spPr>
        <p:txBody>
          <a:bodyPr wrap="square">
            <a:spAutoFit/>
          </a:bodyPr>
          <a:lstStyle/>
          <a:p>
            <a:pPr algn="just"/>
            <a:r>
              <a:rPr lang="en-IN" sz="3600" dirty="0">
                <a:latin typeface="Times New Roman" pitchFamily="18" charset="0"/>
                <a:cs typeface="Times New Roman" pitchFamily="18" charset="0"/>
              </a:rPr>
              <a:t>“</a:t>
            </a:r>
            <a:r>
              <a:rPr lang="en-IN" sz="3200" dirty="0">
                <a:latin typeface="Times New Roman" pitchFamily="18" charset="0"/>
                <a:cs typeface="Times New Roman" pitchFamily="18" charset="0"/>
              </a:rPr>
              <a:t>A research design is the arrangement of conditions for collection and analysis </a:t>
            </a:r>
            <a:r>
              <a:rPr lang="en-IN" sz="3200" dirty="0" smtClean="0">
                <a:latin typeface="Times New Roman" pitchFamily="18" charset="0"/>
                <a:cs typeface="Times New Roman" pitchFamily="18" charset="0"/>
              </a:rPr>
              <a:t>of data </a:t>
            </a:r>
            <a:r>
              <a:rPr lang="en-IN" sz="3200" dirty="0">
                <a:latin typeface="Times New Roman" pitchFamily="18" charset="0"/>
                <a:cs typeface="Times New Roman" pitchFamily="18" charset="0"/>
              </a:rPr>
              <a:t>in a manner that aims to combine relevance to the research purpose with economy in procedure</a:t>
            </a:r>
            <a:r>
              <a:rPr lang="en-IN" sz="3200" dirty="0" smtClean="0">
                <a:latin typeface="Times New Roman" pitchFamily="18" charset="0"/>
                <a:cs typeface="Times New Roman" pitchFamily="18" charset="0"/>
              </a:rPr>
              <a:t>.” </a:t>
            </a:r>
            <a:r>
              <a:rPr lang="en-IN" dirty="0" smtClean="0">
                <a:latin typeface="Times New Roman" pitchFamily="18" charset="0"/>
                <a:cs typeface="Times New Roman" pitchFamily="18" charset="0"/>
              </a:rPr>
              <a:t>(C.R. Kothari, Research Methodology, Methods &amp; Techniques, new age International (P) Limited, Publishers originally quoted from Claire </a:t>
            </a:r>
            <a:r>
              <a:rPr lang="en-IN" dirty="0" err="1">
                <a:latin typeface="Times New Roman" pitchFamily="18" charset="0"/>
                <a:cs typeface="Times New Roman" pitchFamily="18" charset="0"/>
              </a:rPr>
              <a:t>Selltiz</a:t>
            </a:r>
            <a:r>
              <a:rPr lang="en-IN" dirty="0">
                <a:latin typeface="Times New Roman" pitchFamily="18" charset="0"/>
                <a:cs typeface="Times New Roman" pitchFamily="18" charset="0"/>
              </a:rPr>
              <a:t> and others, </a:t>
            </a:r>
            <a:r>
              <a:rPr lang="en-IN" i="1" dirty="0">
                <a:latin typeface="Times New Roman" pitchFamily="18" charset="0"/>
                <a:cs typeface="Times New Roman" pitchFamily="18" charset="0"/>
              </a:rPr>
              <a:t>Research Methods in Social Sciences, 1962, p. 50.</a:t>
            </a:r>
            <a:r>
              <a:rPr lang="en-IN" dirty="0" smtClean="0">
                <a:latin typeface="Times New Roman" pitchFamily="18" charset="0"/>
                <a:cs typeface="Times New Roman" pitchFamily="18" charset="0"/>
              </a:rPr>
              <a:t> )</a:t>
            </a:r>
          </a:p>
          <a:p>
            <a:pPr algn="just"/>
            <a:r>
              <a:rPr lang="en-US" sz="3200" dirty="0" smtClean="0">
                <a:latin typeface="Times New Roman" pitchFamily="18" charset="0"/>
                <a:cs typeface="Times New Roman" pitchFamily="18" charset="0"/>
              </a:rPr>
              <a:t>Research can also be defined as an arrangement of conditions for collection and analysis of data needed to resolve the research problem and that must address the financial issues i.e. it should be cost effective.</a:t>
            </a:r>
            <a:endParaRPr lang="en-IN" sz="32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571480"/>
            <a:ext cx="7500990" cy="6001643"/>
          </a:xfrm>
          <a:prstGeom prst="rect">
            <a:avLst/>
          </a:prstGeom>
        </p:spPr>
        <p:txBody>
          <a:bodyPr wrap="square">
            <a:spAutoFit/>
          </a:bodyPr>
          <a:lstStyle/>
          <a:p>
            <a:pPr algn="just"/>
            <a:r>
              <a:rPr lang="en-US" sz="3200" dirty="0" smtClean="0"/>
              <a:t>Research design can be termed as a conceptual structure within which research is carried on.  It is a detailed planning, formulation of a blueprint  or an outline consists of hypothesis to collection of data, procedure of collection of data and their analysis, collection of sampling determination of population, sample size, duration of carrying on research, financial liability, techniques of collecting sample and data, and formulation of way for writing the report.  </a:t>
            </a:r>
            <a:endParaRPr lang="en-IN"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71480"/>
            <a:ext cx="8501122" cy="5262979"/>
          </a:xfrm>
          <a:prstGeom prst="rect">
            <a:avLst/>
          </a:prstGeom>
        </p:spPr>
        <p:txBody>
          <a:bodyPr wrap="square">
            <a:spAutoFit/>
          </a:bodyPr>
          <a:lstStyle/>
          <a:p>
            <a:pPr algn="just"/>
            <a:r>
              <a:rPr lang="en-US" sz="2800" dirty="0" smtClean="0">
                <a:latin typeface="Times New Roman" pitchFamily="18" charset="0"/>
                <a:ea typeface="Segoe UI" pitchFamily="34" charset="0"/>
                <a:cs typeface="Times New Roman" pitchFamily="18" charset="0"/>
              </a:rPr>
              <a:t>So research design broadly deals with the areas as mentioned below:</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 specifications of the information relevant to research problem</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 formulation of statistical and operational methods</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Determination of strategy to collect data</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Determination of size of population and sampling unit to collect sample</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Decision as to duration of the research</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Determination of financial involvement </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Strategy to make it cost effective</a:t>
            </a:r>
          </a:p>
          <a:p>
            <a:pPr algn="just">
              <a:buFont typeface="Arial" pitchFamily="34" charset="0"/>
              <a:buChar char="•"/>
            </a:pPr>
            <a:r>
              <a:rPr lang="en-US" sz="2800" dirty="0" smtClean="0">
                <a:latin typeface="Times New Roman" pitchFamily="18" charset="0"/>
                <a:ea typeface="Segoe UI" pitchFamily="34" charset="0"/>
                <a:cs typeface="Times New Roman" pitchFamily="18" charset="0"/>
              </a:rPr>
              <a:t>Style of writing report</a:t>
            </a:r>
            <a:endParaRPr lang="en-IN" sz="2800" dirty="0">
              <a:latin typeface="Times New Roman" pitchFamily="18" charset="0"/>
              <a:ea typeface="Segoe UI" pitchFamily="34"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643998" cy="6155531"/>
          </a:xfrm>
          <a:prstGeom prst="rect">
            <a:avLst/>
          </a:prstGeom>
        </p:spPr>
        <p:txBody>
          <a:bodyPr wrap="square">
            <a:spAutoFit/>
          </a:bodyPr>
          <a:lstStyle/>
          <a:p>
            <a:pPr algn="ctr"/>
            <a:r>
              <a:rPr lang="en-US" sz="2800" b="1" dirty="0" smtClean="0">
                <a:latin typeface="Times New Roman" pitchFamily="18" charset="0"/>
                <a:cs typeface="Times New Roman" pitchFamily="18" charset="0"/>
              </a:rPr>
              <a:t>The requirements to  formulate a proper Research Design</a:t>
            </a:r>
          </a:p>
          <a:p>
            <a:pPr>
              <a:buFont typeface="Arial" pitchFamily="34" charset="0"/>
              <a:buChar char="•"/>
            </a:pPr>
            <a:r>
              <a:rPr lang="en-US" sz="28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Clear and precise selection of research problem</a:t>
            </a:r>
          </a:p>
          <a:p>
            <a:pPr>
              <a:buFont typeface="Arial" pitchFamily="34" charset="0"/>
              <a:buChar char="•"/>
            </a:pPr>
            <a:r>
              <a:rPr lang="en-US" sz="3200" dirty="0" smtClean="0">
                <a:latin typeface="Times New Roman" pitchFamily="18" charset="0"/>
                <a:cs typeface="Times New Roman" pitchFamily="18" charset="0"/>
              </a:rPr>
              <a:t> specifications and determination of information   relevant to research problem</a:t>
            </a:r>
          </a:p>
          <a:p>
            <a:pPr>
              <a:buFont typeface="Arial" pitchFamily="34" charset="0"/>
              <a:buChar char="•"/>
            </a:pPr>
            <a:r>
              <a:rPr lang="en-US" sz="3200" dirty="0" smtClean="0">
                <a:latin typeface="Times New Roman" pitchFamily="18" charset="0"/>
                <a:cs typeface="Times New Roman" pitchFamily="18" charset="0"/>
              </a:rPr>
              <a:t> Proper review of Literature</a:t>
            </a:r>
          </a:p>
          <a:p>
            <a:pPr>
              <a:buFont typeface="Arial" pitchFamily="34" charset="0"/>
              <a:buChar char="•"/>
            </a:pPr>
            <a:r>
              <a:rPr lang="en-US" sz="3200" dirty="0" smtClean="0">
                <a:latin typeface="Times New Roman" pitchFamily="18" charset="0"/>
                <a:cs typeface="Times New Roman" pitchFamily="18" charset="0"/>
              </a:rPr>
              <a:t> Formulation of specific Hypothesis</a:t>
            </a:r>
          </a:p>
          <a:p>
            <a:pPr>
              <a:buFont typeface="Arial" pitchFamily="34" charset="0"/>
              <a:buChar char="•"/>
            </a:pPr>
            <a:r>
              <a:rPr lang="en-US" sz="3200" dirty="0" smtClean="0">
                <a:latin typeface="Times New Roman" pitchFamily="18" charset="0"/>
                <a:cs typeface="Times New Roman" pitchFamily="18" charset="0"/>
              </a:rPr>
              <a:t> Proper application of mind in selection of  data to find out the solution of the problem and to test the hypothesis.</a:t>
            </a:r>
          </a:p>
          <a:p>
            <a:pPr>
              <a:buFont typeface="Arial" pitchFamily="34" charset="0"/>
              <a:buChar char="•"/>
            </a:pPr>
            <a:r>
              <a:rPr lang="en-US" sz="3200" dirty="0" smtClean="0">
                <a:latin typeface="Times New Roman" pitchFamily="18" charset="0"/>
                <a:cs typeface="Times New Roman" pitchFamily="18" charset="0"/>
              </a:rPr>
              <a:t> To make planning, how to collect such data.</a:t>
            </a:r>
          </a:p>
          <a:p>
            <a:pPr>
              <a:buFont typeface="Arial" pitchFamily="34" charset="0"/>
              <a:buChar char="•"/>
            </a:pPr>
            <a:r>
              <a:rPr lang="en-US" sz="3200" dirty="0" smtClean="0">
                <a:latin typeface="Times New Roman" pitchFamily="18" charset="0"/>
                <a:cs typeface="Times New Roman" pitchFamily="18" charset="0"/>
              </a:rPr>
              <a:t> Description of method of analysis</a:t>
            </a:r>
          </a:p>
          <a:p>
            <a:endParaRPr lang="en-IN"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358246" cy="5786199"/>
          </a:xfrm>
          <a:prstGeom prst="rect">
            <a:avLst/>
          </a:prstGeom>
        </p:spPr>
        <p:txBody>
          <a:bodyPr wrap="square">
            <a:spAutoFit/>
          </a:bodyPr>
          <a:lstStyle/>
          <a:p>
            <a:pPr algn="ctr"/>
            <a:r>
              <a:rPr lang="en-IN" sz="2500" dirty="0" smtClean="0">
                <a:latin typeface="Times New Roman" pitchFamily="18" charset="0"/>
                <a:cs typeface="Times New Roman" pitchFamily="18" charset="0"/>
              </a:rPr>
              <a:t>IMPORTANCE OF RESEARCH DESIGN</a:t>
            </a:r>
          </a:p>
          <a:p>
            <a:r>
              <a:rPr lang="en-US" sz="2500" dirty="0" smtClean="0">
                <a:latin typeface="Times New Roman" pitchFamily="18" charset="0"/>
                <a:cs typeface="Times New Roman" pitchFamily="18" charset="0"/>
              </a:rPr>
              <a:t> Every research study has its own design in the form of either implicit or explicit. Research design is a comprehensive plan, a detail sketch to draw the whole process of research.  Research design is very important  for the following reasons:</a:t>
            </a:r>
          </a:p>
          <a:p>
            <a:pPr marL="342900" indent="-342900">
              <a:buFont typeface="+mj-lt"/>
              <a:buAutoNum type="arabicPeriod"/>
            </a:pPr>
            <a:r>
              <a:rPr lang="en-US" sz="2500" dirty="0" smtClean="0">
                <a:latin typeface="Times New Roman" pitchFamily="18" charset="0"/>
                <a:cs typeface="Times New Roman" pitchFamily="18" charset="0"/>
              </a:rPr>
              <a:t>It is a blueprint to answer specific research questions or testing hypothesis.</a:t>
            </a:r>
          </a:p>
          <a:p>
            <a:pPr marL="342900" indent="-342900">
              <a:buFont typeface="+mj-lt"/>
              <a:buAutoNum type="arabicPeriod"/>
            </a:pPr>
            <a:r>
              <a:rPr lang="en-US" sz="2500" dirty="0" smtClean="0">
                <a:latin typeface="Times New Roman" pitchFamily="18" charset="0"/>
                <a:cs typeface="Times New Roman" pitchFamily="18" charset="0"/>
              </a:rPr>
              <a:t>A scientifically formulated research help the researcher to strengthen the validity of their study </a:t>
            </a:r>
          </a:p>
          <a:p>
            <a:pPr marL="342900" indent="-342900">
              <a:buFont typeface="+mj-lt"/>
              <a:buAutoNum type="arabicPeriod"/>
            </a:pPr>
            <a:r>
              <a:rPr lang="en-US" sz="2500" dirty="0" smtClean="0">
                <a:latin typeface="Times New Roman" pitchFamily="18" charset="0"/>
                <a:cs typeface="Times New Roman" pitchFamily="18" charset="0"/>
              </a:rPr>
              <a:t>It deals with the process of data collection</a:t>
            </a:r>
          </a:p>
          <a:p>
            <a:pPr marL="342900" indent="-342900">
              <a:buFont typeface="+mj-lt"/>
              <a:buAutoNum type="arabicPeriod"/>
            </a:pPr>
            <a:r>
              <a:rPr lang="en-US" sz="2500" dirty="0" smtClean="0">
                <a:latin typeface="Times New Roman" pitchFamily="18" charset="0"/>
                <a:cs typeface="Times New Roman" pitchFamily="18" charset="0"/>
              </a:rPr>
              <a:t>It specifies the instrument development process</a:t>
            </a:r>
          </a:p>
          <a:p>
            <a:pPr marL="342900" indent="-342900">
              <a:buFont typeface="+mj-lt"/>
              <a:buAutoNum type="arabicPeriod"/>
            </a:pPr>
            <a:r>
              <a:rPr lang="en-US" sz="2500" dirty="0" smtClean="0">
                <a:latin typeface="Times New Roman" pitchFamily="18" charset="0"/>
                <a:cs typeface="Times New Roman" pitchFamily="18" charset="0"/>
              </a:rPr>
              <a:t>It explicitly describes the sampling process</a:t>
            </a:r>
          </a:p>
          <a:p>
            <a:pPr marL="342900" indent="-342900">
              <a:buFont typeface="+mj-lt"/>
              <a:buAutoNum type="arabicPeriod"/>
            </a:pPr>
            <a:r>
              <a:rPr lang="en-US" sz="2500" dirty="0" smtClean="0">
                <a:latin typeface="Times New Roman" pitchFamily="18" charset="0"/>
                <a:cs typeface="Times New Roman" pitchFamily="18" charset="0"/>
              </a:rPr>
              <a:t>Beside  fixing the procedure, techniques and tools of data collection it also plans for analysis of the collected data.</a:t>
            </a:r>
          </a:p>
          <a:p>
            <a:endParaRPr lang="en-I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9"/>
            <a:ext cx="8358246" cy="6063198"/>
          </a:xfrm>
          <a:prstGeom prst="rect">
            <a:avLst/>
          </a:prstGeom>
        </p:spPr>
        <p:txBody>
          <a:bodyPr wrap="square">
            <a:spAutoFit/>
          </a:bodyPr>
          <a:lstStyle/>
          <a:p>
            <a:pPr marL="342900" indent="-342900"/>
            <a:r>
              <a:rPr lang="en-US" sz="2600" dirty="0" smtClean="0"/>
              <a:t>5. </a:t>
            </a:r>
            <a:r>
              <a:rPr lang="en-US" sz="2600" dirty="0" smtClean="0">
                <a:latin typeface="Times New Roman" pitchFamily="18" charset="0"/>
                <a:cs typeface="Times New Roman" pitchFamily="18" charset="0"/>
              </a:rPr>
              <a:t>It provides procedural alternative choices to researcher which researcher considers in tune with the process  and limitations of his/ her research</a:t>
            </a:r>
          </a:p>
          <a:p>
            <a:pPr marL="342900" indent="-342900"/>
            <a:r>
              <a:rPr lang="en-US" sz="2600" dirty="0" smtClean="0">
                <a:latin typeface="Times New Roman" pitchFamily="18" charset="0"/>
                <a:cs typeface="Times New Roman" pitchFamily="18" charset="0"/>
              </a:rPr>
              <a:t>6. It works as a guiding principal to the researcher to opt for the methodology, techniques etc. to carry on the research.</a:t>
            </a:r>
          </a:p>
          <a:p>
            <a:pPr marL="342900" indent="-342900"/>
            <a:r>
              <a:rPr lang="en-US" sz="2600" dirty="0" smtClean="0">
                <a:latin typeface="Times New Roman" pitchFamily="18" charset="0"/>
                <a:cs typeface="Times New Roman" pitchFamily="18" charset="0"/>
              </a:rPr>
              <a:t>7. It helps the researcher to decide what information are relevant for his/ her research, how much time and duration the researcher has to dedicate for carrying on the research and the cost the researcher has to incur for the same. Actually it helps the researcher to be very practical while doing research in terms of money, time, collection of data and sampling.</a:t>
            </a:r>
          </a:p>
          <a:p>
            <a:pPr marL="342900" indent="-342900"/>
            <a:r>
              <a:rPr lang="en-US" sz="2600" dirty="0" smtClean="0">
                <a:latin typeface="Times New Roman" pitchFamily="18" charset="0"/>
                <a:cs typeface="Times New Roman" pitchFamily="18" charset="0"/>
              </a:rPr>
              <a:t>8. It also helps the researcher to apply his/ her mind for opting the techniques or style to write the research report</a:t>
            </a:r>
            <a:r>
              <a:rPr lang="en-US" sz="2400" dirty="0" smtClean="0">
                <a:latin typeface="Times New Roman" pitchFamily="18" charset="0"/>
                <a:cs typeface="Times New Roman" pitchFamily="18" charset="0"/>
              </a:rPr>
              <a:t>. </a:t>
            </a:r>
          </a:p>
          <a:p>
            <a:pPr marL="342900" indent="-342900"/>
            <a:r>
              <a:rPr lang="en-US" sz="2400" dirty="0" smtClean="0">
                <a:latin typeface="Times New Roman" pitchFamily="18" charset="0"/>
                <a:cs typeface="Times New Roman" pitchFamily="18" charset="0"/>
              </a:rPr>
              <a:t>9. Research designs  are both logical and  logistics plans.  </a:t>
            </a:r>
            <a:endParaRPr lang="en-IN"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290"/>
            <a:ext cx="8786842" cy="861774"/>
          </a:xfrm>
          <a:prstGeom prst="rect">
            <a:avLst/>
          </a:prstGeom>
        </p:spPr>
        <p:txBody>
          <a:bodyPr wrap="square">
            <a:spAutoFit/>
          </a:bodyPr>
          <a:lstStyle/>
          <a:p>
            <a:pPr marL="342900" indent="-342900" algn="ctr"/>
            <a:r>
              <a:rPr lang="en-US" sz="3200" b="1" dirty="0" smtClean="0">
                <a:latin typeface="Times New Roman" pitchFamily="18" charset="0"/>
                <a:cs typeface="Times New Roman" pitchFamily="18" charset="0"/>
              </a:rPr>
              <a:t>Different Research Design:</a:t>
            </a:r>
          </a:p>
          <a:p>
            <a:pPr marL="342900" indent="-342900"/>
            <a:endParaRPr lang="en-US" dirty="0" smtClean="0"/>
          </a:p>
        </p:txBody>
      </p:sp>
      <p:sp>
        <p:nvSpPr>
          <p:cNvPr id="3" name="Rectangle 2"/>
          <p:cNvSpPr/>
          <p:nvPr/>
        </p:nvSpPr>
        <p:spPr>
          <a:xfrm>
            <a:off x="285720" y="857232"/>
            <a:ext cx="8643998" cy="5786199"/>
          </a:xfrm>
          <a:prstGeom prst="rect">
            <a:avLst/>
          </a:prstGeom>
        </p:spPr>
        <p:txBody>
          <a:bodyPr wrap="square">
            <a:spAutoFit/>
          </a:bodyPr>
          <a:lstStyle/>
          <a:p>
            <a:r>
              <a:rPr lang="en-US" sz="2200" dirty="0" smtClean="0">
                <a:latin typeface="Times New Roman" pitchFamily="18" charset="0"/>
                <a:cs typeface="Times New Roman" pitchFamily="18" charset="0"/>
              </a:rPr>
              <a:t>Depending on the purpose of the research it can be classified into exploratory, descriptive and  Experimental research and accordingly the research designs are formulated.  </a:t>
            </a:r>
          </a:p>
          <a:p>
            <a:r>
              <a:rPr lang="en-US" sz="2200" b="1" dirty="0" smtClean="0">
                <a:latin typeface="Times New Roman" pitchFamily="18" charset="0"/>
                <a:cs typeface="Times New Roman" pitchFamily="18" charset="0"/>
              </a:rPr>
              <a:t>Exploratory Research:</a:t>
            </a:r>
          </a:p>
          <a:p>
            <a:r>
              <a:rPr lang="en-US" sz="2200" dirty="0" smtClean="0">
                <a:latin typeface="Times New Roman" pitchFamily="18" charset="0"/>
                <a:cs typeface="Times New Roman" pitchFamily="18" charset="0"/>
              </a:rPr>
              <a:t>In exploratory research the researcher nurtures in a new area s of enquiry with an aim to explore that area and to enhance the cognitive faculty accordingly.  The aims and goals of such research are:</a:t>
            </a:r>
          </a:p>
          <a:p>
            <a:pPr>
              <a:buFont typeface="Arial" pitchFamily="34" charset="0"/>
              <a:buChar char="•"/>
            </a:pPr>
            <a:r>
              <a:rPr lang="en-US" sz="2200" dirty="0" smtClean="0">
                <a:latin typeface="Times New Roman" pitchFamily="18" charset="0"/>
                <a:cs typeface="Times New Roman" pitchFamily="18" charset="0"/>
              </a:rPr>
              <a:t> to explore the magnitude or extent of a particular phenomenon, problem , attitude or </a:t>
            </a:r>
            <a:r>
              <a:rPr lang="en-US" sz="2200" dirty="0" err="1" smtClean="0">
                <a:latin typeface="Times New Roman" pitchFamily="18" charset="0"/>
                <a:cs typeface="Times New Roman" pitchFamily="18" charset="0"/>
              </a:rPr>
              <a:t>behaviour</a:t>
            </a:r>
            <a:endParaRPr lang="en-US" sz="2200" dirty="0" smtClean="0">
              <a:latin typeface="Times New Roman" pitchFamily="18" charset="0"/>
              <a:cs typeface="Times New Roman" pitchFamily="18" charset="0"/>
            </a:endParaRPr>
          </a:p>
          <a:p>
            <a:pPr>
              <a:buFont typeface="Arial" pitchFamily="34" charset="0"/>
              <a:buChar char="•"/>
            </a:pPr>
            <a:r>
              <a:rPr lang="en-US" sz="2200" dirty="0" smtClean="0">
                <a:latin typeface="Times New Roman" pitchFamily="18" charset="0"/>
                <a:cs typeface="Times New Roman" pitchFamily="18" charset="0"/>
              </a:rPr>
              <a:t> to generate some primary ideas about that phenomenon or events</a:t>
            </a:r>
          </a:p>
          <a:p>
            <a:pPr>
              <a:buFont typeface="Arial" pitchFamily="34" charset="0"/>
              <a:buChar char="•"/>
            </a:pPr>
            <a:r>
              <a:rPr lang="en-US" sz="2200" dirty="0" smtClean="0">
                <a:latin typeface="Times New Roman" pitchFamily="18" charset="0"/>
                <a:cs typeface="Times New Roman" pitchFamily="18" charset="0"/>
              </a:rPr>
              <a:t>To  determine whether it is feasible to undertake more study about that phenomenon  </a:t>
            </a:r>
          </a:p>
          <a:p>
            <a:r>
              <a:rPr lang="en-US" sz="2200" dirty="0" smtClean="0">
                <a:latin typeface="Times New Roman" pitchFamily="18" charset="0"/>
                <a:cs typeface="Times New Roman" pitchFamily="18" charset="0"/>
              </a:rPr>
              <a:t>In exploratory research a flexible design is incorporated to enable the researcher to  consider the different aspects of the problem.  Here the researcher goes for purposive sampling and with flexible operational procedure  and unstructured instrument for collection of data.</a:t>
            </a:r>
          </a:p>
          <a:p>
            <a:endParaRPr lang="en-IN"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00042"/>
            <a:ext cx="8001056" cy="584775"/>
          </a:xfrm>
          <a:prstGeom prst="rect">
            <a:avLst/>
          </a:prstGeom>
        </p:spPr>
        <p:txBody>
          <a:bodyPr wrap="square">
            <a:spAutoFit/>
          </a:bodyPr>
          <a:lstStyle/>
          <a:p>
            <a:pPr algn="ctr"/>
            <a:r>
              <a:rPr lang="en-US" sz="3200" dirty="0" smtClean="0">
                <a:latin typeface="Times New Roman" pitchFamily="18" charset="0"/>
                <a:cs typeface="Times New Roman" pitchFamily="18" charset="0"/>
              </a:rPr>
              <a:t>Descriptive Research </a:t>
            </a:r>
            <a:endParaRPr lang="en-IN" sz="3200" dirty="0"/>
          </a:p>
        </p:txBody>
      </p:sp>
      <p:sp>
        <p:nvSpPr>
          <p:cNvPr id="3" name="Rectangle 2"/>
          <p:cNvSpPr/>
          <p:nvPr/>
        </p:nvSpPr>
        <p:spPr>
          <a:xfrm>
            <a:off x="428596" y="1142984"/>
            <a:ext cx="8286808" cy="4770537"/>
          </a:xfrm>
          <a:prstGeom prst="rect">
            <a:avLst/>
          </a:prstGeom>
        </p:spPr>
        <p:txBody>
          <a:bodyPr wrap="square">
            <a:spAutoFit/>
          </a:bodyPr>
          <a:lstStyle/>
          <a:p>
            <a:pPr algn="just"/>
            <a:r>
              <a:rPr lang="en-IN" sz="2200" dirty="0" smtClean="0">
                <a:latin typeface="Times New Roman" pitchFamily="18" charset="0"/>
                <a:cs typeface="Times New Roman" pitchFamily="18" charset="0"/>
              </a:rPr>
              <a:t>Descriptive research studies are those studies which  describes the characteristics of a particular individual, or of a group. It is directed at making careful observation and detailed documentation of an event or the eventual fact. Studies which make specific prediction or describes incidents or facts or specifies  characteristics  of an individual, group or situation are comes within the gamut of descriptive research.  Most of the social science research comes under the preview of descriptive research studies.  </a:t>
            </a:r>
          </a:p>
          <a:p>
            <a:pPr algn="just"/>
            <a:r>
              <a:rPr lang="en-US" sz="2200" dirty="0" smtClean="0">
                <a:latin typeface="Times New Roman" pitchFamily="18" charset="0"/>
                <a:cs typeface="Times New Roman" pitchFamily="18" charset="0"/>
              </a:rPr>
              <a:t>In this type of research the researcher has to formulate strict research design with minimal bias and maximum reliability. In this type of research the researcher goes for random sampling, structured planning for collection of data as well as its analysis and advanced decisions about operational procedures. </a:t>
            </a:r>
            <a:endParaRPr lang="en-IN" sz="22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2758</TotalTime>
  <Words>1094</Words>
  <Application>Microsoft Office PowerPoint</Application>
  <PresentationFormat>On-screen Show (4:3)</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Research Design</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Design</dc:title>
  <dc:creator>user</dc:creator>
  <cp:lastModifiedBy>Swapnendu</cp:lastModifiedBy>
  <cp:revision>112</cp:revision>
  <dcterms:created xsi:type="dcterms:W3CDTF">2020-04-16T03:34:02Z</dcterms:created>
  <dcterms:modified xsi:type="dcterms:W3CDTF">2020-04-24T08:15:42Z</dcterms:modified>
</cp:coreProperties>
</file>