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5" d="100"/>
          <a:sy n="55" d="100"/>
        </p:scale>
        <p:origin x="-90" y="-24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0E60F65-8D30-47A0-BC4F-6727975CAF38}" type="datetimeFigureOut">
              <a:rPr lang="en-US" smtClean="0"/>
              <a:pPr/>
              <a:t>4/24/2020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67EB4B-AE84-4134-BEFC-67EA6E32831C}"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0E60F65-8D30-47A0-BC4F-6727975CAF38}" type="datetimeFigureOut">
              <a:rPr lang="en-US" smtClean="0"/>
              <a:pPr/>
              <a:t>4/24/2020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67EB4B-AE84-4134-BEFC-67EA6E32831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0E60F65-8D30-47A0-BC4F-6727975CAF38}" type="datetimeFigureOut">
              <a:rPr lang="en-US" smtClean="0"/>
              <a:pPr/>
              <a:t>4/24/2020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67EB4B-AE84-4134-BEFC-67EA6E32831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0E60F65-8D30-47A0-BC4F-6727975CAF38}" type="datetimeFigureOut">
              <a:rPr lang="en-US" smtClean="0"/>
              <a:pPr/>
              <a:t>4/24/2020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67EB4B-AE84-4134-BEFC-67EA6E32831C}"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E60F65-8D30-47A0-BC4F-6727975CAF38}" type="datetimeFigureOut">
              <a:rPr lang="en-US" smtClean="0"/>
              <a:pPr/>
              <a:t>4/24/2020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67EB4B-AE84-4134-BEFC-67EA6E32831C}"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0E60F65-8D30-47A0-BC4F-6727975CAF38}" type="datetimeFigureOut">
              <a:rPr lang="en-US" smtClean="0"/>
              <a:pPr/>
              <a:t>4/24/2020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67EB4B-AE84-4134-BEFC-67EA6E32831C}"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0E60F65-8D30-47A0-BC4F-6727975CAF38}" type="datetimeFigureOut">
              <a:rPr lang="en-US" smtClean="0"/>
              <a:pPr/>
              <a:t>4/24/2020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E67EB4B-AE84-4134-BEFC-67EA6E32831C}"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0E60F65-8D30-47A0-BC4F-6727975CAF38}" type="datetimeFigureOut">
              <a:rPr lang="en-US" smtClean="0"/>
              <a:pPr/>
              <a:t>4/24/2020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E67EB4B-AE84-4134-BEFC-67EA6E32831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E60F65-8D30-47A0-BC4F-6727975CAF38}" type="datetimeFigureOut">
              <a:rPr lang="en-US" smtClean="0"/>
              <a:pPr/>
              <a:t>4/24/2020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E67EB4B-AE84-4134-BEFC-67EA6E32831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E60F65-8D30-47A0-BC4F-6727975CAF38}" type="datetimeFigureOut">
              <a:rPr lang="en-US" smtClean="0"/>
              <a:pPr/>
              <a:t>4/24/2020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67EB4B-AE84-4134-BEFC-67EA6E32831C}"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E60F65-8D30-47A0-BC4F-6727975CAF38}" type="datetimeFigureOut">
              <a:rPr lang="en-US" smtClean="0"/>
              <a:pPr/>
              <a:t>4/24/2020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67EB4B-AE84-4134-BEFC-67EA6E32831C}"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E60F65-8D30-47A0-BC4F-6727975CAF38}" type="datetimeFigureOut">
              <a:rPr lang="en-US" smtClean="0"/>
              <a:pPr/>
              <a:t>4/24/2020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67EB4B-AE84-4134-BEFC-67EA6E32831C}"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www.csas.ed.ac.uk/__data/assets/pdf_file/0005/66542/Legal_Research_Chynoweth_-_Salford_Uni..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14357"/>
            <a:ext cx="7772400" cy="1428759"/>
          </a:xfrm>
        </p:spPr>
        <p:txBody>
          <a:bodyPr/>
          <a:lstStyle/>
          <a:p>
            <a:r>
              <a:rPr lang="en-US" dirty="0" smtClean="0"/>
              <a:t>Research &amp; </a:t>
            </a:r>
            <a:r>
              <a:rPr lang="en-US" dirty="0" smtClean="0"/>
              <a:t>Legal Research</a:t>
            </a:r>
            <a:endParaRPr lang="en-IN" dirty="0"/>
          </a:p>
        </p:txBody>
      </p:sp>
      <p:sp>
        <p:nvSpPr>
          <p:cNvPr id="3" name="Subtitle 2"/>
          <p:cNvSpPr>
            <a:spLocks noGrp="1"/>
          </p:cNvSpPr>
          <p:nvPr>
            <p:ph type="subTitle" idx="1"/>
          </p:nvPr>
        </p:nvSpPr>
        <p:spPr>
          <a:xfrm>
            <a:off x="1371600" y="2643182"/>
            <a:ext cx="6400800" cy="2995618"/>
          </a:xfrm>
        </p:spPr>
        <p:txBody>
          <a:bodyPr>
            <a:normAutofit fontScale="32500" lnSpcReduction="20000"/>
          </a:bodyPr>
          <a:lstStyle/>
          <a:p>
            <a:r>
              <a:rPr lang="en-US" sz="9600" b="1" dirty="0" smtClean="0">
                <a:solidFill>
                  <a:schemeClr val="tx1"/>
                </a:solidFill>
                <a:latin typeface="FrankRuehl" pitchFamily="34" charset="-79"/>
                <a:cs typeface="FrankRuehl" pitchFamily="34" charset="-79"/>
              </a:rPr>
              <a:t>By </a:t>
            </a:r>
          </a:p>
          <a:p>
            <a:r>
              <a:rPr lang="en-US" sz="9600" b="1" dirty="0" smtClean="0">
                <a:solidFill>
                  <a:schemeClr val="tx1"/>
                </a:solidFill>
                <a:latin typeface="FrankRuehl" pitchFamily="34" charset="-79"/>
                <a:cs typeface="FrankRuehl" pitchFamily="34" charset="-79"/>
              </a:rPr>
              <a:t>Dr. Subir Kumar Roy</a:t>
            </a:r>
          </a:p>
          <a:p>
            <a:r>
              <a:rPr lang="en-US" sz="9600" b="1" dirty="0" smtClean="0">
                <a:solidFill>
                  <a:schemeClr val="tx1"/>
                </a:solidFill>
                <a:latin typeface="FrankRuehl" pitchFamily="34" charset="-79"/>
                <a:cs typeface="FrankRuehl" pitchFamily="34" charset="-79"/>
              </a:rPr>
              <a:t>Associate Professor,</a:t>
            </a:r>
          </a:p>
          <a:p>
            <a:r>
              <a:rPr lang="en-US" sz="9600" b="1" dirty="0" smtClean="0">
                <a:solidFill>
                  <a:schemeClr val="tx1"/>
                </a:solidFill>
                <a:latin typeface="FrankRuehl" pitchFamily="34" charset="-79"/>
                <a:cs typeface="FrankRuehl" pitchFamily="34" charset="-79"/>
              </a:rPr>
              <a:t>Department of Law &amp;</a:t>
            </a:r>
          </a:p>
          <a:p>
            <a:r>
              <a:rPr lang="en-US" sz="9600" b="1" dirty="0" smtClean="0">
                <a:solidFill>
                  <a:schemeClr val="tx1"/>
                </a:solidFill>
                <a:latin typeface="FrankRuehl" pitchFamily="34" charset="-79"/>
                <a:cs typeface="FrankRuehl" pitchFamily="34" charset="-79"/>
              </a:rPr>
              <a:t>Registrar (Addl. Charge)</a:t>
            </a:r>
          </a:p>
          <a:p>
            <a:r>
              <a:rPr lang="en-US" sz="9600" b="1" dirty="0" smtClean="0">
                <a:solidFill>
                  <a:schemeClr val="tx1"/>
                </a:solidFill>
                <a:latin typeface="FrankRuehl" pitchFamily="34" charset="-79"/>
                <a:cs typeface="FrankRuehl" pitchFamily="34" charset="-79"/>
              </a:rPr>
              <a:t>Bankura University</a:t>
            </a:r>
          </a:p>
          <a:p>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500042"/>
            <a:ext cx="7786742" cy="6186309"/>
          </a:xfrm>
          <a:prstGeom prst="rect">
            <a:avLst/>
          </a:prstGeom>
        </p:spPr>
        <p:txBody>
          <a:bodyPr wrap="square">
            <a:spAutoFit/>
          </a:bodyPr>
          <a:lstStyle/>
          <a:p>
            <a:pPr algn="just"/>
            <a:r>
              <a:rPr lang="en-IN" sz="2200" dirty="0" smtClean="0">
                <a:latin typeface="Times New Roman" pitchFamily="18" charset="0"/>
                <a:cs typeface="Times New Roman" pitchFamily="18" charset="0"/>
              </a:rPr>
              <a:t>Basically,  doctrinal legal research advocates in favour of  ‘law as it is not the law what it ought to be or in other words we can say that it ‘s concern is not to describe the impact of law in the society.  So doctrinal study  involves a limited study of law. For example, if a lawyer or an academician  wants to do research on  ‘Medical Negligence and Law’ and if follows the limited style or the doctrinal method, surely will confined his study on various laws, statutes, judicial notions on the subject in his own country and the  country of other  to ascertain the impact of  rule of </a:t>
            </a:r>
            <a:r>
              <a:rPr lang="en-IN" sz="2200" dirty="0" err="1" smtClean="0">
                <a:latin typeface="Times New Roman" pitchFamily="18" charset="0"/>
                <a:cs typeface="Times New Roman" pitchFamily="18" charset="0"/>
              </a:rPr>
              <a:t>pari</a:t>
            </a:r>
            <a:r>
              <a:rPr lang="en-IN" sz="2200" dirty="0" smtClean="0">
                <a:latin typeface="Times New Roman" pitchFamily="18" charset="0"/>
                <a:cs typeface="Times New Roman" pitchFamily="18" charset="0"/>
              </a:rPr>
              <a:t> </a:t>
            </a:r>
            <a:r>
              <a:rPr lang="en-IN" sz="2200" dirty="0" err="1" smtClean="0">
                <a:latin typeface="Times New Roman" pitchFamily="18" charset="0"/>
                <a:cs typeface="Times New Roman" pitchFamily="18" charset="0"/>
              </a:rPr>
              <a:t>materia</a:t>
            </a:r>
            <a:r>
              <a:rPr lang="en-IN" sz="2200" dirty="0" smtClean="0">
                <a:latin typeface="Times New Roman" pitchFamily="18" charset="0"/>
                <a:cs typeface="Times New Roman" pitchFamily="18" charset="0"/>
              </a:rPr>
              <a:t> and  the influence of foreign  decision upon the decision of the domestic courts of his own country.   So, doctrinal legal research  is not  all the research about law rather it always answers what the law is.  In the words of </a:t>
            </a:r>
            <a:r>
              <a:rPr lang="en-IN" sz="2200" dirty="0" smtClean="0">
                <a:latin typeface="Times New Roman" pitchFamily="18" charset="0"/>
                <a:cs typeface="Times New Roman" pitchFamily="18" charset="0"/>
              </a:rPr>
              <a:t>H.L.A. </a:t>
            </a:r>
            <a:r>
              <a:rPr lang="en-IN" sz="2200" dirty="0" smtClean="0">
                <a:latin typeface="Times New Roman" pitchFamily="18" charset="0"/>
                <a:cs typeface="Times New Roman" pitchFamily="18" charset="0"/>
              </a:rPr>
              <a:t>Hart it is the participant- oriented epistemological approach to  its object of study. (</a:t>
            </a:r>
            <a:r>
              <a:rPr lang="en-IN" sz="2200" i="1" dirty="0" smtClean="0">
                <a:latin typeface="Times New Roman" pitchFamily="18" charset="0"/>
                <a:cs typeface="Times New Roman" pitchFamily="18" charset="0"/>
              </a:rPr>
              <a:t>Paul Chynoweth, Legal Research</a:t>
            </a:r>
            <a:r>
              <a:rPr lang="en-IN" sz="2200" dirty="0" smtClean="0">
                <a:latin typeface="Times New Roman" pitchFamily="18" charset="0"/>
                <a:cs typeface="Times New Roman" pitchFamily="18" charset="0"/>
              </a:rPr>
              <a:t>). Here we may remember the pure theory of law , propounded by  Professor </a:t>
            </a:r>
            <a:r>
              <a:rPr lang="en-IN" sz="2200" dirty="0" err="1" smtClean="0">
                <a:latin typeface="Times New Roman" pitchFamily="18" charset="0"/>
                <a:cs typeface="Times New Roman" pitchFamily="18" charset="0"/>
              </a:rPr>
              <a:t>Kelsen</a:t>
            </a:r>
            <a:r>
              <a:rPr lang="en-IN" sz="2200" dirty="0" smtClean="0">
                <a:latin typeface="Times New Roman" pitchFamily="18" charset="0"/>
                <a:cs typeface="Times New Roman" pitchFamily="18" charset="0"/>
              </a:rPr>
              <a:t> </a:t>
            </a:r>
            <a:r>
              <a:rPr lang="en-IN" sz="2200" dirty="0" smtClean="0">
                <a:latin typeface="Times New Roman" pitchFamily="18" charset="0"/>
                <a:cs typeface="Times New Roman" pitchFamily="18" charset="0"/>
              </a:rPr>
              <a:t>who said that law has a normative character which dictate  how individual will behave without caring for the  nature of human behaviour. </a:t>
            </a:r>
            <a:endParaRPr lang="en-IN" sz="22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285728"/>
            <a:ext cx="8215370" cy="6340197"/>
          </a:xfrm>
          <a:prstGeom prst="rect">
            <a:avLst/>
          </a:prstGeom>
        </p:spPr>
        <p:txBody>
          <a:bodyPr wrap="square">
            <a:spAutoFit/>
          </a:bodyPr>
          <a:lstStyle/>
          <a:p>
            <a:pPr algn="ctr"/>
            <a:r>
              <a:rPr lang="en-IN" b="1" dirty="0" smtClean="0">
                <a:latin typeface="Times New Roman" pitchFamily="18" charset="0"/>
                <a:cs typeface="Times New Roman" pitchFamily="18" charset="0"/>
              </a:rPr>
              <a:t>Non-doctrinal Legal </a:t>
            </a:r>
            <a:r>
              <a:rPr lang="en-IN" b="1" dirty="0" smtClean="0">
                <a:latin typeface="Times New Roman" pitchFamily="18" charset="0"/>
                <a:cs typeface="Times New Roman" pitchFamily="18" charset="0"/>
              </a:rPr>
              <a:t>Research</a:t>
            </a:r>
          </a:p>
          <a:p>
            <a:endParaRPr lang="en-US" b="1" dirty="0" smtClean="0">
              <a:latin typeface="Times New Roman" pitchFamily="18" charset="0"/>
              <a:cs typeface="Times New Roman" pitchFamily="18" charset="0"/>
            </a:endParaRPr>
          </a:p>
          <a:p>
            <a:pPr algn="just"/>
            <a:r>
              <a:rPr lang="en-US" sz="2200" dirty="0" smtClean="0">
                <a:latin typeface="Times New Roman" pitchFamily="18" charset="0"/>
                <a:cs typeface="Times New Roman" pitchFamily="18" charset="0"/>
              </a:rPr>
              <a:t>Non doctrinal legal research is also known as socio-legal research or in other words we can say it is the applied form of doctrinal legal research. Doctrinal legal research is mainly confined with the pure legal research which mainly contains the academic value. as it mainly relates with the interpretation of operation of law. On the other hand applied form of research involves the philosophical, moral , economic and political impact of law or the  relationship in between the law and society and thus  give way to the entry of sociology and law or the critical legal studies or the intrinsic connection in between law and economics  (</a:t>
            </a:r>
            <a:r>
              <a:rPr lang="en-IN" sz="2200" i="1" dirty="0" smtClean="0">
                <a:latin typeface="Times New Roman" pitchFamily="18" charset="0"/>
                <a:cs typeface="Times New Roman" pitchFamily="18" charset="0"/>
              </a:rPr>
              <a:t>Paul </a:t>
            </a:r>
            <a:r>
              <a:rPr lang="en-IN" sz="2200" i="1" dirty="0" smtClean="0">
                <a:latin typeface="Times New Roman" pitchFamily="18" charset="0"/>
                <a:cs typeface="Times New Roman" pitchFamily="18" charset="0"/>
              </a:rPr>
              <a:t>Chynoweth, Legal </a:t>
            </a:r>
            <a:r>
              <a:rPr lang="en-IN" sz="2200" i="1" dirty="0" smtClean="0">
                <a:latin typeface="Times New Roman" pitchFamily="18" charset="0"/>
                <a:cs typeface="Times New Roman" pitchFamily="18" charset="0"/>
              </a:rPr>
              <a:t>Research</a:t>
            </a:r>
            <a:r>
              <a:rPr lang="en-US" sz="2200" dirty="0" smtClean="0">
                <a:latin typeface="Times New Roman" pitchFamily="18" charset="0"/>
                <a:cs typeface="Times New Roman" pitchFamily="18" charset="0"/>
              </a:rPr>
              <a:t>). Non-doctrinal legal research is very helpful to ensure legal reform as it enable to study:</a:t>
            </a:r>
          </a:p>
          <a:p>
            <a:pPr algn="just">
              <a:buFont typeface="Arial" pitchFamily="34" charset="0"/>
              <a:buChar char="•"/>
            </a:pPr>
            <a:r>
              <a:rPr lang="en-US" sz="2200" dirty="0" smtClean="0">
                <a:latin typeface="Times New Roman" pitchFamily="18" charset="0"/>
                <a:cs typeface="Times New Roman" pitchFamily="18" charset="0"/>
              </a:rPr>
              <a:t> the impacts of non- legal matters on legal decisions</a:t>
            </a:r>
          </a:p>
          <a:p>
            <a:pPr algn="just">
              <a:buFont typeface="Arial" pitchFamily="34" charset="0"/>
              <a:buChar char="•"/>
            </a:pPr>
            <a:r>
              <a:rPr lang="en-US" sz="2200" dirty="0" smtClean="0">
                <a:latin typeface="Times New Roman" pitchFamily="18" charset="0"/>
                <a:cs typeface="Times New Roman" pitchFamily="18" charset="0"/>
              </a:rPr>
              <a:t> the efficacy of a policy or legislation to resolve a social problem</a:t>
            </a:r>
          </a:p>
          <a:p>
            <a:pPr algn="just">
              <a:buFont typeface="Arial" pitchFamily="34" charset="0"/>
              <a:buChar char="•"/>
            </a:pPr>
            <a:r>
              <a:rPr lang="en-US" sz="2200" dirty="0" smtClean="0">
                <a:latin typeface="Times New Roman" pitchFamily="18" charset="0"/>
                <a:cs typeface="Times New Roman" pitchFamily="18" charset="0"/>
              </a:rPr>
              <a:t>h</a:t>
            </a:r>
            <a:r>
              <a:rPr lang="en-US" sz="2200" dirty="0" smtClean="0">
                <a:latin typeface="Times New Roman" pitchFamily="18" charset="0"/>
                <a:cs typeface="Times New Roman" pitchFamily="18" charset="0"/>
              </a:rPr>
              <a:t>ow to ensure a policy and legislation as pro-bono-</a:t>
            </a:r>
            <a:r>
              <a:rPr lang="en-US" sz="2200" dirty="0" err="1" smtClean="0">
                <a:latin typeface="Times New Roman" pitchFamily="18" charset="0"/>
                <a:cs typeface="Times New Roman" pitchFamily="18" charset="0"/>
              </a:rPr>
              <a:t>publico</a:t>
            </a:r>
            <a:r>
              <a:rPr lang="en-US" sz="2200" dirty="0" smtClean="0">
                <a:latin typeface="Times New Roman" pitchFamily="18" charset="0"/>
                <a:cs typeface="Times New Roman" pitchFamily="18" charset="0"/>
              </a:rPr>
              <a:t> </a:t>
            </a:r>
          </a:p>
          <a:p>
            <a:pPr algn="just">
              <a:buFont typeface="Arial" pitchFamily="34" charset="0"/>
              <a:buChar char="•"/>
            </a:pPr>
            <a:r>
              <a:rPr lang="en-US" sz="2200" dirty="0" smtClean="0">
                <a:latin typeface="Times New Roman" pitchFamily="18" charset="0"/>
                <a:cs typeface="Times New Roman" pitchFamily="18" charset="0"/>
              </a:rPr>
              <a:t> how to initiate a most cost effective policies</a:t>
            </a:r>
          </a:p>
          <a:p>
            <a:pPr algn="just">
              <a:buFont typeface="Arial" pitchFamily="34" charset="0"/>
              <a:buChar char="•"/>
            </a:pPr>
            <a:r>
              <a:rPr lang="en-US" sz="2200" dirty="0" smtClean="0">
                <a:latin typeface="Times New Roman" pitchFamily="18" charset="0"/>
                <a:cs typeface="Times New Roman" pitchFamily="18" charset="0"/>
              </a:rPr>
              <a:t>To find the gap in between idealism and legal reality </a:t>
            </a:r>
            <a:endParaRPr lang="en-IN" sz="2200" dirty="0" smtClean="0">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357167"/>
            <a:ext cx="8786842" cy="5847755"/>
          </a:xfrm>
          <a:prstGeom prst="rect">
            <a:avLst/>
          </a:prstGeom>
        </p:spPr>
        <p:txBody>
          <a:bodyPr wrap="square">
            <a:spAutoFit/>
          </a:bodyPr>
          <a:lstStyle/>
          <a:p>
            <a:pPr algn="ctr"/>
            <a:r>
              <a:rPr lang="en-US" sz="2200" b="1" dirty="0" smtClean="0">
                <a:latin typeface="Times New Roman" pitchFamily="18" charset="0"/>
                <a:cs typeface="Times New Roman" pitchFamily="18" charset="0"/>
              </a:rPr>
              <a:t>Research:</a:t>
            </a:r>
          </a:p>
          <a:p>
            <a:pPr algn="just"/>
            <a:r>
              <a:rPr lang="en-US" sz="2200" dirty="0" smtClean="0">
                <a:latin typeface="Times New Roman" pitchFamily="18" charset="0"/>
                <a:cs typeface="Times New Roman" pitchFamily="18" charset="0"/>
              </a:rPr>
              <a:t>If  any finding contributes  </a:t>
            </a:r>
            <a:r>
              <a:rPr lang="en-IN" sz="2200" dirty="0" smtClean="0">
                <a:latin typeface="Times New Roman" pitchFamily="18" charset="0"/>
                <a:cs typeface="Times New Roman" pitchFamily="18" charset="0"/>
              </a:rPr>
              <a:t>to a body of science through following </a:t>
            </a:r>
            <a:r>
              <a:rPr lang="en-US" sz="2200" dirty="0" smtClean="0">
                <a:latin typeface="Times New Roman" pitchFamily="18" charset="0"/>
                <a:cs typeface="Times New Roman" pitchFamily="18" charset="0"/>
              </a:rPr>
              <a:t>proper  scientific method is called Research.  Here </a:t>
            </a:r>
            <a:r>
              <a:rPr lang="en-IN" sz="2200" dirty="0" smtClean="0">
                <a:latin typeface="Times New Roman" pitchFamily="18" charset="0"/>
                <a:cs typeface="Times New Roman" pitchFamily="18" charset="0"/>
              </a:rPr>
              <a:t>Science refers to a systematic and organized body of knowledge acquired by adopting a proper scientific method in any specific  domain of enquiry.  So research can be termed as a scientific and systematic search  to resolve a problem or acquiring knowledge in any area of </a:t>
            </a:r>
            <a:r>
              <a:rPr lang="en-IN" sz="2200" dirty="0">
                <a:latin typeface="Times New Roman" pitchFamily="18" charset="0"/>
                <a:cs typeface="Times New Roman" pitchFamily="18" charset="0"/>
              </a:rPr>
              <a:t>e</a:t>
            </a:r>
            <a:r>
              <a:rPr lang="en-IN" sz="2200" dirty="0" smtClean="0">
                <a:latin typeface="Times New Roman" pitchFamily="18" charset="0"/>
                <a:cs typeface="Times New Roman" pitchFamily="18" charset="0"/>
              </a:rPr>
              <a:t>nquiry.  It can be defined as, ‘</a:t>
            </a:r>
            <a:r>
              <a:rPr lang="en-IN" sz="2200" dirty="0">
                <a:latin typeface="Times New Roman" pitchFamily="18" charset="0"/>
                <a:cs typeface="Times New Roman" pitchFamily="18" charset="0"/>
              </a:rPr>
              <a:t>a careful investigation or inquiry specially through search for new facts </a:t>
            </a:r>
            <a:r>
              <a:rPr lang="en-IN" sz="2200" dirty="0" smtClean="0">
                <a:latin typeface="Times New Roman" pitchFamily="18" charset="0"/>
                <a:cs typeface="Times New Roman" pitchFamily="18" charset="0"/>
              </a:rPr>
              <a:t>in any </a:t>
            </a:r>
            <a:r>
              <a:rPr lang="en-IN" sz="2200" dirty="0">
                <a:latin typeface="Times New Roman" pitchFamily="18" charset="0"/>
                <a:cs typeface="Times New Roman" pitchFamily="18" charset="0"/>
              </a:rPr>
              <a:t>branch of knowledge</a:t>
            </a:r>
            <a:r>
              <a:rPr lang="en-IN" sz="2200" dirty="0" smtClean="0">
                <a:latin typeface="Times New Roman" pitchFamily="18" charset="0"/>
                <a:cs typeface="Times New Roman" pitchFamily="18" charset="0"/>
              </a:rPr>
              <a:t>.” (</a:t>
            </a:r>
            <a:r>
              <a:rPr lang="en-IN" sz="2200" b="1" dirty="0" smtClean="0">
                <a:latin typeface="Times New Roman" pitchFamily="18" charset="0"/>
                <a:cs typeface="Times New Roman" pitchFamily="18" charset="0"/>
              </a:rPr>
              <a:t>C.R. Kothari, Research Methodology, Methods &amp; Techniques, new age International (P) Limited, Publishers originally quoted</a:t>
            </a:r>
            <a:r>
              <a:rPr lang="en-IN" sz="2200" dirty="0" smtClean="0">
                <a:latin typeface="Times New Roman" pitchFamily="18" charset="0"/>
                <a:cs typeface="Times New Roman" pitchFamily="18" charset="0"/>
              </a:rPr>
              <a:t> From the book of </a:t>
            </a:r>
            <a:r>
              <a:rPr lang="en-IN" sz="2200" i="1" dirty="0" smtClean="0">
                <a:latin typeface="Times New Roman" pitchFamily="18" charset="0"/>
                <a:cs typeface="Times New Roman" pitchFamily="18" charset="0"/>
              </a:rPr>
              <a:t>The </a:t>
            </a:r>
            <a:r>
              <a:rPr lang="en-IN" sz="2200" i="1" dirty="0">
                <a:latin typeface="Times New Roman" pitchFamily="18" charset="0"/>
                <a:cs typeface="Times New Roman" pitchFamily="18" charset="0"/>
              </a:rPr>
              <a:t>Advanced Learner’s Dictionary of Current English, Oxford, 1952, p. 1069.</a:t>
            </a:r>
            <a:r>
              <a:rPr lang="en-IN" sz="2200" dirty="0" smtClean="0">
                <a:latin typeface="Times New Roman" pitchFamily="18" charset="0"/>
                <a:cs typeface="Times New Roman" pitchFamily="18" charset="0"/>
              </a:rPr>
              <a:t>)  It has been defined as, ‘</a:t>
            </a:r>
            <a:r>
              <a:rPr lang="en-IN" sz="2200" dirty="0">
                <a:latin typeface="Times New Roman" pitchFamily="18" charset="0"/>
                <a:cs typeface="Times New Roman" pitchFamily="18" charset="0"/>
              </a:rPr>
              <a:t>systematized effort to </a:t>
            </a:r>
            <a:r>
              <a:rPr lang="en-IN" sz="2200" dirty="0" smtClean="0">
                <a:latin typeface="Times New Roman" pitchFamily="18" charset="0"/>
                <a:cs typeface="Times New Roman" pitchFamily="18" charset="0"/>
              </a:rPr>
              <a:t>gain new </a:t>
            </a:r>
            <a:r>
              <a:rPr lang="en-IN" sz="2200" dirty="0">
                <a:latin typeface="Times New Roman" pitchFamily="18" charset="0"/>
                <a:cs typeface="Times New Roman" pitchFamily="18" charset="0"/>
              </a:rPr>
              <a:t>knowledge</a:t>
            </a:r>
            <a:r>
              <a:rPr lang="en-IN" sz="2200" dirty="0" smtClean="0">
                <a:latin typeface="Times New Roman" pitchFamily="18" charset="0"/>
                <a:cs typeface="Times New Roman" pitchFamily="18" charset="0"/>
              </a:rPr>
              <a:t>.’ (ibid, originally quoted from </a:t>
            </a:r>
            <a:r>
              <a:rPr lang="en-IN" sz="2200" dirty="0">
                <a:latin typeface="Times New Roman" pitchFamily="18" charset="0"/>
                <a:cs typeface="Times New Roman" pitchFamily="18" charset="0"/>
              </a:rPr>
              <a:t>L.V. Redman and A.V.H. </a:t>
            </a:r>
            <a:r>
              <a:rPr lang="en-IN" sz="2200" dirty="0" err="1">
                <a:latin typeface="Times New Roman" pitchFamily="18" charset="0"/>
                <a:cs typeface="Times New Roman" pitchFamily="18" charset="0"/>
              </a:rPr>
              <a:t>Mory</a:t>
            </a:r>
            <a:r>
              <a:rPr lang="en-IN" sz="2200" dirty="0">
                <a:latin typeface="Times New Roman" pitchFamily="18" charset="0"/>
                <a:cs typeface="Times New Roman" pitchFamily="18" charset="0"/>
              </a:rPr>
              <a:t>, </a:t>
            </a:r>
            <a:r>
              <a:rPr lang="en-IN" sz="2200" i="1" dirty="0">
                <a:latin typeface="Times New Roman" pitchFamily="18" charset="0"/>
                <a:cs typeface="Times New Roman" pitchFamily="18" charset="0"/>
              </a:rPr>
              <a:t>The Romance of Research, 1923, p.10</a:t>
            </a:r>
            <a:r>
              <a:rPr lang="en-IN" sz="2200" dirty="0" smtClean="0">
                <a:latin typeface="Times New Roman" pitchFamily="18" charset="0"/>
                <a:cs typeface="Times New Roman" pitchFamily="18" charset="0"/>
              </a:rPr>
              <a:t>) so research helps the people to gather knowledge about the happening or occurrence of the different phenomenon or to modify, verify, review  the existing knowledge or to enhance the same. </a:t>
            </a:r>
            <a:endParaRPr lang="en-US" sz="2200" dirty="0"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571480"/>
            <a:ext cx="8858280" cy="6001643"/>
          </a:xfrm>
          <a:prstGeom prst="rect">
            <a:avLst/>
          </a:prstGeom>
        </p:spPr>
        <p:txBody>
          <a:bodyPr wrap="square">
            <a:spAutoFit/>
          </a:bodyPr>
          <a:lstStyle/>
          <a:p>
            <a:pPr algn="just"/>
            <a:r>
              <a:rPr lang="en-IN" sz="2400" dirty="0" smtClean="0">
                <a:latin typeface="Times New Roman" pitchFamily="18" charset="0"/>
                <a:cs typeface="Times New Roman" pitchFamily="18" charset="0"/>
              </a:rPr>
              <a:t>Research in common parlance refers to a search for knowledge. One can also define research as a scientific and systematic search for pertinent information on a specific topic. So all investigation related to an area of enquiry will not be termed as research unless and until it is coupled with scientific and systematic search means the to become research the investigation about a phenomenon must follow a proper research methodology. The search for knowledge must involve the process like specification of a research problem,  careful observation of the occurrence or happening of that phenomenon, finding the different variables and ascertaining the relationship thereby,  reducing the research problem into hypothesis, formulating the research design and to bring clarity towards collection of data, sampling etc. and the process of their analysis and to conclude the matters on the basis of the study either by inductive or deductive process in the form of solution of the problem or generalisation of the phenomenon by formulating the theory</a:t>
            </a:r>
            <a:r>
              <a:rPr lang="en-IN" dirty="0" smtClean="0"/>
              <a:t>. </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14290"/>
            <a:ext cx="8715436" cy="6001643"/>
          </a:xfrm>
          <a:prstGeom prst="rect">
            <a:avLst/>
          </a:prstGeom>
        </p:spPr>
        <p:txBody>
          <a:bodyPr wrap="square">
            <a:spAutoFit/>
          </a:bodyPr>
          <a:lstStyle/>
          <a:p>
            <a:pPr algn="just"/>
            <a:r>
              <a:rPr lang="en-IN" sz="2400" dirty="0" smtClean="0">
                <a:latin typeface="Times New Roman" pitchFamily="18" charset="0"/>
                <a:cs typeface="Times New Roman" pitchFamily="18" charset="0"/>
              </a:rPr>
              <a:t>Research is an endeavour  to discover  the facts and  investigate the other collateral matters to explain the  different phenomenon and thus  helps in advancement of  knowledge.  It is a journey from the precinct of unknown to known, a voyage of discovery with a thoughtful scientific process to actively contribute  for advancement of knowledge either by  new incitements ,  new information or  interpretation of the happening of a phenomenon.   As per Clifford Woody research comprises of  defining and redefining problems,  formulating hypothesis or suggesting solutions, collecting, organising and evaluating data, making deductions and reaching conclusion and  thereby at least to test the hypothesis. (</a:t>
            </a:r>
            <a:r>
              <a:rPr lang="en-IN" sz="2400" b="1" dirty="0" smtClean="0">
                <a:latin typeface="Times New Roman" pitchFamily="18" charset="0"/>
                <a:cs typeface="Times New Roman" pitchFamily="18" charset="0"/>
              </a:rPr>
              <a:t>C.R. Kothari, Research Methodology, Methods &amp; Techniques, new age International (P) Limited, Publishers</a:t>
            </a:r>
            <a:r>
              <a:rPr lang="en-IN" sz="2400" dirty="0" smtClean="0">
                <a:latin typeface="Times New Roman" pitchFamily="18" charset="0"/>
                <a:cs typeface="Times New Roman" pitchFamily="18" charset="0"/>
              </a:rPr>
              <a:t>) . So, research involves the knowledge acquired through scientific method which directs for incorporation of  certain standard parameters and techniques for  making valid observations, interpret them and to generalise the result thereby.   </a:t>
            </a:r>
            <a:endParaRPr lang="en-IN"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357166"/>
            <a:ext cx="8072494" cy="6278642"/>
          </a:xfrm>
          <a:prstGeom prst="rect">
            <a:avLst/>
          </a:prstGeom>
        </p:spPr>
        <p:txBody>
          <a:bodyPr wrap="square">
            <a:spAutoFit/>
          </a:bodyPr>
          <a:lstStyle/>
          <a:p>
            <a:pPr algn="just"/>
            <a:r>
              <a:rPr lang="en-IN" sz="2400" dirty="0" smtClean="0">
                <a:latin typeface="Times New Roman" pitchFamily="18" charset="0"/>
                <a:cs typeface="Times New Roman" pitchFamily="18" charset="0"/>
              </a:rPr>
              <a:t>We can test that whether any knowledge is derived by applying scientific method or not by following the metrics mentioned below :</a:t>
            </a:r>
          </a:p>
          <a:p>
            <a:pPr marL="342900" indent="-342900" algn="just">
              <a:buFont typeface="+mj-lt"/>
              <a:buAutoNum type="arabicPeriod"/>
            </a:pPr>
            <a:r>
              <a:rPr lang="en-US" sz="2400" dirty="0" smtClean="0">
                <a:latin typeface="Times New Roman" pitchFamily="18" charset="0"/>
                <a:cs typeface="Times New Roman" pitchFamily="18" charset="0"/>
              </a:rPr>
              <a:t>Replicable:  whether other can repeat the same study and reach on same or at least identical result.</a:t>
            </a:r>
          </a:p>
          <a:p>
            <a:pPr marL="342900" indent="-342900" algn="just">
              <a:buFont typeface="+mj-lt"/>
              <a:buAutoNum type="arabicPeriod"/>
            </a:pPr>
            <a:r>
              <a:rPr lang="en-US" sz="2400" dirty="0" smtClean="0">
                <a:latin typeface="Times New Roman" pitchFamily="18" charset="0"/>
                <a:cs typeface="Times New Roman" pitchFamily="18" charset="0"/>
              </a:rPr>
              <a:t>Precision: by following the metrics and yardsticks or the formulas or the definitions  any one can  measure or test that theory or the hypothesis</a:t>
            </a:r>
          </a:p>
          <a:p>
            <a:pPr marL="342900" indent="-342900" algn="just">
              <a:buFont typeface="+mj-lt"/>
              <a:buAutoNum type="arabicPeriod"/>
            </a:pPr>
            <a:r>
              <a:rPr lang="en-US" sz="2400" dirty="0" smtClean="0">
                <a:latin typeface="Times New Roman" pitchFamily="18" charset="0"/>
                <a:cs typeface="Times New Roman" pitchFamily="18" charset="0"/>
              </a:rPr>
              <a:t>Falsification : a theory based on scientific knowledge either can be falsified or proved and if  the same is not possible then simply we can conclude that the same is not based on scientific analysis.</a:t>
            </a:r>
          </a:p>
          <a:p>
            <a:pPr marL="342900" indent="-342900" algn="just">
              <a:buFont typeface="+mj-lt"/>
              <a:buAutoNum type="arabicPeriod"/>
            </a:pPr>
            <a:r>
              <a:rPr lang="en-US" sz="2400" dirty="0" smtClean="0">
                <a:latin typeface="Times New Roman" pitchFamily="18" charset="0"/>
                <a:cs typeface="Times New Roman" pitchFamily="18" charset="0"/>
              </a:rPr>
              <a:t>Parsimony: parsimony acts as a guiding factor for the researcher to opt  the most simplest or logically most economical explanations when there remains the chances of  multiple interpretations of a phenomenon.   </a:t>
            </a:r>
            <a:endParaRPr lang="en-IN" sz="2400" dirty="0" smtClean="0">
              <a:latin typeface="Times New Roman" pitchFamily="18" charset="0"/>
              <a:cs typeface="Times New Roman" pitchFamily="18" charset="0"/>
            </a:endParaRP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85728"/>
            <a:ext cx="8572560" cy="6186309"/>
          </a:xfrm>
          <a:prstGeom prst="rect">
            <a:avLst/>
          </a:prstGeom>
        </p:spPr>
        <p:txBody>
          <a:bodyPr wrap="square">
            <a:spAutoFit/>
          </a:bodyPr>
          <a:lstStyle/>
          <a:p>
            <a:pPr algn="ctr"/>
            <a:r>
              <a:rPr lang="en-US" sz="2400" b="1" dirty="0" smtClean="0">
                <a:latin typeface="Times New Roman" pitchFamily="18" charset="0"/>
                <a:cs typeface="Times New Roman" pitchFamily="18" charset="0"/>
              </a:rPr>
              <a:t>OBJECTIVES OF RESEARCH</a:t>
            </a:r>
          </a:p>
          <a:p>
            <a:pPr algn="ctr"/>
            <a:endParaRPr lang="en-US" sz="2400" b="1" dirty="0" smtClean="0">
              <a:latin typeface="Times New Roman" pitchFamily="18" charset="0"/>
              <a:cs typeface="Times New Roman" pitchFamily="18" charset="0"/>
            </a:endParaRPr>
          </a:p>
          <a:p>
            <a:pPr marL="342900" indent="-342900" algn="just">
              <a:buFont typeface="Arial" pitchFamily="34" charset="0"/>
              <a:buChar char="•"/>
            </a:pPr>
            <a:r>
              <a:rPr lang="en-IN" sz="2500" dirty="0" smtClean="0">
                <a:latin typeface="Times New Roman" pitchFamily="18" charset="0"/>
                <a:cs typeface="Times New Roman" pitchFamily="18" charset="0"/>
              </a:rPr>
              <a:t>To enquire about the occurrence of a phenomenon in order to procure and ensure advancement of knowledge in any area of enquiry or to achieve new insights into it</a:t>
            </a:r>
            <a:r>
              <a:rPr lang="en-IN" sz="2500" i="1" dirty="0" smtClean="0">
                <a:latin typeface="Times New Roman" pitchFamily="18" charset="0"/>
                <a:cs typeface="Times New Roman" pitchFamily="18" charset="0"/>
              </a:rPr>
              <a:t>;</a:t>
            </a:r>
          </a:p>
          <a:p>
            <a:pPr marL="342900" indent="-342900" algn="just">
              <a:buFont typeface="Arial" pitchFamily="34" charset="0"/>
              <a:buChar char="•"/>
            </a:pPr>
            <a:r>
              <a:rPr lang="en-IN" sz="2500" dirty="0" smtClean="0">
                <a:latin typeface="Times New Roman" pitchFamily="18" charset="0"/>
                <a:cs typeface="Times New Roman" pitchFamily="18" charset="0"/>
              </a:rPr>
              <a:t> To scientifically explore, explain or interpret the characteristics of a particular individual, situation or a group</a:t>
            </a:r>
            <a:r>
              <a:rPr lang="en-IN" sz="2500" i="1" dirty="0" smtClean="0">
                <a:latin typeface="Times New Roman" pitchFamily="18" charset="0"/>
                <a:cs typeface="Times New Roman" pitchFamily="18" charset="0"/>
              </a:rPr>
              <a:t>;</a:t>
            </a:r>
          </a:p>
          <a:p>
            <a:pPr marL="342900" indent="-342900" algn="just">
              <a:buFont typeface="Arial" pitchFamily="34" charset="0"/>
              <a:buChar char="•"/>
            </a:pPr>
            <a:r>
              <a:rPr lang="en-IN" sz="2500" dirty="0" smtClean="0">
                <a:latin typeface="Times New Roman" pitchFamily="18" charset="0"/>
                <a:cs typeface="Times New Roman" pitchFamily="18" charset="0"/>
              </a:rPr>
              <a:t> To determine the frequency of occurrence of a phenomenon</a:t>
            </a:r>
          </a:p>
          <a:p>
            <a:pPr marL="342900" indent="-342900" algn="just"/>
            <a:r>
              <a:rPr lang="en-IN" sz="2500" dirty="0" smtClean="0">
                <a:latin typeface="Times New Roman" pitchFamily="18" charset="0"/>
                <a:cs typeface="Times New Roman" pitchFamily="18" charset="0"/>
              </a:rPr>
              <a:t>     or with which it is associated with something else</a:t>
            </a:r>
            <a:r>
              <a:rPr lang="en-US" sz="2500" dirty="0" smtClean="0">
                <a:latin typeface="Times New Roman" pitchFamily="18" charset="0"/>
                <a:cs typeface="Times New Roman" pitchFamily="18" charset="0"/>
              </a:rPr>
              <a:t>;</a:t>
            </a:r>
          </a:p>
          <a:p>
            <a:pPr marL="342900" indent="-342900" algn="just">
              <a:buFont typeface="Arial" pitchFamily="34" charset="0"/>
              <a:buChar char="•"/>
            </a:pPr>
            <a:r>
              <a:rPr lang="en-IN" sz="2500" dirty="0" smtClean="0">
                <a:latin typeface="Times New Roman" pitchFamily="18" charset="0"/>
                <a:cs typeface="Times New Roman" pitchFamily="18" charset="0"/>
              </a:rPr>
              <a:t> To test a hypothesis of a causal relationship between variables</a:t>
            </a:r>
            <a:r>
              <a:rPr lang="en-US" sz="2500" i="1" dirty="0" smtClean="0">
                <a:latin typeface="Times New Roman" pitchFamily="18" charset="0"/>
                <a:cs typeface="Times New Roman" pitchFamily="18" charset="0"/>
              </a:rPr>
              <a:t> ;</a:t>
            </a:r>
          </a:p>
          <a:p>
            <a:pPr marL="342900" indent="-342900" algn="just">
              <a:buFont typeface="Arial" pitchFamily="34" charset="0"/>
              <a:buChar char="•"/>
            </a:pPr>
            <a:r>
              <a:rPr lang="en-US" sz="2500" dirty="0" smtClean="0">
                <a:latin typeface="Times New Roman" pitchFamily="18" charset="0"/>
                <a:cs typeface="Times New Roman" pitchFamily="18" charset="0"/>
              </a:rPr>
              <a:t>To enquire for the verification of a fresh theory or  to supplement the same by actively contributing into the existing knowledge system</a:t>
            </a:r>
          </a:p>
          <a:p>
            <a:pPr marL="342900" indent="-342900" algn="just">
              <a:buFont typeface="Arial" pitchFamily="34" charset="0"/>
              <a:buChar char="•"/>
            </a:pPr>
            <a:endParaRPr lang="en-US" sz="2400" dirty="0" smtClean="0">
              <a:latin typeface="Times New Roman" pitchFamily="18" charset="0"/>
              <a:cs typeface="Times New Roman" pitchFamily="18" charset="0"/>
            </a:endParaRPr>
          </a:p>
          <a:p>
            <a:pPr marL="342900" indent="-342900" algn="just"/>
            <a:endParaRPr lang="en-IN" sz="2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714356"/>
            <a:ext cx="8643966" cy="6463308"/>
          </a:xfrm>
          <a:prstGeom prst="rect">
            <a:avLst/>
          </a:prstGeom>
        </p:spPr>
        <p:txBody>
          <a:bodyPr wrap="square">
            <a:spAutoFit/>
          </a:bodyPr>
          <a:lstStyle/>
          <a:p>
            <a:pPr algn="ctr"/>
            <a:r>
              <a:rPr lang="en-US" dirty="0" smtClean="0"/>
              <a:t>Legal Research</a:t>
            </a:r>
          </a:p>
          <a:p>
            <a:r>
              <a:rPr lang="en-US" sz="2400" dirty="0" smtClean="0">
                <a:latin typeface="Times New Roman" pitchFamily="18" charset="0"/>
                <a:cs typeface="Times New Roman" pitchFamily="18" charset="0"/>
              </a:rPr>
              <a:t>Legal research can be defined as a scientific  and systematic enquiry about law in any area of enquiry or an enquiry into the law itself in order to actively contribute for the advancement of science of law.  </a:t>
            </a:r>
            <a:r>
              <a:rPr lang="en-IN" sz="2400" dirty="0" smtClean="0">
                <a:latin typeface="Times New Roman" pitchFamily="18" charset="0"/>
                <a:cs typeface="Times New Roman" pitchFamily="18" charset="0"/>
              </a:rPr>
              <a:t>The </a:t>
            </a:r>
            <a:r>
              <a:rPr lang="en-IN" sz="2400" i="1" dirty="0" smtClean="0">
                <a:latin typeface="Times New Roman" pitchFamily="18" charset="0"/>
                <a:cs typeface="Times New Roman" pitchFamily="18" charset="0"/>
              </a:rPr>
              <a:t>Black’s Law Dictionary defines legal research as “the study of law concerned with the effective marshalling of authorities that bear on a question of law” (Garner, 2009) . Legislators, Judges, Lawyers, Jurists, legal academia contributes  in constant advancement of legal research by  supplying the inputs like the rules, regulations, orders, directives, ordinance, bye-laws, judgements, observation, comments, interpretation and research about the impact of  a particular law in society or by analysing a particular legal system.  Both  the description of abstract philosophical questions about the nature of law and  the empirical study about the impact of  such description of law in society or efficacy of  a law/ legal system in society helps in advancement of knowledge about law . </a:t>
            </a:r>
          </a:p>
          <a:p>
            <a:r>
              <a:rPr lang="en-US" dirty="0" smtClean="0"/>
              <a:t> </a:t>
            </a:r>
            <a:br>
              <a:rPr lang="en-US" dirty="0" smtClean="0"/>
            </a:b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071538" y="0"/>
            <a:ext cx="8286776" cy="4500570"/>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3524250" y="5143512"/>
            <a:ext cx="3333766" cy="571504"/>
          </a:xfrm>
          <a:prstGeom prst="rect">
            <a:avLst/>
          </a:prstGeom>
          <a:noFill/>
          <a:ln w="9525">
            <a:noFill/>
            <a:miter lim="800000"/>
            <a:headEnd/>
            <a:tailEnd/>
          </a:ln>
          <a:effectLst/>
        </p:spPr>
      </p:pic>
      <p:sp>
        <p:nvSpPr>
          <p:cNvPr id="6" name="Rectangle 5"/>
          <p:cNvSpPr/>
          <p:nvPr/>
        </p:nvSpPr>
        <p:spPr>
          <a:xfrm>
            <a:off x="928662" y="5715016"/>
            <a:ext cx="8215338" cy="923330"/>
          </a:xfrm>
          <a:prstGeom prst="rect">
            <a:avLst/>
          </a:prstGeom>
        </p:spPr>
        <p:txBody>
          <a:bodyPr wrap="square">
            <a:spAutoFit/>
          </a:bodyPr>
          <a:lstStyle/>
          <a:p>
            <a:r>
              <a:rPr lang="en-IN" i="1" dirty="0" smtClean="0"/>
              <a:t>Paul Chynoweth, Legal Research: Accessed from </a:t>
            </a:r>
            <a:r>
              <a:rPr lang="en-IN" dirty="0" smtClean="0">
                <a:hlinkClick r:id="rId4"/>
              </a:rPr>
              <a:t>http://www.csas.ed.ac.uk/__data/assets/pdf_file/0005/66542/Legal_Research_Chynoweth_-_Salford_Uni..</a:t>
            </a:r>
            <a:r>
              <a:rPr lang="en-IN" dirty="0" err="1" smtClean="0">
                <a:hlinkClick r:id="rId4"/>
              </a:rPr>
              <a:t>pdf</a:t>
            </a:r>
            <a:r>
              <a:rPr lang="en-IN" i="1" dirty="0" smtClean="0"/>
              <a:t> , Accessed on 22/04/2017 </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72" y="357166"/>
            <a:ext cx="5857916" cy="369332"/>
          </a:xfrm>
          <a:prstGeom prst="rect">
            <a:avLst/>
          </a:prstGeom>
        </p:spPr>
        <p:txBody>
          <a:bodyPr wrap="square">
            <a:spAutoFit/>
          </a:bodyPr>
          <a:lstStyle/>
          <a:p>
            <a:r>
              <a:rPr lang="en-IN" dirty="0" smtClean="0"/>
              <a:t>   </a:t>
            </a:r>
            <a:endParaRPr lang="en-IN" dirty="0"/>
          </a:p>
        </p:txBody>
      </p:sp>
      <p:sp>
        <p:nvSpPr>
          <p:cNvPr id="7" name="Rectangle 6"/>
          <p:cNvSpPr/>
          <p:nvPr/>
        </p:nvSpPr>
        <p:spPr>
          <a:xfrm>
            <a:off x="500034" y="357166"/>
            <a:ext cx="8143932" cy="6001643"/>
          </a:xfrm>
          <a:prstGeom prst="rect">
            <a:avLst/>
          </a:prstGeom>
        </p:spPr>
        <p:txBody>
          <a:bodyPr wrap="square">
            <a:spAutoFit/>
          </a:bodyPr>
          <a:lstStyle/>
          <a:p>
            <a:pPr algn="just"/>
            <a:r>
              <a:rPr lang="en-US" sz="2400" dirty="0" smtClean="0">
                <a:latin typeface="Times New Roman" pitchFamily="18" charset="0"/>
                <a:cs typeface="Times New Roman" pitchFamily="18" charset="0"/>
              </a:rPr>
              <a:t>In the previous slide  Arthurs has shown the difference in between the pure research mainly indulges by the legal academia and the applied work contributes to the professional needs of the policy makers and the practitioner.  It also draws the distinctions in between the doctrinal research in law and the interdisciplinary research mainly involves the empirical research in law.   </a:t>
            </a:r>
          </a:p>
          <a:p>
            <a:pPr algn="just"/>
            <a:r>
              <a:rPr lang="en-US" sz="2400" b="1" dirty="0" smtClean="0">
                <a:latin typeface="Times New Roman" pitchFamily="18" charset="0"/>
                <a:cs typeface="Times New Roman" pitchFamily="18" charset="0"/>
              </a:rPr>
              <a:t>Doctrinal Legal Research: </a:t>
            </a:r>
          </a:p>
          <a:p>
            <a:pPr algn="just"/>
            <a:r>
              <a:rPr lang="en-US" sz="2400" dirty="0" smtClean="0">
                <a:latin typeface="Times New Roman" pitchFamily="18" charset="0"/>
                <a:cs typeface="Times New Roman" pitchFamily="18" charset="0"/>
              </a:rPr>
              <a:t>Doctrinal legal research involves the formulation of legal doctrines through the analysis of legal rules. It involves the study of the  different statutes, legal system prevailing in any state or provinces, treaties, covenants,  conventions, judgments, etc. or to make comparisons with the  different legal system with  own incitements and following the rule of interpretation and to come in a definite conclusion  which helps in advancement of the efficacy of law or to promote  an apt law or proper legal system. </a:t>
            </a:r>
          </a:p>
          <a:p>
            <a:pPr algn="just"/>
            <a:r>
              <a:rPr lang="en-US" sz="2400" dirty="0" smtClean="0">
                <a:latin typeface="Times New Roman" pitchFamily="18" charset="0"/>
                <a:cs typeface="Times New Roman" pitchFamily="18" charset="0"/>
              </a:rPr>
              <a:t>                                                                                      (Cont.) </a:t>
            </a:r>
            <a:endParaRPr lang="en-IN" sz="24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1839</TotalTime>
  <Words>1586</Words>
  <Application>Microsoft Office PowerPoint</Application>
  <PresentationFormat>On-screen Show (4:3)</PresentationFormat>
  <Paragraphs>42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Research &amp; Legal Research</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Legal</dc:title>
  <dc:creator>user</dc:creator>
  <cp:lastModifiedBy>user</cp:lastModifiedBy>
  <cp:revision>95</cp:revision>
  <dcterms:created xsi:type="dcterms:W3CDTF">2020-04-21T06:42:57Z</dcterms:created>
  <dcterms:modified xsi:type="dcterms:W3CDTF">2020-04-24T08:01:53Z</dcterms:modified>
</cp:coreProperties>
</file>