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9" r:id="rId3"/>
    <p:sldId id="258" r:id="rId4"/>
    <p:sldId id="259" r:id="rId5"/>
    <p:sldId id="280" r:id="rId6"/>
    <p:sldId id="261" r:id="rId7"/>
    <p:sldId id="262" r:id="rId8"/>
    <p:sldId id="263" r:id="rId9"/>
    <p:sldId id="265" r:id="rId10"/>
    <p:sldId id="266" r:id="rId11"/>
    <p:sldId id="267" r:id="rId12"/>
    <p:sldId id="268" r:id="rId13"/>
    <p:sldId id="269" r:id="rId14"/>
    <p:sldId id="270" r:id="rId15"/>
    <p:sldId id="281"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1577" autoAdjust="0"/>
  </p:normalViewPr>
  <p:slideViewPr>
    <p:cSldViewPr>
      <p:cViewPr varScale="1">
        <p:scale>
          <a:sx n="63" d="100"/>
          <a:sy n="63" d="100"/>
        </p:scale>
        <p:origin x="-1512"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367A1A4-925D-4B0D-BE30-CDED7910FD77}" type="datetimeFigureOut">
              <a:rPr lang="en-US" smtClean="0"/>
              <a:pPr/>
              <a:t>4/24/2020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D3EB96-BF5D-4FB3-BF04-5EA1525DAB89}"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367A1A4-925D-4B0D-BE30-CDED7910FD77}" type="datetimeFigureOut">
              <a:rPr lang="en-US" smtClean="0"/>
              <a:pPr/>
              <a:t>4/24/2020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D3EB96-BF5D-4FB3-BF04-5EA1525DAB8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367A1A4-925D-4B0D-BE30-CDED7910FD77}" type="datetimeFigureOut">
              <a:rPr lang="en-US" smtClean="0"/>
              <a:pPr/>
              <a:t>4/24/2020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D3EB96-BF5D-4FB3-BF04-5EA1525DAB8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367A1A4-925D-4B0D-BE30-CDED7910FD77}" type="datetimeFigureOut">
              <a:rPr lang="en-US" smtClean="0"/>
              <a:pPr/>
              <a:t>4/24/2020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D3EB96-BF5D-4FB3-BF04-5EA1525DAB8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367A1A4-925D-4B0D-BE30-CDED7910FD77}" type="datetimeFigureOut">
              <a:rPr lang="en-US" smtClean="0"/>
              <a:pPr/>
              <a:t>4/24/2020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D3EB96-BF5D-4FB3-BF04-5EA1525DAB89}"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367A1A4-925D-4B0D-BE30-CDED7910FD77}" type="datetimeFigureOut">
              <a:rPr lang="en-US" smtClean="0"/>
              <a:pPr/>
              <a:t>4/24/2020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D3EB96-BF5D-4FB3-BF04-5EA1525DAB89}"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367A1A4-925D-4B0D-BE30-CDED7910FD77}" type="datetimeFigureOut">
              <a:rPr lang="en-US" smtClean="0"/>
              <a:pPr/>
              <a:t>4/24/2020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8D3EB96-BF5D-4FB3-BF04-5EA1525DAB8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367A1A4-925D-4B0D-BE30-CDED7910FD77}" type="datetimeFigureOut">
              <a:rPr lang="en-US" smtClean="0"/>
              <a:pPr/>
              <a:t>4/24/2020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8D3EB96-BF5D-4FB3-BF04-5EA1525DAB8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367A1A4-925D-4B0D-BE30-CDED7910FD77}" type="datetimeFigureOut">
              <a:rPr lang="en-US" smtClean="0"/>
              <a:pPr/>
              <a:t>4/24/2020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8D3EB96-BF5D-4FB3-BF04-5EA1525DAB8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367A1A4-925D-4B0D-BE30-CDED7910FD77}" type="datetimeFigureOut">
              <a:rPr lang="en-US" smtClean="0"/>
              <a:pPr/>
              <a:t>4/24/2020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D3EB96-BF5D-4FB3-BF04-5EA1525DAB89}"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367A1A4-925D-4B0D-BE30-CDED7910FD77}" type="datetimeFigureOut">
              <a:rPr lang="en-US" smtClean="0"/>
              <a:pPr/>
              <a:t>4/24/2020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D3EB96-BF5D-4FB3-BF04-5EA1525DAB89}"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367A1A4-925D-4B0D-BE30-CDED7910FD77}" type="datetimeFigureOut">
              <a:rPr lang="en-US" smtClean="0"/>
              <a:pPr/>
              <a:t>4/24/2020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D3EB96-BF5D-4FB3-BF04-5EA1525DAB8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04801"/>
            <a:ext cx="7772400" cy="2209799"/>
          </a:xfrm>
        </p:spPr>
        <p:txBody>
          <a:bodyPr/>
          <a:lstStyle/>
          <a:p>
            <a:r>
              <a:rPr lang="en-US" dirty="0"/>
              <a:t>The competition </a:t>
            </a:r>
            <a:r>
              <a:rPr lang="en-US" dirty="0" smtClean="0"/>
              <a:t>Act, 2002 &amp; Anti-competitive agreement </a:t>
            </a:r>
            <a:endParaRPr lang="en-US" dirty="0"/>
          </a:p>
        </p:txBody>
      </p:sp>
      <p:sp>
        <p:nvSpPr>
          <p:cNvPr id="3" name="Subtitle 2"/>
          <p:cNvSpPr>
            <a:spLocks noGrp="1"/>
          </p:cNvSpPr>
          <p:nvPr>
            <p:ph type="subTitle" idx="1"/>
          </p:nvPr>
        </p:nvSpPr>
        <p:spPr>
          <a:xfrm>
            <a:off x="609600" y="3276600"/>
            <a:ext cx="8305800" cy="2971800"/>
          </a:xfrm>
        </p:spPr>
        <p:txBody>
          <a:bodyPr>
            <a:normAutofit lnSpcReduction="10000"/>
          </a:bodyPr>
          <a:lstStyle/>
          <a:p>
            <a:r>
              <a:rPr lang="en-US" dirty="0" smtClean="0">
                <a:solidFill>
                  <a:schemeClr val="tx1"/>
                </a:solidFill>
                <a:latin typeface="Aharoni" pitchFamily="2" charset="-79"/>
                <a:cs typeface="Aharoni" pitchFamily="2" charset="-79"/>
              </a:rPr>
              <a:t>By </a:t>
            </a:r>
            <a:br>
              <a:rPr lang="en-US" dirty="0" smtClean="0">
                <a:solidFill>
                  <a:schemeClr val="tx1"/>
                </a:solidFill>
                <a:latin typeface="Aharoni" pitchFamily="2" charset="-79"/>
                <a:cs typeface="Aharoni" pitchFamily="2" charset="-79"/>
              </a:rPr>
            </a:br>
            <a:r>
              <a:rPr lang="en-US" dirty="0" smtClean="0">
                <a:solidFill>
                  <a:schemeClr val="tx1"/>
                </a:solidFill>
                <a:latin typeface="Aharoni" pitchFamily="2" charset="-79"/>
                <a:cs typeface="Aharoni" pitchFamily="2" charset="-79"/>
              </a:rPr>
              <a:t>Dr. Subir Kumar Roy</a:t>
            </a:r>
            <a:br>
              <a:rPr lang="en-US" dirty="0" smtClean="0">
                <a:solidFill>
                  <a:schemeClr val="tx1"/>
                </a:solidFill>
                <a:latin typeface="Aharoni" pitchFamily="2" charset="-79"/>
                <a:cs typeface="Aharoni" pitchFamily="2" charset="-79"/>
              </a:rPr>
            </a:br>
            <a:r>
              <a:rPr lang="en-US" dirty="0" smtClean="0">
                <a:solidFill>
                  <a:schemeClr val="tx1"/>
                </a:solidFill>
                <a:latin typeface="Aharoni" pitchFamily="2" charset="-79"/>
                <a:cs typeface="Aharoni" pitchFamily="2" charset="-79"/>
              </a:rPr>
              <a:t>Associate Professor,</a:t>
            </a:r>
            <a:br>
              <a:rPr lang="en-US" dirty="0" smtClean="0">
                <a:solidFill>
                  <a:schemeClr val="tx1"/>
                </a:solidFill>
                <a:latin typeface="Aharoni" pitchFamily="2" charset="-79"/>
                <a:cs typeface="Aharoni" pitchFamily="2" charset="-79"/>
              </a:rPr>
            </a:br>
            <a:r>
              <a:rPr lang="en-US" dirty="0" smtClean="0">
                <a:solidFill>
                  <a:schemeClr val="tx1"/>
                </a:solidFill>
                <a:latin typeface="Aharoni" pitchFamily="2" charset="-79"/>
                <a:cs typeface="Aharoni" pitchFamily="2" charset="-79"/>
              </a:rPr>
              <a:t>Department of Law &amp;</a:t>
            </a:r>
            <a:br>
              <a:rPr lang="en-US" dirty="0" smtClean="0">
                <a:solidFill>
                  <a:schemeClr val="tx1"/>
                </a:solidFill>
                <a:latin typeface="Aharoni" pitchFamily="2" charset="-79"/>
                <a:cs typeface="Aharoni" pitchFamily="2" charset="-79"/>
              </a:rPr>
            </a:br>
            <a:r>
              <a:rPr lang="en-US" dirty="0" smtClean="0">
                <a:solidFill>
                  <a:schemeClr val="tx1"/>
                </a:solidFill>
                <a:latin typeface="Aharoni" pitchFamily="2" charset="-79"/>
                <a:cs typeface="Aharoni" pitchFamily="2" charset="-79"/>
              </a:rPr>
              <a:t>Registrar (Addl. Charge)</a:t>
            </a:r>
            <a:br>
              <a:rPr lang="en-US" dirty="0" smtClean="0">
                <a:solidFill>
                  <a:schemeClr val="tx1"/>
                </a:solidFill>
                <a:latin typeface="Aharoni" pitchFamily="2" charset="-79"/>
                <a:cs typeface="Aharoni" pitchFamily="2" charset="-79"/>
              </a:rPr>
            </a:br>
            <a:r>
              <a:rPr lang="en-US" dirty="0" smtClean="0">
                <a:solidFill>
                  <a:schemeClr val="tx1"/>
                </a:solidFill>
                <a:latin typeface="Aharoni" pitchFamily="2" charset="-79"/>
                <a:cs typeface="Aharoni" pitchFamily="2" charset="-79"/>
              </a:rPr>
              <a:t>Bankura University</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04800"/>
            <a:ext cx="8382000" cy="5867400"/>
          </a:xfrm>
        </p:spPr>
        <p:txBody>
          <a:bodyPr>
            <a:noAutofit/>
          </a:bodyPr>
          <a:lstStyle/>
          <a:p>
            <a:pPr algn="just"/>
            <a:r>
              <a:rPr lang="en-US" sz="2400" dirty="0">
                <a:latin typeface="Times New Roman" pitchFamily="18" charset="0"/>
                <a:cs typeface="Times New Roman" pitchFamily="18" charset="0"/>
              </a:rPr>
              <a:t>Horizontal agreements are agreements between enterprises,</a:t>
            </a:r>
            <a:br>
              <a:rPr lang="en-US" sz="2400" dirty="0">
                <a:latin typeface="Times New Roman" pitchFamily="18" charset="0"/>
                <a:cs typeface="Times New Roman" pitchFamily="18" charset="0"/>
              </a:rPr>
            </a:br>
            <a:r>
              <a:rPr lang="en-US" sz="2400" dirty="0">
                <a:latin typeface="Times New Roman" pitchFamily="18" charset="0"/>
                <a:cs typeface="Times New Roman" pitchFamily="18" charset="0"/>
              </a:rPr>
              <a:t>group of enterprises, persons or group of persons, engaged in trade of identical or </a:t>
            </a:r>
            <a:r>
              <a:rPr lang="en-US" sz="2400" dirty="0" smtClean="0">
                <a:latin typeface="Times New Roman" pitchFamily="18" charset="0"/>
                <a:cs typeface="Times New Roman" pitchFamily="18" charset="0"/>
              </a:rPr>
              <a:t>similar products</a:t>
            </a:r>
            <a:r>
              <a:rPr lang="en-US" sz="2400" dirty="0">
                <a:latin typeface="Times New Roman" pitchFamily="18" charset="0"/>
                <a:cs typeface="Times New Roman" pitchFamily="18" charset="0"/>
              </a:rPr>
              <a:t>. Horizontal agreements are entered between two or more competitors at same </a:t>
            </a:r>
            <a:r>
              <a:rPr lang="en-US" sz="2400" dirty="0" smtClean="0">
                <a:latin typeface="Times New Roman" pitchFamily="18" charset="0"/>
                <a:cs typeface="Times New Roman" pitchFamily="18" charset="0"/>
              </a:rPr>
              <a:t>level of </a:t>
            </a:r>
            <a:r>
              <a:rPr lang="en-US" sz="2400" dirty="0">
                <a:latin typeface="Times New Roman" pitchFamily="18" charset="0"/>
                <a:cs typeface="Times New Roman" pitchFamily="18" charset="0"/>
              </a:rPr>
              <a:t>activity, for example- producers, distributers, manufacturers. Usually the essence </a:t>
            </a:r>
            <a:r>
              <a:rPr lang="en-US" sz="2400" dirty="0" smtClean="0">
                <a:latin typeface="Times New Roman" pitchFamily="18" charset="0"/>
                <a:cs typeface="Times New Roman" pitchFamily="18" charset="0"/>
              </a:rPr>
              <a:t>and purpose </a:t>
            </a:r>
            <a:r>
              <a:rPr lang="en-US" sz="2400" dirty="0">
                <a:latin typeface="Times New Roman" pitchFamily="18" charset="0"/>
                <a:cs typeface="Times New Roman" pitchFamily="18" charset="0"/>
              </a:rPr>
              <a:t>of horizontal agreements is to generate policies regarding production, </a:t>
            </a:r>
            <a:r>
              <a:rPr lang="en-US" sz="2400" dirty="0" smtClean="0">
                <a:latin typeface="Times New Roman" pitchFamily="18" charset="0"/>
                <a:cs typeface="Times New Roman" pitchFamily="18" charset="0"/>
              </a:rPr>
              <a:t>distribution and </a:t>
            </a:r>
            <a:r>
              <a:rPr lang="en-US" sz="2400" dirty="0">
                <a:latin typeface="Times New Roman" pitchFamily="18" charset="0"/>
                <a:cs typeface="Times New Roman" pitchFamily="18" charset="0"/>
              </a:rPr>
              <a:t>price fixation. Also such agreements provide a channel for sharing of information </a:t>
            </a:r>
            <a:r>
              <a:rPr lang="en-US" sz="2400" dirty="0" smtClean="0">
                <a:latin typeface="Times New Roman" pitchFamily="18" charset="0"/>
                <a:cs typeface="Times New Roman" pitchFamily="18" charset="0"/>
              </a:rPr>
              <a:t>which can </a:t>
            </a:r>
            <a:r>
              <a:rPr lang="en-US" sz="2400" dirty="0">
                <a:latin typeface="Times New Roman" pitchFamily="18" charset="0"/>
                <a:cs typeface="Times New Roman" pitchFamily="18" charset="0"/>
              </a:rPr>
              <a:t>usually be price sensitive and may influence the market. Such practices adversely </a:t>
            </a:r>
            <a:r>
              <a:rPr lang="en-US" sz="2400" dirty="0" smtClean="0">
                <a:latin typeface="Times New Roman" pitchFamily="18" charset="0"/>
                <a:cs typeface="Times New Roman" pitchFamily="18" charset="0"/>
              </a:rPr>
              <a:t>affect competition </a:t>
            </a:r>
            <a:r>
              <a:rPr lang="en-US" sz="2400" dirty="0">
                <a:latin typeface="Times New Roman" pitchFamily="18" charset="0"/>
                <a:cs typeface="Times New Roman" pitchFamily="18" charset="0"/>
              </a:rPr>
              <a:t>by prompting antitrust law violations. Horizontal agreements also affect </a:t>
            </a:r>
            <a:r>
              <a:rPr lang="en-US" sz="2400" dirty="0" smtClean="0">
                <a:latin typeface="Times New Roman" pitchFamily="18" charset="0"/>
                <a:cs typeface="Times New Roman" pitchFamily="18" charset="0"/>
              </a:rPr>
              <a:t>prices and </a:t>
            </a:r>
            <a:r>
              <a:rPr lang="en-US" sz="2400" dirty="0">
                <a:latin typeface="Times New Roman" pitchFamily="18" charset="0"/>
                <a:cs typeface="Times New Roman" pitchFamily="18" charset="0"/>
              </a:rPr>
              <a:t>quality of products in the market.</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126162"/>
          </a:xfrm>
        </p:spPr>
        <p:txBody>
          <a:bodyPr>
            <a:normAutofit fontScale="90000"/>
          </a:bodyPr>
          <a:lstStyle/>
          <a:p>
            <a:r>
              <a:rPr lang="en-US" sz="2800" dirty="0"/>
              <a:t>The types of horizontal agreements which are</a:t>
            </a:r>
            <a:br>
              <a:rPr lang="en-US" sz="2800" dirty="0"/>
            </a:br>
            <a:r>
              <a:rPr lang="en-US" sz="2800" dirty="0"/>
              <a:t>considered to be anti competitive under section 3(3) are:</a:t>
            </a:r>
            <a:br>
              <a:rPr lang="en-US" sz="2800" dirty="0"/>
            </a:br>
            <a:r>
              <a:rPr lang="en-US" sz="2800" b="1" dirty="0"/>
              <a:t>a) Agreements that directly or indirectly determine purchase or sale prices</a:t>
            </a:r>
            <a:r>
              <a:rPr lang="en-US" sz="2800" dirty="0"/>
              <a:t>:</a:t>
            </a:r>
            <a:br>
              <a:rPr lang="en-US" sz="2800" dirty="0"/>
            </a:br>
            <a:r>
              <a:rPr lang="en-US" sz="2800" b="1" dirty="0"/>
              <a:t>b) Limits or controls production, supply, markets, technical development</a:t>
            </a:r>
            <a:r>
              <a:rPr lang="en-US" sz="2800" b="1" dirty="0" smtClean="0"/>
              <a:t>,</a:t>
            </a:r>
            <a:br>
              <a:rPr lang="en-US" sz="2800" b="1" dirty="0" smtClean="0"/>
            </a:br>
            <a:r>
              <a:rPr lang="en-US" sz="2800" dirty="0" smtClean="0"/>
              <a:t> c) </a:t>
            </a:r>
            <a:r>
              <a:rPr lang="en-US" sz="2800" b="1" dirty="0" smtClean="0"/>
              <a:t>Shares the market or source of production or provision of services by way of allocation of geographical area of market, or type of goods or services, or the number of customers in the market or any other similar way </a:t>
            </a:r>
            <a:br>
              <a:rPr lang="en-US" sz="2800" b="1" dirty="0" smtClean="0"/>
            </a:br>
            <a:r>
              <a:rPr lang="en-US" sz="2800" b="1" i="1" dirty="0" smtClean="0"/>
              <a:t/>
            </a:r>
            <a:br>
              <a:rPr lang="en-US" sz="2800" b="1" i="1" dirty="0" smtClean="0"/>
            </a:br>
            <a:r>
              <a:rPr lang="en-US" sz="2800" dirty="0" smtClean="0"/>
              <a:t>d) </a:t>
            </a:r>
            <a:r>
              <a:rPr lang="en-US" sz="2800" b="1" dirty="0" smtClean="0"/>
              <a:t>Directly or indirectly results in bid-rigging or collusive bidding </a:t>
            </a:r>
            <a:r>
              <a:rPr lang="en-US" sz="2800" b="1" dirty="0"/>
              <a:t/>
            </a:r>
            <a:br>
              <a:rPr lang="en-US" sz="2800" b="1" dirty="0"/>
            </a:br>
            <a:endParaRPr lang="en-US" sz="2800" dirty="0">
              <a:latin typeface="Times New Roman" pitchFamily="18" charset="0"/>
              <a:cs typeface="Times New Roman"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54762"/>
          </a:xfrm>
        </p:spPr>
        <p:txBody>
          <a:bodyPr>
            <a:noAutofit/>
          </a:bodyPr>
          <a:lstStyle/>
          <a:p>
            <a:pPr algn="just"/>
            <a:r>
              <a:rPr lang="en-IN" sz="2800" dirty="0" smtClean="0"/>
              <a:t>So far Sec.3 (4) of the Competition Act, 2002 is concerned it raises the issues related to vertical agreement which has the appreciable adverse impact on market mechanism. Vertical agreement is formed amongst the market players at different stages or levels of the production chain in different market. Vertical agreement always take place among the persons who are not belonging from any rival group or in other words we can say they are not the competitors rather engaged with different levels of market chain. For example, franchising is a kind of vertical agreement where an avocation grants lease to the franchisee to use the brand’s business model and name. </a:t>
            </a:r>
            <a:endParaRPr lang="en-US" sz="2800" dirty="0">
              <a:latin typeface="Times New Roman" pitchFamily="18" charset="0"/>
              <a:cs typeface="Times New Roman"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458200" cy="6126162"/>
          </a:xfrm>
        </p:spPr>
        <p:txBody>
          <a:bodyPr>
            <a:normAutofit fontScale="90000"/>
          </a:bodyPr>
          <a:lstStyle/>
          <a:p>
            <a:pPr algn="l"/>
            <a:r>
              <a:rPr lang="en-IN" sz="3100" dirty="0" smtClean="0">
                <a:latin typeface="Times New Roman" pitchFamily="18" charset="0"/>
                <a:cs typeface="Times New Roman" pitchFamily="18" charset="0"/>
              </a:rPr>
              <a:t>Vertical agreements are detrimental to the competitive culture if affect the production ,supply distribution, price etc. of goods and services and includes:</a:t>
            </a:r>
            <a:r>
              <a:rPr lang="en-US" sz="3100" b="1" dirty="0" smtClean="0">
                <a:latin typeface="Times New Roman" pitchFamily="18" charset="0"/>
                <a:cs typeface="Times New Roman" pitchFamily="18" charset="0"/>
              </a:rPr>
              <a:t/>
            </a:r>
            <a:br>
              <a:rPr lang="en-US" sz="3100" b="1" dirty="0" smtClean="0">
                <a:latin typeface="Times New Roman" pitchFamily="18" charset="0"/>
                <a:cs typeface="Times New Roman" pitchFamily="18" charset="0"/>
              </a:rPr>
            </a:br>
            <a:r>
              <a:rPr lang="en-US" sz="3100" b="1" dirty="0" smtClean="0">
                <a:latin typeface="Times New Roman" pitchFamily="18" charset="0"/>
                <a:cs typeface="Times New Roman" pitchFamily="18" charset="0"/>
              </a:rPr>
              <a:t>Tie in Arrangement</a:t>
            </a:r>
            <a:r>
              <a:rPr lang="en-US" sz="3100" dirty="0" smtClean="0">
                <a:latin typeface="Times New Roman" pitchFamily="18" charset="0"/>
                <a:cs typeface="Times New Roman" pitchFamily="18" charset="0"/>
              </a:rPr>
              <a:t/>
            </a:r>
            <a:br>
              <a:rPr lang="en-US" sz="3100" dirty="0" smtClean="0">
                <a:latin typeface="Times New Roman" pitchFamily="18" charset="0"/>
                <a:cs typeface="Times New Roman" pitchFamily="18" charset="0"/>
              </a:rPr>
            </a:br>
            <a:r>
              <a:rPr lang="en-US" sz="3100" dirty="0">
                <a:latin typeface="Times New Roman" pitchFamily="18" charset="0"/>
                <a:cs typeface="Times New Roman" pitchFamily="18" charset="0"/>
              </a:rPr>
              <a:t> Tying exists when the supplier makes the sale of </a:t>
            </a:r>
            <a:r>
              <a:rPr lang="en-US" sz="3100" dirty="0" smtClean="0">
                <a:latin typeface="Times New Roman" pitchFamily="18" charset="0"/>
                <a:cs typeface="Times New Roman" pitchFamily="18" charset="0"/>
              </a:rPr>
              <a:t>goods or provides services </a:t>
            </a:r>
            <a:r>
              <a:rPr lang="en-US" sz="3100" dirty="0">
                <a:latin typeface="Times New Roman" pitchFamily="18" charset="0"/>
                <a:cs typeface="Times New Roman" pitchFamily="18" charset="0"/>
              </a:rPr>
              <a:t>conditional upon the </a:t>
            </a:r>
            <a:r>
              <a:rPr lang="en-US" sz="3100" dirty="0" smtClean="0">
                <a:latin typeface="Times New Roman" pitchFamily="18" charset="0"/>
                <a:cs typeface="Times New Roman" pitchFamily="18" charset="0"/>
              </a:rPr>
              <a:t>purchase of </a:t>
            </a:r>
            <a:r>
              <a:rPr lang="en-US" sz="3100" dirty="0">
                <a:latin typeface="Times New Roman" pitchFamily="18" charset="0"/>
                <a:cs typeface="Times New Roman" pitchFamily="18" charset="0"/>
              </a:rPr>
              <a:t>another distinct product from the supplier </a:t>
            </a:r>
            <a:r>
              <a:rPr lang="en-US" sz="3100" dirty="0" smtClean="0">
                <a:latin typeface="Times New Roman" pitchFamily="18" charset="0"/>
                <a:cs typeface="Times New Roman" pitchFamily="18" charset="0"/>
              </a:rPr>
              <a:t>or service provider or </a:t>
            </a:r>
            <a:r>
              <a:rPr lang="en-US" sz="3100" dirty="0">
                <a:latin typeface="Times New Roman" pitchFamily="18" charset="0"/>
                <a:cs typeface="Times New Roman" pitchFamily="18" charset="0"/>
              </a:rPr>
              <a:t>someone designated by the latter</a:t>
            </a:r>
            <a:r>
              <a:rPr lang="en-US" sz="3100" dirty="0" smtClean="0">
                <a:latin typeface="Times New Roman" pitchFamily="18" charset="0"/>
                <a:cs typeface="Times New Roman" pitchFamily="18" charset="0"/>
              </a:rPr>
              <a:t>.</a:t>
            </a:r>
            <a:br>
              <a:rPr lang="en-US" sz="3100" dirty="0" smtClean="0">
                <a:latin typeface="Times New Roman" pitchFamily="18" charset="0"/>
                <a:cs typeface="Times New Roman" pitchFamily="18" charset="0"/>
              </a:rPr>
            </a:br>
            <a:r>
              <a:rPr lang="en-US" sz="3100" b="1" dirty="0" smtClean="0">
                <a:latin typeface="Times New Roman" pitchFamily="18" charset="0"/>
                <a:cs typeface="Times New Roman" pitchFamily="18" charset="0"/>
              </a:rPr>
              <a:t>Exclusive Supply agreement</a:t>
            </a:r>
            <a:br>
              <a:rPr lang="en-US" sz="3100" b="1" dirty="0" smtClean="0">
                <a:latin typeface="Times New Roman" pitchFamily="18" charset="0"/>
                <a:cs typeface="Times New Roman" pitchFamily="18" charset="0"/>
              </a:rPr>
            </a:br>
            <a:r>
              <a:rPr lang="en-US" sz="3100" dirty="0">
                <a:latin typeface="Times New Roman" pitchFamily="18" charset="0"/>
                <a:cs typeface="Times New Roman" pitchFamily="18" charset="0"/>
              </a:rPr>
              <a:t> Exclusive supply means that there is only one buyer inside the Community to which </a:t>
            </a:r>
            <a:r>
              <a:rPr lang="en-US" sz="3100" dirty="0" smtClean="0">
                <a:latin typeface="Times New Roman" pitchFamily="18" charset="0"/>
                <a:cs typeface="Times New Roman" pitchFamily="18" charset="0"/>
              </a:rPr>
              <a:t>the supplier </a:t>
            </a:r>
            <a:r>
              <a:rPr lang="en-US" sz="3100" dirty="0">
                <a:latin typeface="Times New Roman" pitchFamily="18" charset="0"/>
                <a:cs typeface="Times New Roman" pitchFamily="18" charset="0"/>
              </a:rPr>
              <a:t>may sell a particular final </a:t>
            </a:r>
            <a:r>
              <a:rPr lang="en-US" sz="3100" dirty="0" smtClean="0">
                <a:latin typeface="Times New Roman" pitchFamily="18" charset="0"/>
                <a:cs typeface="Times New Roman" pitchFamily="18" charset="0"/>
              </a:rPr>
              <a:t>product or the purchaser is restricted from purchasing the goods other than a particular seller or any other designated person				(P.T.O.)</a:t>
            </a:r>
            <a:endParaRPr lang="en-US" sz="3100" b="1" dirty="0">
              <a:latin typeface="Times New Roman" pitchFamily="18" charset="0"/>
              <a:cs typeface="Times New Roman"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533400"/>
            <a:ext cx="8382000" cy="5715000"/>
          </a:xfrm>
        </p:spPr>
        <p:txBody>
          <a:bodyPr>
            <a:noAutofit/>
          </a:bodyPr>
          <a:lstStyle/>
          <a:p>
            <a:pPr algn="l"/>
            <a:r>
              <a:rPr lang="en-US" sz="3200" b="1" dirty="0" smtClean="0">
                <a:latin typeface="Times New Roman" pitchFamily="18" charset="0"/>
                <a:cs typeface="Times New Roman" pitchFamily="18" charset="0"/>
              </a:rPr>
              <a:t>Exclusive Distribution Agreement</a:t>
            </a:r>
            <a:br>
              <a:rPr lang="en-US" sz="3200" b="1" dirty="0" smtClean="0">
                <a:latin typeface="Times New Roman" pitchFamily="18" charset="0"/>
                <a:cs typeface="Times New Roman" pitchFamily="18" charset="0"/>
              </a:rPr>
            </a:br>
            <a:r>
              <a:rPr lang="en-US" sz="3200" dirty="0" smtClean="0">
                <a:latin typeface="Times New Roman" pitchFamily="18" charset="0"/>
                <a:cs typeface="Times New Roman" pitchFamily="18" charset="0"/>
              </a:rPr>
              <a:t>Exclusive distribution agreement</a:t>
            </a:r>
            <a:r>
              <a:rPr lang="en-US" sz="3200" dirty="0">
                <a:latin typeface="Times New Roman" pitchFamily="18" charset="0"/>
                <a:cs typeface="Times New Roman" pitchFamily="18" charset="0"/>
              </a:rPr>
              <a:t> </a:t>
            </a:r>
            <a:r>
              <a:rPr lang="en-US" sz="3200" dirty="0" smtClean="0">
                <a:latin typeface="Times New Roman" pitchFamily="18" charset="0"/>
                <a:cs typeface="Times New Roman" pitchFamily="18" charset="0"/>
              </a:rPr>
              <a:t>includes any agreement to limit , restrict or impose any other conditions including allocation of market or markets for the disposal or sale of goods.</a:t>
            </a:r>
            <a:br>
              <a:rPr lang="en-US" sz="3200" dirty="0" smtClean="0">
                <a:latin typeface="Times New Roman" pitchFamily="18" charset="0"/>
                <a:cs typeface="Times New Roman" pitchFamily="18" charset="0"/>
              </a:rPr>
            </a:br>
            <a:r>
              <a:rPr lang="en-US" sz="3200" b="1" dirty="0" smtClean="0">
                <a:latin typeface="Times New Roman" pitchFamily="18" charset="0"/>
                <a:cs typeface="Times New Roman" pitchFamily="18" charset="0"/>
              </a:rPr>
              <a:t>Refusal to deal</a:t>
            </a:r>
            <a:br>
              <a:rPr lang="en-US" sz="3200" b="1" dirty="0" smtClean="0">
                <a:latin typeface="Times New Roman" pitchFamily="18" charset="0"/>
                <a:cs typeface="Times New Roman" pitchFamily="18" charset="0"/>
              </a:rPr>
            </a:br>
            <a:r>
              <a:rPr lang="en-US" sz="3200" dirty="0">
                <a:latin typeface="Times New Roman" pitchFamily="18" charset="0"/>
                <a:cs typeface="Times New Roman" pitchFamily="18" charset="0"/>
              </a:rPr>
              <a:t> </a:t>
            </a:r>
            <a:r>
              <a:rPr lang="en-US" sz="3200" dirty="0" smtClean="0">
                <a:latin typeface="Times New Roman" pitchFamily="18" charset="0"/>
                <a:cs typeface="Times New Roman" pitchFamily="18" charset="0"/>
              </a:rPr>
              <a:t>The agreement which directs to whom the goods will be sold or from whom the goods will be purchased.</a:t>
            </a:r>
            <a:br>
              <a:rPr lang="en-US" sz="3200" dirty="0" smtClean="0">
                <a:latin typeface="Times New Roman" pitchFamily="18" charset="0"/>
                <a:cs typeface="Times New Roman" pitchFamily="18" charset="0"/>
              </a:rPr>
            </a:br>
            <a:r>
              <a:rPr lang="en-US" sz="3200" b="1" dirty="0" smtClean="0">
                <a:latin typeface="Times New Roman" pitchFamily="18" charset="0"/>
                <a:cs typeface="Times New Roman" pitchFamily="18" charset="0"/>
              </a:rPr>
              <a:t> Resale price maintenance </a:t>
            </a:r>
            <a:br>
              <a:rPr lang="en-US" sz="3200" b="1" dirty="0" smtClean="0">
                <a:latin typeface="Times New Roman" pitchFamily="18" charset="0"/>
                <a:cs typeface="Times New Roman" pitchFamily="18" charset="0"/>
              </a:rPr>
            </a:br>
            <a:r>
              <a:rPr lang="en-US" sz="3200" dirty="0" smtClean="0">
                <a:latin typeface="Times New Roman" pitchFamily="18" charset="0"/>
                <a:cs typeface="Times New Roman" pitchFamily="18" charset="0"/>
              </a:rPr>
              <a:t>Seller will fix or direct the price on which the purchaser will be bound to resale the goods </a:t>
            </a:r>
            <a:endParaRPr lang="en-US" sz="3200" b="1"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838200"/>
            <a:ext cx="8458200" cy="4832092"/>
          </a:xfrm>
          <a:prstGeom prst="rect">
            <a:avLst/>
          </a:prstGeom>
        </p:spPr>
        <p:txBody>
          <a:bodyPr wrap="square">
            <a:spAutoFit/>
          </a:bodyPr>
          <a:lstStyle/>
          <a:p>
            <a:r>
              <a:rPr lang="en-US" sz="2200" dirty="0" smtClean="0">
                <a:latin typeface="Times New Roman" pitchFamily="18" charset="0"/>
                <a:cs typeface="Times New Roman" pitchFamily="18" charset="0"/>
              </a:rPr>
              <a:t>Apart from this, Section 19(3) of the Competition Act 2002expressly mentions the factors which the Competition Commission shall consider while adjudging whether an agreement or an arrangement has caused or is likely to cause appreciable adverse impact on competition.  The factors which CCI may observe in order to determine whether any agreement are anti competitive or not are whether such agreement causes or indulges in:</a:t>
            </a:r>
          </a:p>
          <a:p>
            <a:r>
              <a:rPr lang="en-IN" sz="2200" dirty="0" smtClean="0">
                <a:latin typeface="Times New Roman" pitchFamily="18" charset="0"/>
                <a:cs typeface="Times New Roman" pitchFamily="18" charset="0"/>
              </a:rPr>
              <a:t>(a) creation of barriers to new entrants in the market;</a:t>
            </a:r>
          </a:p>
          <a:p>
            <a:r>
              <a:rPr lang="en-IN" sz="2200" dirty="0" smtClean="0">
                <a:latin typeface="Times New Roman" pitchFamily="18" charset="0"/>
                <a:cs typeface="Times New Roman" pitchFamily="18" charset="0"/>
              </a:rPr>
              <a:t>(b) driving existing competitors out of the market;</a:t>
            </a:r>
          </a:p>
          <a:p>
            <a:r>
              <a:rPr lang="en-IN" sz="2200" dirty="0" smtClean="0">
                <a:latin typeface="Times New Roman" pitchFamily="18" charset="0"/>
                <a:cs typeface="Times New Roman" pitchFamily="18" charset="0"/>
              </a:rPr>
              <a:t>(c) foreclosure of competition by hindering entry into the market;</a:t>
            </a:r>
          </a:p>
          <a:p>
            <a:r>
              <a:rPr lang="en-IN" sz="2200" dirty="0" smtClean="0">
                <a:latin typeface="Times New Roman" pitchFamily="18" charset="0"/>
                <a:cs typeface="Times New Roman" pitchFamily="18" charset="0"/>
              </a:rPr>
              <a:t>(d) accrual of benefits to consumers;</a:t>
            </a:r>
          </a:p>
          <a:p>
            <a:r>
              <a:rPr lang="en-IN" sz="2200" dirty="0" smtClean="0">
                <a:latin typeface="Times New Roman" pitchFamily="18" charset="0"/>
                <a:cs typeface="Times New Roman" pitchFamily="18" charset="0"/>
              </a:rPr>
              <a:t>(e) improvements in production or distribution of goods or provision</a:t>
            </a:r>
          </a:p>
          <a:p>
            <a:r>
              <a:rPr lang="en-IN" sz="2200" dirty="0" smtClean="0">
                <a:latin typeface="Times New Roman" pitchFamily="18" charset="0"/>
                <a:cs typeface="Times New Roman" pitchFamily="18" charset="0"/>
              </a:rPr>
              <a:t>of services; or</a:t>
            </a:r>
          </a:p>
          <a:p>
            <a:r>
              <a:rPr lang="en-IN" sz="2200" dirty="0" smtClean="0">
                <a:latin typeface="Times New Roman" pitchFamily="18" charset="0"/>
                <a:cs typeface="Times New Roman" pitchFamily="18" charset="0"/>
              </a:rPr>
              <a:t>(f) promotion of technical, scientific and economic development by</a:t>
            </a:r>
          </a:p>
          <a:p>
            <a:r>
              <a:rPr lang="en-IN" sz="2200" dirty="0" smtClean="0">
                <a:latin typeface="Times New Roman" pitchFamily="18" charset="0"/>
                <a:cs typeface="Times New Roman" pitchFamily="18" charset="0"/>
              </a:rPr>
              <a:t>means of production or distribution of goods or provision of services.</a:t>
            </a:r>
            <a:endParaRPr lang="en-IN" sz="2200" dirty="0">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381000"/>
            <a:ext cx="8458200" cy="1200329"/>
          </a:xfrm>
          <a:prstGeom prst="rect">
            <a:avLst/>
          </a:prstGeom>
        </p:spPr>
        <p:txBody>
          <a:bodyPr wrap="square">
            <a:spAutoFit/>
          </a:bodyPr>
          <a:lstStyle/>
          <a:p>
            <a:r>
              <a:rPr lang="en-US" b="1" dirty="0" smtClean="0">
                <a:latin typeface="Times New Roman" pitchFamily="18" charset="0"/>
                <a:cs typeface="Times New Roman" pitchFamily="18" charset="0"/>
              </a:rPr>
              <a:t>The competition Act mainly focuses upon:</a:t>
            </a:r>
          </a:p>
          <a:p>
            <a:endParaRPr lang="en-US" dirty="0" smtClean="0"/>
          </a:p>
          <a:p>
            <a:endParaRPr lang="en-US" dirty="0" smtClean="0"/>
          </a:p>
          <a:p>
            <a:endParaRPr lang="en-IN" dirty="0"/>
          </a:p>
        </p:txBody>
      </p:sp>
      <p:sp>
        <p:nvSpPr>
          <p:cNvPr id="4" name="Rectangle 3"/>
          <p:cNvSpPr/>
          <p:nvPr/>
        </p:nvSpPr>
        <p:spPr>
          <a:xfrm>
            <a:off x="304800" y="1371600"/>
            <a:ext cx="8610600" cy="4524315"/>
          </a:xfrm>
          <a:prstGeom prst="rect">
            <a:avLst/>
          </a:prstGeom>
        </p:spPr>
        <p:txBody>
          <a:bodyPr wrap="square">
            <a:spAutoFit/>
          </a:bodyPr>
          <a:lstStyle/>
          <a:p>
            <a:pPr>
              <a:buFont typeface="Arial" pitchFamily="34" charset="0"/>
              <a:buChar char="•"/>
            </a:pPr>
            <a:r>
              <a:rPr lang="en-US" sz="2400" dirty="0" smtClean="0">
                <a:latin typeface="Times New Roman" pitchFamily="18" charset="0"/>
                <a:cs typeface="Times New Roman" pitchFamily="18" charset="0"/>
              </a:rPr>
              <a:t>Prohibition of anti competitive agreements</a:t>
            </a:r>
          </a:p>
          <a:p>
            <a:pPr>
              <a:buFont typeface="Arial" pitchFamily="34" charset="0"/>
              <a:buChar char="•"/>
            </a:pPr>
            <a:r>
              <a:rPr lang="en-US" sz="2400" dirty="0" smtClean="0">
                <a:latin typeface="Times New Roman" pitchFamily="18" charset="0"/>
                <a:cs typeface="Times New Roman" pitchFamily="18" charset="0"/>
              </a:rPr>
              <a:t> Prevention of Abuse of Dominant position</a:t>
            </a:r>
          </a:p>
          <a:p>
            <a:pPr>
              <a:buFont typeface="Arial" pitchFamily="34" charset="0"/>
              <a:buChar char="•"/>
            </a:pPr>
            <a:r>
              <a:rPr lang="en-US" sz="2400" dirty="0" smtClean="0">
                <a:latin typeface="Times New Roman" pitchFamily="18" charset="0"/>
                <a:cs typeface="Times New Roman" pitchFamily="18" charset="0"/>
              </a:rPr>
              <a:t> Regulation of combinations</a:t>
            </a:r>
          </a:p>
          <a:p>
            <a:pPr>
              <a:buFont typeface="Arial" pitchFamily="34" charset="0"/>
              <a:buChar char="•"/>
            </a:pPr>
            <a:r>
              <a:rPr lang="en-US" sz="2400" dirty="0" smtClean="0">
                <a:latin typeface="Times New Roman" pitchFamily="18" charset="0"/>
                <a:cs typeface="Times New Roman" pitchFamily="18" charset="0"/>
              </a:rPr>
              <a:t> Establishment of Competition Commission of India- which is the regulatory and</a:t>
            </a:r>
          </a:p>
          <a:p>
            <a:r>
              <a:rPr lang="en-US" sz="2400" dirty="0" smtClean="0">
                <a:latin typeface="Times New Roman" pitchFamily="18" charset="0"/>
                <a:cs typeface="Times New Roman" pitchFamily="18" charset="0"/>
              </a:rPr>
              <a:t>adjudicatory body, having quasi judicial, quasi legislative and executive functions with respect to the competition in market.</a:t>
            </a:r>
          </a:p>
          <a:p>
            <a:pPr>
              <a:buFont typeface="Arial" pitchFamily="34" charset="0"/>
              <a:buChar char="•"/>
            </a:pPr>
            <a:r>
              <a:rPr lang="en-US" sz="2400" dirty="0" smtClean="0">
                <a:latin typeface="Times New Roman" pitchFamily="18" charset="0"/>
                <a:cs typeface="Times New Roman" pitchFamily="18" charset="0"/>
              </a:rPr>
              <a:t> competition advocacy to enhance the awareness of the people and market players on competition and its usefulness and also to suggest the Central as well as the State Governments to suggest the best possible ways for incorporation of market economy in pace with the LPG system and to strengthen the national economy</a:t>
            </a:r>
            <a:endParaRPr lang="en-US" sz="2400" dirty="0">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126162"/>
          </a:xfrm>
        </p:spPr>
        <p:txBody>
          <a:bodyPr>
            <a:normAutofit fontScale="90000"/>
          </a:bodyPr>
          <a:lstStyle/>
          <a:p>
            <a:r>
              <a:rPr lang="en-US" dirty="0"/>
              <a:t>Section 3 of the Competition Act </a:t>
            </a:r>
            <a:r>
              <a:rPr lang="en-US" dirty="0" smtClean="0"/>
              <a:t>prohibits those agreement </a:t>
            </a:r>
            <a:r>
              <a:rPr lang="en-US" dirty="0"/>
              <a:t>which causes or is likely to cause</a:t>
            </a:r>
            <a:br>
              <a:rPr lang="en-US" dirty="0"/>
            </a:br>
            <a:r>
              <a:rPr lang="en-US" dirty="0"/>
              <a:t>an appreciable adverse </a:t>
            </a:r>
            <a:r>
              <a:rPr lang="en-US" dirty="0" smtClean="0"/>
              <a:t>impact </a:t>
            </a:r>
            <a:r>
              <a:rPr lang="en-US" dirty="0"/>
              <a:t>on competition in India is deemed to be </a:t>
            </a:r>
            <a:r>
              <a:rPr lang="en-US" dirty="0" smtClean="0"/>
              <a:t>anticompetitive and will be considered as void</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915400" cy="6858000"/>
          </a:xfrm>
        </p:spPr>
        <p:txBody>
          <a:bodyPr>
            <a:noAutofit/>
          </a:bodyPr>
          <a:lstStyle/>
          <a:p>
            <a:r>
              <a:rPr lang="en-US" sz="1800" b="1" i="1" dirty="0">
                <a:latin typeface="Times New Roman" pitchFamily="18" charset="0"/>
                <a:cs typeface="Times New Roman" pitchFamily="18" charset="0"/>
              </a:rPr>
              <a:t>Section 3</a:t>
            </a:r>
            <a:br>
              <a:rPr lang="en-US" sz="1800" b="1" i="1" dirty="0">
                <a:latin typeface="Times New Roman" pitchFamily="18" charset="0"/>
                <a:cs typeface="Times New Roman" pitchFamily="18" charset="0"/>
              </a:rPr>
            </a:br>
            <a:r>
              <a:rPr lang="en-US" sz="1800" b="1" i="1" dirty="0">
                <a:latin typeface="Times New Roman" pitchFamily="18" charset="0"/>
                <a:cs typeface="Times New Roman" pitchFamily="18" charset="0"/>
              </a:rPr>
              <a:t>(1) No enterprise or association of enterprises or person or association of persons shall</a:t>
            </a:r>
            <a:br>
              <a:rPr lang="en-US" sz="1800" b="1" i="1" dirty="0">
                <a:latin typeface="Times New Roman" pitchFamily="18" charset="0"/>
                <a:cs typeface="Times New Roman" pitchFamily="18" charset="0"/>
              </a:rPr>
            </a:br>
            <a:r>
              <a:rPr lang="en-US" sz="1800" b="1" i="1" dirty="0">
                <a:latin typeface="Times New Roman" pitchFamily="18" charset="0"/>
                <a:cs typeface="Times New Roman" pitchFamily="18" charset="0"/>
              </a:rPr>
              <a:t>enter into any agreement in respect of production, supply, distribution, storage, acquisition</a:t>
            </a:r>
            <a:br>
              <a:rPr lang="en-US" sz="1800" b="1" i="1" dirty="0">
                <a:latin typeface="Times New Roman" pitchFamily="18" charset="0"/>
                <a:cs typeface="Times New Roman" pitchFamily="18" charset="0"/>
              </a:rPr>
            </a:br>
            <a:r>
              <a:rPr lang="en-US" sz="1800" b="1" i="1" dirty="0">
                <a:latin typeface="Times New Roman" pitchFamily="18" charset="0"/>
                <a:cs typeface="Times New Roman" pitchFamily="18" charset="0"/>
              </a:rPr>
              <a:t>or control of goods or provision of services, which causes or is likely to cause an</a:t>
            </a:r>
            <a:br>
              <a:rPr lang="en-US" sz="1800" b="1" i="1" dirty="0">
                <a:latin typeface="Times New Roman" pitchFamily="18" charset="0"/>
                <a:cs typeface="Times New Roman" pitchFamily="18" charset="0"/>
              </a:rPr>
            </a:br>
            <a:r>
              <a:rPr lang="en-US" sz="1800" b="1" i="1" dirty="0">
                <a:latin typeface="Times New Roman" pitchFamily="18" charset="0"/>
                <a:cs typeface="Times New Roman" pitchFamily="18" charset="0"/>
              </a:rPr>
              <a:t>appreciable adverse effect on competition within India.</a:t>
            </a:r>
            <a:br>
              <a:rPr lang="en-US" sz="1800" b="1" i="1" dirty="0">
                <a:latin typeface="Times New Roman" pitchFamily="18" charset="0"/>
                <a:cs typeface="Times New Roman" pitchFamily="18" charset="0"/>
              </a:rPr>
            </a:br>
            <a:r>
              <a:rPr lang="en-US" sz="1800" b="1" i="1" dirty="0">
                <a:latin typeface="Times New Roman" pitchFamily="18" charset="0"/>
                <a:cs typeface="Times New Roman" pitchFamily="18" charset="0"/>
              </a:rPr>
              <a:t>(2) Any agreement entered into in contravention of the provisions contained in</a:t>
            </a:r>
            <a:br>
              <a:rPr lang="en-US" sz="1800" b="1" i="1" dirty="0">
                <a:latin typeface="Times New Roman" pitchFamily="18" charset="0"/>
                <a:cs typeface="Times New Roman" pitchFamily="18" charset="0"/>
              </a:rPr>
            </a:br>
            <a:r>
              <a:rPr lang="en-US" sz="1800" b="1" i="1" dirty="0">
                <a:latin typeface="Times New Roman" pitchFamily="18" charset="0"/>
                <a:cs typeface="Times New Roman" pitchFamily="18" charset="0"/>
              </a:rPr>
              <a:t>subsection (1) shall be void</a:t>
            </a:r>
            <a:br>
              <a:rPr lang="en-US" sz="1800" b="1" i="1" dirty="0">
                <a:latin typeface="Times New Roman" pitchFamily="18" charset="0"/>
                <a:cs typeface="Times New Roman" pitchFamily="18" charset="0"/>
              </a:rPr>
            </a:br>
            <a:r>
              <a:rPr lang="en-US" sz="1800" b="1" i="1" dirty="0">
                <a:latin typeface="Times New Roman" pitchFamily="18" charset="0"/>
                <a:cs typeface="Times New Roman" pitchFamily="18" charset="0"/>
              </a:rPr>
              <a:t>(3) of the Competition Act provides that Any agreement entered into between</a:t>
            </a:r>
            <a:br>
              <a:rPr lang="en-US" sz="1800" b="1" i="1" dirty="0">
                <a:latin typeface="Times New Roman" pitchFamily="18" charset="0"/>
                <a:cs typeface="Times New Roman" pitchFamily="18" charset="0"/>
              </a:rPr>
            </a:br>
            <a:r>
              <a:rPr lang="en-US" sz="1800" b="1" i="1" dirty="0">
                <a:latin typeface="Times New Roman" pitchFamily="18" charset="0"/>
                <a:cs typeface="Times New Roman" pitchFamily="18" charset="0"/>
              </a:rPr>
              <a:t>enterprises or associations of enterprises or persons or associations of persons or</a:t>
            </a:r>
            <a:br>
              <a:rPr lang="en-US" sz="1800" b="1" i="1" dirty="0">
                <a:latin typeface="Times New Roman" pitchFamily="18" charset="0"/>
                <a:cs typeface="Times New Roman" pitchFamily="18" charset="0"/>
              </a:rPr>
            </a:br>
            <a:r>
              <a:rPr lang="en-US" sz="1800" b="1" i="1" dirty="0">
                <a:latin typeface="Times New Roman" pitchFamily="18" charset="0"/>
                <a:cs typeface="Times New Roman" pitchFamily="18" charset="0"/>
              </a:rPr>
              <a:t>between any person and enterprise or practice carried on, or decision taken by, any</a:t>
            </a:r>
            <a:br>
              <a:rPr lang="en-US" sz="1800" b="1" i="1" dirty="0">
                <a:latin typeface="Times New Roman" pitchFamily="18" charset="0"/>
                <a:cs typeface="Times New Roman" pitchFamily="18" charset="0"/>
              </a:rPr>
            </a:br>
            <a:r>
              <a:rPr lang="en-US" sz="1800" b="1" i="1" dirty="0">
                <a:latin typeface="Times New Roman" pitchFamily="18" charset="0"/>
                <a:cs typeface="Times New Roman" pitchFamily="18" charset="0"/>
              </a:rPr>
              <a:t>association of enterprises or association of persons, including cartels, engaged in</a:t>
            </a:r>
            <a:br>
              <a:rPr lang="en-US" sz="1800" b="1" i="1" dirty="0">
                <a:latin typeface="Times New Roman" pitchFamily="18" charset="0"/>
                <a:cs typeface="Times New Roman" pitchFamily="18" charset="0"/>
              </a:rPr>
            </a:br>
            <a:r>
              <a:rPr lang="en-US" sz="1800" b="1" i="1" dirty="0">
                <a:latin typeface="Times New Roman" pitchFamily="18" charset="0"/>
                <a:cs typeface="Times New Roman" pitchFamily="18" charset="0"/>
              </a:rPr>
              <a:t>identical or similar trade of goods or provision of services, which—</a:t>
            </a:r>
            <a:br>
              <a:rPr lang="en-US" sz="1800" b="1" i="1" dirty="0">
                <a:latin typeface="Times New Roman" pitchFamily="18" charset="0"/>
                <a:cs typeface="Times New Roman" pitchFamily="18" charset="0"/>
              </a:rPr>
            </a:br>
            <a:r>
              <a:rPr lang="en-US" sz="1800" b="1" i="1" dirty="0">
                <a:latin typeface="Times New Roman" pitchFamily="18" charset="0"/>
                <a:cs typeface="Times New Roman" pitchFamily="18" charset="0"/>
              </a:rPr>
              <a:t>(a) directly or indirectly determines purchase or sale prices;</a:t>
            </a:r>
            <a:br>
              <a:rPr lang="en-US" sz="1800" b="1" i="1" dirty="0">
                <a:latin typeface="Times New Roman" pitchFamily="18" charset="0"/>
                <a:cs typeface="Times New Roman" pitchFamily="18" charset="0"/>
              </a:rPr>
            </a:br>
            <a:r>
              <a:rPr lang="en-US" sz="1800" b="1" i="1" dirty="0">
                <a:latin typeface="Times New Roman" pitchFamily="18" charset="0"/>
                <a:cs typeface="Times New Roman" pitchFamily="18" charset="0"/>
              </a:rPr>
              <a:t>(b) limits or controls production, supply, markets, technical development, investment or</a:t>
            </a:r>
            <a:br>
              <a:rPr lang="en-US" sz="1800" b="1" i="1" dirty="0">
                <a:latin typeface="Times New Roman" pitchFamily="18" charset="0"/>
                <a:cs typeface="Times New Roman" pitchFamily="18" charset="0"/>
              </a:rPr>
            </a:br>
            <a:r>
              <a:rPr lang="en-US" sz="1800" b="1" i="1" dirty="0">
                <a:latin typeface="Times New Roman" pitchFamily="18" charset="0"/>
                <a:cs typeface="Times New Roman" pitchFamily="18" charset="0"/>
              </a:rPr>
              <a:t>provision of services;</a:t>
            </a:r>
            <a:br>
              <a:rPr lang="en-US" sz="1800" b="1" i="1" dirty="0">
                <a:latin typeface="Times New Roman" pitchFamily="18" charset="0"/>
                <a:cs typeface="Times New Roman" pitchFamily="18" charset="0"/>
              </a:rPr>
            </a:br>
            <a:r>
              <a:rPr lang="en-US" sz="1800" b="1" i="1" dirty="0">
                <a:latin typeface="Times New Roman" pitchFamily="18" charset="0"/>
                <a:cs typeface="Times New Roman" pitchFamily="18" charset="0"/>
              </a:rPr>
              <a:t>(c) shares the market or source of production or provision of services by way of</a:t>
            </a:r>
            <a:br>
              <a:rPr lang="en-US" sz="1800" b="1" i="1" dirty="0">
                <a:latin typeface="Times New Roman" pitchFamily="18" charset="0"/>
                <a:cs typeface="Times New Roman" pitchFamily="18" charset="0"/>
              </a:rPr>
            </a:br>
            <a:r>
              <a:rPr lang="en-US" sz="1800" b="1" i="1" dirty="0">
                <a:latin typeface="Times New Roman" pitchFamily="18" charset="0"/>
                <a:cs typeface="Times New Roman" pitchFamily="18" charset="0"/>
              </a:rPr>
              <a:t>allocation of geographical area of market, or type of goods or services, or number of</a:t>
            </a:r>
            <a:br>
              <a:rPr lang="en-US" sz="1800" b="1" i="1" dirty="0">
                <a:latin typeface="Times New Roman" pitchFamily="18" charset="0"/>
                <a:cs typeface="Times New Roman" pitchFamily="18" charset="0"/>
              </a:rPr>
            </a:br>
            <a:r>
              <a:rPr lang="en-US" sz="1800" b="1" i="1" dirty="0">
                <a:latin typeface="Times New Roman" pitchFamily="18" charset="0"/>
                <a:cs typeface="Times New Roman" pitchFamily="18" charset="0"/>
              </a:rPr>
              <a:t>customers in the market or any other similar way;</a:t>
            </a:r>
            <a:br>
              <a:rPr lang="en-US" sz="1800" b="1" i="1" dirty="0">
                <a:latin typeface="Times New Roman" pitchFamily="18" charset="0"/>
                <a:cs typeface="Times New Roman" pitchFamily="18" charset="0"/>
              </a:rPr>
            </a:br>
            <a:r>
              <a:rPr lang="en-US" sz="1800" b="1" i="1" dirty="0">
                <a:latin typeface="Times New Roman" pitchFamily="18" charset="0"/>
                <a:cs typeface="Times New Roman" pitchFamily="18" charset="0"/>
              </a:rPr>
              <a:t>(d) directly or indirectly results in bid rigging or collusive bidding,</a:t>
            </a:r>
            <a:br>
              <a:rPr lang="en-US" sz="1800" b="1" i="1" dirty="0">
                <a:latin typeface="Times New Roman" pitchFamily="18" charset="0"/>
                <a:cs typeface="Times New Roman" pitchFamily="18" charset="0"/>
              </a:rPr>
            </a:br>
            <a:r>
              <a:rPr lang="en-US" sz="1800" b="1" i="1" dirty="0">
                <a:latin typeface="Times New Roman" pitchFamily="18" charset="0"/>
                <a:cs typeface="Times New Roman" pitchFamily="18" charset="0"/>
              </a:rPr>
              <a:t>shall be presumed to have an appreciable adverse effect on competition</a:t>
            </a:r>
            <a:endParaRPr lang="en-US" sz="1800" dirty="0">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685800"/>
            <a:ext cx="8077200" cy="6001643"/>
          </a:xfrm>
          <a:prstGeom prst="rect">
            <a:avLst/>
          </a:prstGeom>
        </p:spPr>
        <p:txBody>
          <a:bodyPr wrap="square">
            <a:spAutoFit/>
          </a:bodyPr>
          <a:lstStyle/>
          <a:p>
            <a:r>
              <a:rPr lang="en-IN" sz="2400" dirty="0" smtClean="0">
                <a:latin typeface="Times New Roman" pitchFamily="18" charset="0"/>
                <a:cs typeface="Times New Roman" pitchFamily="18" charset="0"/>
              </a:rPr>
              <a:t> Sec.3(4) Any agreement amongst enterprises or persons at different stages or levels</a:t>
            </a:r>
          </a:p>
          <a:p>
            <a:r>
              <a:rPr lang="en-IN" sz="2400" dirty="0" smtClean="0">
                <a:latin typeface="Times New Roman" pitchFamily="18" charset="0"/>
                <a:cs typeface="Times New Roman" pitchFamily="18" charset="0"/>
              </a:rPr>
              <a:t>of the production chain in different markets, in respect of production,</a:t>
            </a:r>
          </a:p>
          <a:p>
            <a:r>
              <a:rPr lang="en-IN" sz="2400" dirty="0" smtClean="0">
                <a:latin typeface="Times New Roman" pitchFamily="18" charset="0"/>
                <a:cs typeface="Times New Roman" pitchFamily="18" charset="0"/>
              </a:rPr>
              <a:t>supply, distribution, storage, sale or price of, or trade in goods or provision</a:t>
            </a:r>
          </a:p>
          <a:p>
            <a:r>
              <a:rPr lang="en-IN" sz="2400" dirty="0" smtClean="0">
                <a:latin typeface="Times New Roman" pitchFamily="18" charset="0"/>
                <a:cs typeface="Times New Roman" pitchFamily="18" charset="0"/>
              </a:rPr>
              <a:t>of services, including—</a:t>
            </a:r>
          </a:p>
          <a:p>
            <a:r>
              <a:rPr lang="en-IN" sz="2400" dirty="0" smtClean="0">
                <a:latin typeface="Times New Roman" pitchFamily="18" charset="0"/>
                <a:cs typeface="Times New Roman" pitchFamily="18" charset="0"/>
              </a:rPr>
              <a:t>(a) tie-in arrangement;</a:t>
            </a:r>
          </a:p>
          <a:p>
            <a:r>
              <a:rPr lang="en-IN" sz="2400" dirty="0" smtClean="0">
                <a:latin typeface="Times New Roman" pitchFamily="18" charset="0"/>
                <a:cs typeface="Times New Roman" pitchFamily="18" charset="0"/>
              </a:rPr>
              <a:t>(b) exclusive supply agreement;</a:t>
            </a:r>
          </a:p>
          <a:p>
            <a:r>
              <a:rPr lang="en-IN" sz="2400" dirty="0" smtClean="0">
                <a:latin typeface="Times New Roman" pitchFamily="18" charset="0"/>
                <a:cs typeface="Times New Roman" pitchFamily="18" charset="0"/>
              </a:rPr>
              <a:t>(c) exclusive distribution agreement;</a:t>
            </a:r>
          </a:p>
          <a:p>
            <a:r>
              <a:rPr lang="en-IN" sz="2400" dirty="0" smtClean="0">
                <a:latin typeface="Times New Roman" pitchFamily="18" charset="0"/>
                <a:cs typeface="Times New Roman" pitchFamily="18" charset="0"/>
              </a:rPr>
              <a:t>(d) refusal to deal;</a:t>
            </a:r>
          </a:p>
          <a:p>
            <a:r>
              <a:rPr lang="en-IN" sz="2400" dirty="0" smtClean="0">
                <a:latin typeface="Times New Roman" pitchFamily="18" charset="0"/>
                <a:cs typeface="Times New Roman" pitchFamily="18" charset="0"/>
              </a:rPr>
              <a:t>(e) resale price maintenance,</a:t>
            </a:r>
          </a:p>
          <a:p>
            <a:r>
              <a:rPr lang="en-IN" sz="2400" dirty="0" smtClean="0">
                <a:latin typeface="Times New Roman" pitchFamily="18" charset="0"/>
                <a:cs typeface="Times New Roman" pitchFamily="18" charset="0"/>
              </a:rPr>
              <a:t>shall be an agreement in contravention of sub-section (1) if such agreement causes</a:t>
            </a:r>
          </a:p>
          <a:p>
            <a:r>
              <a:rPr lang="en-IN" sz="2400" dirty="0" smtClean="0">
                <a:latin typeface="Times New Roman" pitchFamily="18" charset="0"/>
                <a:cs typeface="Times New Roman" pitchFamily="18" charset="0"/>
              </a:rPr>
              <a:t>or is likely to cause an appreciable adverse effect on competition in India.</a:t>
            </a:r>
            <a:endParaRPr lang="en-IN" sz="2400" dirty="0">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400800"/>
          </a:xfrm>
        </p:spPr>
        <p:txBody>
          <a:bodyPr>
            <a:noAutofit/>
          </a:bodyPr>
          <a:lstStyle/>
          <a:p>
            <a:r>
              <a:rPr lang="en-US" sz="3600" dirty="0">
                <a:latin typeface="Times New Roman" pitchFamily="18" charset="0"/>
                <a:cs typeface="Times New Roman" pitchFamily="18" charset="0"/>
              </a:rPr>
              <a:t>"bid rigging"</a:t>
            </a:r>
            <a:br>
              <a:rPr lang="en-US" sz="3600" dirty="0">
                <a:latin typeface="Times New Roman" pitchFamily="18" charset="0"/>
                <a:cs typeface="Times New Roman" pitchFamily="18" charset="0"/>
              </a:rPr>
            </a:br>
            <a:r>
              <a:rPr lang="en-US" sz="3600" dirty="0">
                <a:latin typeface="Times New Roman" pitchFamily="18" charset="0"/>
                <a:cs typeface="Times New Roman" pitchFamily="18" charset="0"/>
              </a:rPr>
              <a:t>means any agreement, between enterprises or persons referred to in sub-section (3)</a:t>
            </a:r>
            <a:br>
              <a:rPr lang="en-US" sz="3600" dirty="0">
                <a:latin typeface="Times New Roman" pitchFamily="18" charset="0"/>
                <a:cs typeface="Times New Roman" pitchFamily="18" charset="0"/>
              </a:rPr>
            </a:br>
            <a:r>
              <a:rPr lang="en-US" sz="3600" dirty="0">
                <a:latin typeface="Times New Roman" pitchFamily="18" charset="0"/>
                <a:cs typeface="Times New Roman" pitchFamily="18" charset="0"/>
              </a:rPr>
              <a:t>engaged in identical or similar production or trading of goods or provision of services,</a:t>
            </a:r>
            <a:br>
              <a:rPr lang="en-US" sz="3600" dirty="0">
                <a:latin typeface="Times New Roman" pitchFamily="18" charset="0"/>
                <a:cs typeface="Times New Roman" pitchFamily="18" charset="0"/>
              </a:rPr>
            </a:br>
            <a:r>
              <a:rPr lang="en-US" sz="3600" dirty="0">
                <a:latin typeface="Times New Roman" pitchFamily="18" charset="0"/>
                <a:cs typeface="Times New Roman" pitchFamily="18" charset="0"/>
              </a:rPr>
              <a:t>which has the effect of eliminating or reducing competition for bids or adversely</a:t>
            </a:r>
            <a:br>
              <a:rPr lang="en-US" sz="3600" dirty="0">
                <a:latin typeface="Times New Roman" pitchFamily="18" charset="0"/>
                <a:cs typeface="Times New Roman" pitchFamily="18" charset="0"/>
              </a:rPr>
            </a:br>
            <a:r>
              <a:rPr lang="en-US" sz="3600" dirty="0">
                <a:latin typeface="Times New Roman" pitchFamily="18" charset="0"/>
                <a:cs typeface="Times New Roman" pitchFamily="18" charset="0"/>
              </a:rPr>
              <a:t>affecting or manipulating the process for bidding</a:t>
            </a:r>
            <a:r>
              <a:rPr lang="en-US" sz="4000" dirty="0">
                <a:latin typeface="Times New Roman" pitchFamily="18" charset="0"/>
                <a:cs typeface="Times New Roman" pitchFamily="18" charset="0"/>
              </a:rPr>
              <a: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202362"/>
          </a:xfrm>
        </p:spPr>
        <p:txBody>
          <a:bodyPr>
            <a:normAutofit/>
          </a:bodyPr>
          <a:lstStyle/>
          <a:p>
            <a:r>
              <a:rPr lang="en-US" sz="3600" dirty="0">
                <a:latin typeface="Times New Roman" pitchFamily="18" charset="0"/>
                <a:cs typeface="Times New Roman" pitchFamily="18" charset="0"/>
              </a:rPr>
              <a:t>‘Cartel’ finds its mention under section 3(3) of the Competition </a:t>
            </a:r>
            <a:r>
              <a:rPr lang="en-US" sz="3600" dirty="0" smtClean="0">
                <a:latin typeface="Times New Roman" pitchFamily="18" charset="0"/>
                <a:cs typeface="Times New Roman" pitchFamily="18" charset="0"/>
              </a:rPr>
              <a:t>Act, 2002</a:t>
            </a:r>
            <a:br>
              <a:rPr lang="en-US" sz="3600" dirty="0" smtClean="0">
                <a:latin typeface="Times New Roman" pitchFamily="18" charset="0"/>
                <a:cs typeface="Times New Roman" pitchFamily="18" charset="0"/>
              </a:rPr>
            </a:br>
            <a:r>
              <a:rPr lang="en-US" sz="3600" dirty="0" smtClean="0">
                <a:latin typeface="Times New Roman" pitchFamily="18" charset="0"/>
                <a:cs typeface="Times New Roman" pitchFamily="18" charset="0"/>
              </a:rPr>
              <a:t>as per the definition provided under sec.2(c) cartel includes an association of producers, sellers, distributers, traders or service providers who by agreement among themselves, limit, control or attempt to control the production, distribution, sale or price of or trade in goods or production of services.</a:t>
            </a:r>
            <a:endParaRPr lang="en-US" sz="3600" dirty="0">
              <a:latin typeface="Times New Roman"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126162"/>
          </a:xfrm>
        </p:spPr>
        <p:txBody>
          <a:bodyPr>
            <a:normAutofit fontScale="90000"/>
          </a:bodyPr>
          <a:lstStyle/>
          <a:p>
            <a:r>
              <a:rPr lang="en-US" sz="3600" dirty="0" smtClean="0">
                <a:latin typeface="Times New Roman" pitchFamily="18" charset="0"/>
                <a:cs typeface="Times New Roman" pitchFamily="18" charset="0"/>
              </a:rPr>
              <a:t>As per section 2(b) </a:t>
            </a:r>
            <a:r>
              <a:rPr lang="en-US" sz="3600" b="1" i="1" dirty="0"/>
              <a:t>“agreement includes any arrangement or understanding or action in</a:t>
            </a:r>
            <a:br>
              <a:rPr lang="en-US" sz="3600" b="1" i="1" dirty="0"/>
            </a:br>
            <a:r>
              <a:rPr lang="en-US" sz="3600" b="1" i="1" dirty="0"/>
              <a:t>concert:–</a:t>
            </a:r>
            <a:br>
              <a:rPr lang="en-US" sz="3600" b="1" i="1" dirty="0"/>
            </a:br>
            <a:r>
              <a:rPr lang="en-US" sz="3600" b="1" i="1" dirty="0"/>
              <a:t>(</a:t>
            </a:r>
            <a:r>
              <a:rPr lang="en-US" sz="3600" b="1" i="1" dirty="0" err="1"/>
              <a:t>i</a:t>
            </a:r>
            <a:r>
              <a:rPr lang="en-US" sz="3600" b="1" i="1" dirty="0"/>
              <a:t>) whether or not, such arrangement, understanding or action is formal or in writing; or</a:t>
            </a:r>
            <a:br>
              <a:rPr lang="en-US" sz="3600" b="1" i="1" dirty="0"/>
            </a:br>
            <a:r>
              <a:rPr lang="en-US" sz="3600" b="1" i="1" dirty="0"/>
              <a:t>(ii) whether or not such arrangement, understanding or action is intended to be</a:t>
            </a:r>
            <a:br>
              <a:rPr lang="en-US" sz="3600" b="1" i="1" dirty="0"/>
            </a:br>
            <a:r>
              <a:rPr lang="en-US" sz="3600" b="1" i="1" dirty="0"/>
              <a:t>enforceable by legal proceedings;”</a:t>
            </a:r>
            <a:endParaRPr lang="en-US" sz="3600" dirty="0">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973762"/>
          </a:xfrm>
        </p:spPr>
        <p:txBody>
          <a:bodyPr>
            <a:normAutofit/>
          </a:bodyPr>
          <a:lstStyle/>
          <a:p>
            <a:r>
              <a:rPr lang="en-US" sz="3600" dirty="0"/>
              <a:t>The competition Act does not specifically use the terminology, but section 3(3) and 3(4)</a:t>
            </a:r>
            <a:br>
              <a:rPr lang="en-US" sz="3600" dirty="0"/>
            </a:br>
            <a:r>
              <a:rPr lang="en-US" sz="3600" dirty="0"/>
              <a:t>indirectly classifies agreements into two forms, for the purpose of ascertaining the anti</a:t>
            </a:r>
            <a:br>
              <a:rPr lang="en-US" sz="3600" dirty="0"/>
            </a:br>
            <a:r>
              <a:rPr lang="en-US" sz="3600" dirty="0"/>
              <a:t>competitive nature, </a:t>
            </a:r>
            <a:r>
              <a:rPr lang="en-US" sz="3600" dirty="0" err="1"/>
              <a:t>viz</a:t>
            </a:r>
            <a:r>
              <a:rPr lang="en-US" sz="3600" dirty="0"/>
              <a:t>:</a:t>
            </a:r>
            <a:br>
              <a:rPr lang="en-US" sz="3600" dirty="0"/>
            </a:br>
            <a:r>
              <a:rPr lang="en-US" sz="3600" dirty="0" err="1"/>
              <a:t>i</a:t>
            </a:r>
            <a:r>
              <a:rPr lang="en-US" sz="3600" dirty="0"/>
              <a:t>) Horizontal Agreements</a:t>
            </a:r>
            <a:br>
              <a:rPr lang="en-US" sz="3600" dirty="0"/>
            </a:br>
            <a:r>
              <a:rPr lang="en-US" sz="3600" dirty="0"/>
              <a:t>ii) Vertical Agreements</a:t>
            </a:r>
            <a:endParaRPr lang="en-US" sz="3600" dirty="0">
              <a:latin typeface="Times New Roman" pitchFamily="18" charset="0"/>
              <a:cs typeface="Times New Roman" pitchFamily="18" charset="0"/>
            </a:endParaRPr>
          </a:p>
        </p:txBody>
      </p:sp>
    </p:spTree>
  </p:cSld>
  <p:clrMapOvr>
    <a:masterClrMapping/>
  </p:clrMapOvr>
</p:sld>
</file>

<file path=ppt/theme/theme1.xml><?xml version="1.0" encoding="utf-8"?>
<a:theme xmlns:a="http://schemas.openxmlformats.org/drawingml/2006/main" name="Office Them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415</TotalTime>
  <Words>614</Words>
  <Application>Microsoft Office PowerPoint</Application>
  <PresentationFormat>On-screen Show (4:3)</PresentationFormat>
  <Paragraphs>41</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The competition Act, 2002 &amp; Anti-competitive agreement </vt:lpstr>
      <vt:lpstr>Slide 2</vt:lpstr>
      <vt:lpstr>Section 3 of the Competition Act prohibits those agreement which causes or is likely to cause an appreciable adverse impact on competition in India is deemed to be anticompetitive and will be considered as void</vt:lpstr>
      <vt:lpstr>Section 3 (1) No enterprise or association of enterprises or person or association of persons shall enter into any agreement in respect of production, supply, distribution, storage, acquisition or control of goods or provision of services, which causes or is likely to cause an appreciable adverse effect on competition within India. (2) Any agreement entered into in contravention of the provisions contained in subsection (1) shall be void (3) of the Competition Act provides that Any agreement entered into between enterprises or associations of enterprises or persons or associations of persons or between any person and enterprise or practice carried on, or decision taken by, any association of enterprises or association of persons, including cartels, engaged in identical or similar trade of goods or provision of services, which— (a) directly or indirectly determines purchase or sale prices; (b) limits or controls production, supply, markets, technical development, investment or provision of services; (c) shares the market or source of production or provision of services by way of allocation of geographical area of market, or type of goods or services, or number of customers in the market or any other similar way; (d) directly or indirectly results in bid rigging or collusive bidding, shall be presumed to have an appreciable adverse effect on competition</vt:lpstr>
      <vt:lpstr>Slide 5</vt:lpstr>
      <vt:lpstr>"bid rigging" means any agreement, between enterprises or persons referred to in sub-section (3) engaged in identical or similar production or trading of goods or provision of services, which has the effect of eliminating or reducing competition for bids or adversely affecting or manipulating the process for bidding.</vt:lpstr>
      <vt:lpstr>‘Cartel’ finds its mention under section 3(3) of the Competition Act, 2002 as per the definition provided under sec.2(c) cartel includes an association of producers, sellers, distributers, traders or service providers who by agreement among themselves, limit, control or attempt to control the production, distribution, sale or price of or trade in goods or production of services.</vt:lpstr>
      <vt:lpstr>As per section 2(b) “agreement includes any arrangement or understanding or action in concert:– (i) whether or not, such arrangement, understanding or action is formal or in writing; or (ii) whether or not such arrangement, understanding or action is intended to be enforceable by legal proceedings;”</vt:lpstr>
      <vt:lpstr>The competition Act does not specifically use the terminology, but section 3(3) and 3(4) indirectly classifies agreements into two forms, for the purpose of ascertaining the anti competitive nature, viz: i) Horizontal Agreements ii) Vertical Agreements</vt:lpstr>
      <vt:lpstr>Horizontal agreements are agreements between enterprises, group of enterprises, persons or group of persons, engaged in trade of identical or similar products. Horizontal agreements are entered between two or more competitors at same level of activity, for example- producers, distributers, manufacturers. Usually the essence and purpose of horizontal agreements is to generate policies regarding production, distribution and price fixation. Also such agreements provide a channel for sharing of information which can usually be price sensitive and may influence the market. Such practices adversely affect competition by prompting antitrust law violations. Horizontal agreements also affect prices and quality of products in the market.</vt:lpstr>
      <vt:lpstr>The types of horizontal agreements which are considered to be anti competitive under section 3(3) are: a) Agreements that directly or indirectly determine purchase or sale prices: b) Limits or controls production, supply, markets, technical development,  c) Shares the market or source of production or provision of services by way of allocation of geographical area of market, or type of goods or services, or the number of customers in the market or any other similar way   d) Directly or indirectly results in bid-rigging or collusive bidding  </vt:lpstr>
      <vt:lpstr>So far Sec.3 (4) of the Competition Act, 2002 is concerned it raises the issues related to vertical agreement which has the appreciable adverse impact on market mechanism. Vertical agreement is formed amongst the market players at different stages or levels of the production chain in different market. Vertical agreement always take place among the persons who are not belonging from any rival group or in other words we can say they are not the competitors rather engaged with different levels of market chain. For example, franchising is a kind of vertical agreement where an avocation grants lease to the franchisee to use the brand’s business model and name. </vt:lpstr>
      <vt:lpstr>Vertical agreements are detrimental to the competitive culture if affect the production ,supply distribution, price etc. of goods and services and includes: Tie in Arrangement  Tying exists when the supplier makes the sale of goods or provides services conditional upon the purchase of another distinct product from the supplier or service provider or someone designated by the latter. Exclusive Supply agreement  Exclusive supply means that there is only one buyer inside the Community to which the supplier may sell a particular final product or the purchaser is restricted from purchasing the goods other than a particular seller or any other designated person    (P.T.O.)</vt:lpstr>
      <vt:lpstr>Exclusive Distribution Agreement Exclusive distribution agreement includes any agreement to limit , restrict or impose any other conditions including allocation of market or markets for the disposal or sale of goods. Refusal to deal  The agreement which directs to whom the goods will be sold or from whom the goods will be purchased.  Resale price maintenance  Seller will fix or direct the price on which the purchaser will be bound to resale the goods </vt:lpstr>
      <vt:lpstr>Slide 15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competition Act mainly focuses upon</dc:title>
  <dc:creator>USER</dc:creator>
  <cp:lastModifiedBy>user</cp:lastModifiedBy>
  <cp:revision>33</cp:revision>
  <dcterms:created xsi:type="dcterms:W3CDTF">2015-11-23T17:55:07Z</dcterms:created>
  <dcterms:modified xsi:type="dcterms:W3CDTF">2020-04-24T14:22:31Z</dcterms:modified>
</cp:coreProperties>
</file>