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4" r:id="rId4"/>
    <p:sldId id="275" r:id="rId5"/>
    <p:sldId id="279" r:id="rId6"/>
    <p:sldId id="280" r:id="rId7"/>
    <p:sldId id="281" r:id="rId8"/>
    <p:sldId id="28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1577" autoAdjust="0"/>
  </p:normalViewPr>
  <p:slideViewPr>
    <p:cSldViewPr>
      <p:cViewPr varScale="1">
        <p:scale>
          <a:sx n="63" d="100"/>
          <a:sy n="63" d="100"/>
        </p:scale>
        <p:origin x="-151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67A1A4-925D-4B0D-BE30-CDED7910FD77}" type="datetimeFigureOut">
              <a:rPr lang="en-US" smtClean="0"/>
              <a:pPr/>
              <a:t>4/24/2020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67A1A4-925D-4B0D-BE30-CDED7910FD77}" type="datetimeFigureOut">
              <a:rPr lang="en-US" smtClean="0"/>
              <a:pPr/>
              <a:t>4/24/2020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67A1A4-925D-4B0D-BE30-CDED7910FD77}" type="datetimeFigureOut">
              <a:rPr lang="en-US" smtClean="0"/>
              <a:pPr/>
              <a:t>4/24/2020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67A1A4-925D-4B0D-BE30-CDED7910FD77}" type="datetimeFigureOut">
              <a:rPr lang="en-US" smtClean="0"/>
              <a:pPr/>
              <a:t>4/24/2020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67A1A4-925D-4B0D-BE30-CDED7910FD77}" type="datetimeFigureOut">
              <a:rPr lang="en-US" smtClean="0"/>
              <a:pPr/>
              <a:t>4/24/2020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67A1A4-925D-4B0D-BE30-CDED7910FD77}" type="datetimeFigureOut">
              <a:rPr lang="en-US" smtClean="0"/>
              <a:pPr/>
              <a:t>4/24/2020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67A1A4-925D-4B0D-BE30-CDED7910FD77}" type="datetimeFigureOut">
              <a:rPr lang="en-US" smtClean="0"/>
              <a:pPr/>
              <a:t>4/24/2020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67A1A4-925D-4B0D-BE30-CDED7910FD77}" type="datetimeFigureOut">
              <a:rPr lang="en-US" smtClean="0"/>
              <a:pPr/>
              <a:t>4/24/2020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67A1A4-925D-4B0D-BE30-CDED7910FD77}" type="datetimeFigureOut">
              <a:rPr lang="en-US" smtClean="0"/>
              <a:pPr/>
              <a:t>4/24/2020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67A1A4-925D-4B0D-BE30-CDED7910FD77}" type="datetimeFigureOut">
              <a:rPr lang="en-US" smtClean="0"/>
              <a:pPr/>
              <a:t>4/24/2020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67A1A4-925D-4B0D-BE30-CDED7910FD77}" type="datetimeFigureOut">
              <a:rPr lang="en-US" smtClean="0"/>
              <a:pPr/>
              <a:t>4/24/2020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D3EB96-BF5D-4FB3-BF04-5EA1525DAB8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67A1A4-925D-4B0D-BE30-CDED7910FD77}" type="datetimeFigureOut">
              <a:rPr lang="en-US" smtClean="0"/>
              <a:pPr/>
              <a:t>4/24/2020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D3EB96-BF5D-4FB3-BF04-5EA1525DAB8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2209799"/>
          </a:xfrm>
        </p:spPr>
        <p:txBody>
          <a:bodyPr/>
          <a:lstStyle/>
          <a:p>
            <a:r>
              <a:rPr lang="en-US" dirty="0"/>
              <a:t>The competition </a:t>
            </a:r>
            <a:r>
              <a:rPr lang="en-US" dirty="0" smtClean="0"/>
              <a:t>Act, 2002 </a:t>
            </a:r>
            <a:r>
              <a:rPr lang="en-US" dirty="0" smtClean="0"/>
              <a:t>&amp;</a:t>
            </a:r>
            <a:r>
              <a:rPr lang="en-US" dirty="0" smtClean="0"/>
              <a:t>Abuse of Dominance </a:t>
            </a:r>
            <a:endParaRPr lang="en-US" dirty="0"/>
          </a:p>
        </p:txBody>
      </p:sp>
      <p:sp>
        <p:nvSpPr>
          <p:cNvPr id="3" name="Subtitle 2"/>
          <p:cNvSpPr>
            <a:spLocks noGrp="1"/>
          </p:cNvSpPr>
          <p:nvPr>
            <p:ph type="subTitle" idx="1"/>
          </p:nvPr>
        </p:nvSpPr>
        <p:spPr>
          <a:xfrm>
            <a:off x="609600" y="3276600"/>
            <a:ext cx="8305800" cy="2971800"/>
          </a:xfrm>
        </p:spPr>
        <p:txBody>
          <a:bodyPr>
            <a:normAutofit lnSpcReduction="10000"/>
          </a:bodyPr>
          <a:lstStyle/>
          <a:p>
            <a:r>
              <a:rPr lang="en-US" dirty="0" smtClean="0">
                <a:solidFill>
                  <a:schemeClr val="tx1"/>
                </a:solidFill>
                <a:latin typeface="Aharoni" pitchFamily="2" charset="-79"/>
                <a:cs typeface="Aharoni" pitchFamily="2" charset="-79"/>
              </a:rPr>
              <a:t>By </a:t>
            </a:r>
            <a:br>
              <a:rPr lang="en-US" dirty="0" smtClean="0">
                <a:solidFill>
                  <a:schemeClr val="tx1"/>
                </a:solidFill>
                <a:latin typeface="Aharoni" pitchFamily="2" charset="-79"/>
                <a:cs typeface="Aharoni" pitchFamily="2" charset="-79"/>
              </a:rPr>
            </a:br>
            <a:r>
              <a:rPr lang="en-US" dirty="0" smtClean="0">
                <a:solidFill>
                  <a:schemeClr val="tx1"/>
                </a:solidFill>
                <a:latin typeface="Aharoni" pitchFamily="2" charset="-79"/>
                <a:cs typeface="Aharoni" pitchFamily="2" charset="-79"/>
              </a:rPr>
              <a:t>Dr. Subir Kumar Roy</a:t>
            </a:r>
            <a:br>
              <a:rPr lang="en-US" dirty="0" smtClean="0">
                <a:solidFill>
                  <a:schemeClr val="tx1"/>
                </a:solidFill>
                <a:latin typeface="Aharoni" pitchFamily="2" charset="-79"/>
                <a:cs typeface="Aharoni" pitchFamily="2" charset="-79"/>
              </a:rPr>
            </a:br>
            <a:r>
              <a:rPr lang="en-US" dirty="0" smtClean="0">
                <a:solidFill>
                  <a:schemeClr val="tx1"/>
                </a:solidFill>
                <a:latin typeface="Aharoni" pitchFamily="2" charset="-79"/>
                <a:cs typeface="Aharoni" pitchFamily="2" charset="-79"/>
              </a:rPr>
              <a:t>Associate Professor,</a:t>
            </a:r>
            <a:br>
              <a:rPr lang="en-US" dirty="0" smtClean="0">
                <a:solidFill>
                  <a:schemeClr val="tx1"/>
                </a:solidFill>
                <a:latin typeface="Aharoni" pitchFamily="2" charset="-79"/>
                <a:cs typeface="Aharoni" pitchFamily="2" charset="-79"/>
              </a:rPr>
            </a:br>
            <a:r>
              <a:rPr lang="en-US" dirty="0" smtClean="0">
                <a:solidFill>
                  <a:schemeClr val="tx1"/>
                </a:solidFill>
                <a:latin typeface="Aharoni" pitchFamily="2" charset="-79"/>
                <a:cs typeface="Aharoni" pitchFamily="2" charset="-79"/>
              </a:rPr>
              <a:t>Department of Law &amp;</a:t>
            </a:r>
            <a:br>
              <a:rPr lang="en-US" dirty="0" smtClean="0">
                <a:solidFill>
                  <a:schemeClr val="tx1"/>
                </a:solidFill>
                <a:latin typeface="Aharoni" pitchFamily="2" charset="-79"/>
                <a:cs typeface="Aharoni" pitchFamily="2" charset="-79"/>
              </a:rPr>
            </a:br>
            <a:r>
              <a:rPr lang="en-US" dirty="0" smtClean="0">
                <a:solidFill>
                  <a:schemeClr val="tx1"/>
                </a:solidFill>
                <a:latin typeface="Aharoni" pitchFamily="2" charset="-79"/>
                <a:cs typeface="Aharoni" pitchFamily="2" charset="-79"/>
              </a:rPr>
              <a:t>Registrar (Addl. Charge)</a:t>
            </a:r>
            <a:br>
              <a:rPr lang="en-US" dirty="0" smtClean="0">
                <a:solidFill>
                  <a:schemeClr val="tx1"/>
                </a:solidFill>
                <a:latin typeface="Aharoni" pitchFamily="2" charset="-79"/>
                <a:cs typeface="Aharoni" pitchFamily="2" charset="-79"/>
              </a:rPr>
            </a:br>
            <a:r>
              <a:rPr lang="en-US" dirty="0" smtClean="0">
                <a:solidFill>
                  <a:schemeClr val="tx1"/>
                </a:solidFill>
                <a:latin typeface="Aharoni" pitchFamily="2" charset="-79"/>
                <a:cs typeface="Aharoni" pitchFamily="2" charset="-79"/>
              </a:rPr>
              <a:t>Bankura University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28600" y="228600"/>
            <a:ext cx="5410200" cy="1219200"/>
          </a:xfrm>
          <a:prstGeom prst="rect">
            <a:avLst/>
          </a:prstGeom>
          <a:ln>
            <a:solidFill>
              <a:srgbClr val="C00000"/>
            </a:solidFil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tx1"/>
                </a:solidFill>
                <a:effectLst/>
                <a:uLnTx/>
                <a:uFillTx/>
                <a:latin typeface="+mn-lt"/>
                <a:ea typeface="+mj-ea"/>
                <a:cs typeface="+mj-cs"/>
              </a:rPr>
              <a:t>Abuse of dominance</a:t>
            </a:r>
            <a:br>
              <a:rPr kumimoji="0" lang="en-US" sz="2800" b="0" i="0" u="none" strike="noStrike" kern="1200" cap="none" spc="0" normalizeH="0" baseline="0" noProof="0" dirty="0" smtClean="0">
                <a:ln>
                  <a:noFill/>
                </a:ln>
                <a:solidFill>
                  <a:schemeClr val="tx1"/>
                </a:solidFill>
                <a:effectLst/>
                <a:uLnTx/>
                <a:uFillTx/>
                <a:latin typeface="+mn-lt"/>
                <a:ea typeface="+mj-ea"/>
                <a:cs typeface="+mj-cs"/>
              </a:rPr>
            </a:br>
            <a:r>
              <a:rPr kumimoji="0" lang="en-US" sz="2800" b="0" i="0" u="none" strike="noStrike" kern="1200" cap="none" spc="0" normalizeH="0" baseline="0" noProof="0" dirty="0" smtClean="0">
                <a:ln>
                  <a:noFill/>
                </a:ln>
                <a:solidFill>
                  <a:schemeClr val="tx1"/>
                </a:solidFill>
                <a:effectLst/>
                <a:uLnTx/>
                <a:uFillTx/>
                <a:latin typeface="+mn-lt"/>
                <a:ea typeface="+mj-ea"/>
                <a:cs typeface="+mj-cs"/>
              </a:rPr>
              <a:t>Sec.4 of the Competition Act, 2002</a:t>
            </a:r>
            <a:endParaRPr kumimoji="0" lang="en-US" sz="2800" b="0" i="0" u="none" strike="noStrike" kern="1200" cap="none" spc="0" normalizeH="0" baseline="0" noProof="0" dirty="0">
              <a:ln>
                <a:noFill/>
              </a:ln>
              <a:solidFill>
                <a:schemeClr val="tx1"/>
              </a:solidFill>
              <a:effectLst/>
              <a:uLnTx/>
              <a:uFillTx/>
              <a:latin typeface="+mn-lt"/>
              <a:ea typeface="+mj-ea"/>
              <a:cs typeface="+mj-cs"/>
            </a:endParaRPr>
          </a:p>
        </p:txBody>
      </p:sp>
      <p:sp>
        <p:nvSpPr>
          <p:cNvPr id="3" name="Content Placeholder 2"/>
          <p:cNvSpPr txBox="1">
            <a:spLocks/>
          </p:cNvSpPr>
          <p:nvPr/>
        </p:nvSpPr>
        <p:spPr>
          <a:xfrm>
            <a:off x="5638800" y="304800"/>
            <a:ext cx="3276600" cy="6324600"/>
          </a:xfrm>
          <a:prstGeom prst="rect">
            <a:avLst/>
          </a:prstGeom>
          <a:ln>
            <a:solidFill>
              <a:schemeClr val="bg2">
                <a:lumMod val="10000"/>
              </a:schemeClr>
            </a:solidFill>
          </a:ln>
        </p:spPr>
        <p:txBody>
          <a:bodyPr>
            <a:normAutofit fontScale="85000"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IN" sz="3200" b="0" i="0" u="none" strike="noStrike" kern="1200" cap="none" spc="0" normalizeH="0" baseline="0" noProof="0" dirty="0" smtClean="0">
                <a:ln>
                  <a:noFill/>
                </a:ln>
                <a:solidFill>
                  <a:schemeClr val="tx1"/>
                </a:solidFill>
                <a:effectLst/>
                <a:uLnTx/>
                <a:uFillTx/>
                <a:latin typeface="+mn-lt"/>
                <a:ea typeface="+mn-ea"/>
                <a:cs typeface="+mn-cs"/>
              </a:rPr>
              <a:t>This provision marks a departure from the erstwhile anti-monopoly law, the Monopolies and Restrictive Trade Practices (MRTP) Act, 1969, which presumed 'big' to be 'bad'. In contrast, the Act only prohibits abuse of dominance and not dominance per se.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Text Placeholder 3"/>
          <p:cNvSpPr txBox="1">
            <a:spLocks/>
          </p:cNvSpPr>
          <p:nvPr/>
        </p:nvSpPr>
        <p:spPr>
          <a:xfrm>
            <a:off x="228600" y="1447800"/>
            <a:ext cx="5410200" cy="5181600"/>
          </a:xfrm>
          <a:prstGeom prst="rect">
            <a:avLst/>
          </a:prstGeom>
          <a:ln>
            <a:solidFill>
              <a:schemeClr val="accent3">
                <a:lumMod val="75000"/>
              </a:schemeClr>
            </a:solidFill>
          </a:ln>
        </p:spPr>
        <p:txBody>
          <a:bodyPr>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IN" sz="2800" b="0" i="0" u="none" strike="noStrike" kern="1200" cap="none" spc="0" normalizeH="0" baseline="0" noProof="0" dirty="0" smtClean="0">
                <a:ln>
                  <a:noFill/>
                </a:ln>
                <a:solidFill>
                  <a:schemeClr val="tx1"/>
                </a:solidFill>
                <a:effectLst/>
                <a:uLnTx/>
                <a:uFillTx/>
                <a:latin typeface="+mn-lt"/>
                <a:ea typeface="+mn-ea"/>
                <a:cs typeface="+mn-cs"/>
              </a:rPr>
              <a:t>"Dominant Position” has been appropriately defined in the Act in terms of the “position of strength, enjoyed by an enterprise, in the </a:t>
            </a:r>
            <a:r>
              <a:rPr kumimoji="0" lang="en-IN" sz="2800" b="0" i="0" u="none" strike="noStrike" kern="1200" cap="none" spc="0" normalizeH="0" baseline="0" noProof="0" dirty="0" smtClean="0">
                <a:ln>
                  <a:noFill/>
                </a:ln>
                <a:solidFill>
                  <a:schemeClr val="tx1"/>
                </a:solidFill>
                <a:effectLst/>
                <a:uLnTx/>
                <a:uFillTx/>
                <a:latin typeface="+mn-lt"/>
                <a:ea typeface="+mn-ea"/>
                <a:cs typeface="+mn-cs"/>
              </a:rPr>
              <a:t>relevant </a:t>
            </a:r>
            <a:r>
              <a:rPr kumimoji="0" lang="en-IN" sz="2800" b="0" i="0" u="none" strike="noStrike" kern="1200" cap="none" spc="0" normalizeH="0" baseline="0" noProof="0" dirty="0" smtClean="0">
                <a:ln>
                  <a:noFill/>
                </a:ln>
                <a:solidFill>
                  <a:schemeClr val="tx1"/>
                </a:solidFill>
                <a:effectLst/>
                <a:uLnTx/>
                <a:uFillTx/>
                <a:latin typeface="+mn-lt"/>
                <a:ea typeface="+mn-ea"/>
                <a:cs typeface="+mn-cs"/>
              </a:rPr>
              <a:t>market, in India, which enables it to (</a:t>
            </a:r>
            <a:r>
              <a:rPr kumimoji="0" lang="en-IN" sz="2800" b="0" i="0" u="none" strike="noStrike" kern="1200" cap="none" spc="0" normalizeH="0" baseline="0" noProof="0" dirty="0" err="1" smtClean="0">
                <a:ln>
                  <a:noFill/>
                </a:ln>
                <a:solidFill>
                  <a:schemeClr val="tx1"/>
                </a:solidFill>
                <a:effectLst/>
                <a:uLnTx/>
                <a:uFillTx/>
                <a:latin typeface="+mn-lt"/>
                <a:ea typeface="+mn-ea"/>
                <a:cs typeface="+mn-cs"/>
              </a:rPr>
              <a:t>i</a:t>
            </a:r>
            <a:r>
              <a:rPr kumimoji="0" lang="en-IN" sz="2800" b="0" i="0" u="none" strike="noStrike" kern="1200" cap="none" spc="0" normalizeH="0" baseline="0" noProof="0" dirty="0" smtClean="0">
                <a:ln>
                  <a:noFill/>
                </a:ln>
                <a:solidFill>
                  <a:schemeClr val="tx1"/>
                </a:solidFill>
                <a:effectLst/>
                <a:uLnTx/>
                <a:uFillTx/>
                <a:latin typeface="+mn-lt"/>
                <a:ea typeface="+mn-ea"/>
                <a:cs typeface="+mn-cs"/>
              </a:rPr>
              <a:t>) operate independently of competitive forces prevailing in the relevant market; or (ii) affect its competitors or consumers or the relevant market, in its favour” </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642918"/>
            <a:ext cx="8215370" cy="5632311"/>
          </a:xfrm>
          <a:prstGeom prst="rect">
            <a:avLst/>
          </a:prstGeom>
          <a:ln>
            <a:solidFill>
              <a:srgbClr val="FF0000"/>
            </a:solidFill>
          </a:ln>
          <a:effectLst>
            <a:glow rad="228600">
              <a:schemeClr val="accent2">
                <a:satMod val="175000"/>
                <a:alpha val="40000"/>
              </a:schemeClr>
            </a:glow>
          </a:effectLst>
        </p:spPr>
        <p:txBody>
          <a:bodyPr wrap="square">
            <a:spAutoFit/>
          </a:bodyPr>
          <a:lstStyle/>
          <a:p>
            <a:r>
              <a:rPr lang="en-IN" sz="4000" dirty="0"/>
              <a:t>section 4 of the Act provides for a three-step </a:t>
            </a:r>
            <a:r>
              <a:rPr lang="en-IN" sz="4000" dirty="0" smtClean="0"/>
              <a:t>process for </a:t>
            </a:r>
            <a:r>
              <a:rPr lang="en-IN" sz="4000" dirty="0"/>
              <a:t>establishing an abuse of dominance:"</a:t>
            </a:r>
          </a:p>
          <a:p>
            <a:r>
              <a:rPr lang="en-IN" sz="4000" dirty="0"/>
              <a:t>• determination of the relevant market;</a:t>
            </a:r>
          </a:p>
          <a:p>
            <a:r>
              <a:rPr lang="en-IN" sz="4000" dirty="0"/>
              <a:t>• establishing dominance in the relevant market; and</a:t>
            </a:r>
          </a:p>
          <a:p>
            <a:r>
              <a:rPr lang="en-IN" sz="4000" dirty="0"/>
              <a:t>• establishing abuse of such dominance by an enterprise.</a:t>
            </a: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273050"/>
            <a:ext cx="4264369" cy="727058"/>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tx1"/>
                </a:solidFill>
                <a:effectLst/>
                <a:uLnTx/>
                <a:uFillTx/>
                <a:latin typeface="+mn-lt"/>
                <a:ea typeface="+mj-ea"/>
                <a:cs typeface="+mj-cs"/>
              </a:rPr>
              <a:t>Relevant Product Market</a:t>
            </a:r>
            <a:endParaRPr kumimoji="0" lang="en-US" sz="2800" b="0" i="0" u="none" strike="noStrike" kern="1200" cap="none" spc="0" normalizeH="0" baseline="0" noProof="0" dirty="0">
              <a:ln>
                <a:noFill/>
              </a:ln>
              <a:solidFill>
                <a:schemeClr val="tx1"/>
              </a:solidFill>
              <a:effectLst/>
              <a:uLnTx/>
              <a:uFillTx/>
              <a:latin typeface="+mn-lt"/>
              <a:ea typeface="+mj-ea"/>
              <a:cs typeface="+mj-cs"/>
            </a:endParaRPr>
          </a:p>
        </p:txBody>
      </p:sp>
      <p:sp>
        <p:nvSpPr>
          <p:cNvPr id="3" name="Content Placeholder 2"/>
          <p:cNvSpPr txBox="1">
            <a:spLocks/>
          </p:cNvSpPr>
          <p:nvPr/>
        </p:nvSpPr>
        <p:spPr>
          <a:xfrm>
            <a:off x="4000495" y="273050"/>
            <a:ext cx="4914905" cy="6299222"/>
          </a:xfrm>
          <a:prstGeom prst="rect">
            <a:avLst/>
          </a:prstGeom>
        </p:spPr>
        <p:txBody>
          <a:bodyPr>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IN" sz="3200" b="0" i="0" u="none" strike="noStrike" kern="1200" cap="none" spc="0" normalizeH="0" baseline="0" noProof="0" dirty="0" smtClean="0">
                <a:ln>
                  <a:noFill/>
                </a:ln>
                <a:solidFill>
                  <a:schemeClr val="tx1"/>
                </a:solidFill>
                <a:effectLst/>
                <a:uLnTx/>
                <a:uFillTx/>
                <a:latin typeface="+mn-lt"/>
                <a:ea typeface="+mn-ea"/>
                <a:cs typeface="+mn-cs"/>
              </a:rPr>
              <a:t>The 'relevant geographic market' is defined as a market comprising the area in which the conditions of competition for supply of goods or provision of services or demand of goods or services are distinctly homogenous and can be distinguished from the conditions prevailing in the neighbouring areas.</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Text Placeholder 3"/>
          <p:cNvSpPr txBox="1">
            <a:spLocks/>
          </p:cNvSpPr>
          <p:nvPr/>
        </p:nvSpPr>
        <p:spPr>
          <a:xfrm>
            <a:off x="285720" y="914400"/>
            <a:ext cx="4057680" cy="5657872"/>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IN" sz="3200" b="0" i="0" u="none" strike="noStrike" kern="1200" cap="none" spc="0" normalizeH="0" baseline="0" noProof="0" dirty="0" smtClean="0">
                <a:ln>
                  <a:noFill/>
                </a:ln>
                <a:solidFill>
                  <a:schemeClr val="tx1"/>
                </a:solidFill>
                <a:effectLst/>
                <a:uLnTx/>
                <a:uFillTx/>
                <a:latin typeface="+mn-lt"/>
                <a:ea typeface="+mn-ea"/>
                <a:cs typeface="+mn-cs"/>
              </a:rPr>
              <a:t>market comprising all those products or services which are regarded as interchangeable or substitutable by the consumer, by reason of characteristics of the products or services, their prices and intended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use.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81001"/>
            <a:ext cx="8229600" cy="5878532"/>
          </a:xfrm>
          <a:prstGeom prst="rect">
            <a:avLst/>
          </a:prstGeom>
        </p:spPr>
        <p:txBody>
          <a:bodyPr wrap="square">
            <a:spAutoFit/>
          </a:bodyPr>
          <a:lstStyle/>
          <a:p>
            <a:pPr algn="just"/>
            <a:r>
              <a:rPr lang="en-US" sz="2000" dirty="0" smtClean="0"/>
              <a:t>Sec.4 prohibits the abuse of dominant position which is expressly mentioned in Sec.4(1)</a:t>
            </a:r>
            <a:endParaRPr lang="en-IN" sz="2000" dirty="0" smtClean="0"/>
          </a:p>
          <a:p>
            <a:pPr algn="just"/>
            <a:r>
              <a:rPr lang="en-IN" sz="2000" dirty="0" smtClean="0"/>
              <a:t> As per Sec.4(2) Abuse </a:t>
            </a:r>
            <a:r>
              <a:rPr lang="en-IN" sz="2000" dirty="0" smtClean="0"/>
              <a:t>of dominance having an appreciable adverse effect on competition occurs if an enterprise</a:t>
            </a:r>
            <a:r>
              <a:rPr lang="en-IN" sz="2000" dirty="0" smtClean="0"/>
              <a:t>,</a:t>
            </a:r>
          </a:p>
          <a:p>
            <a:pPr algn="just"/>
            <a:r>
              <a:rPr lang="en-IN" sz="2000" b="1" dirty="0" smtClean="0"/>
              <a:t>(a) </a:t>
            </a:r>
            <a:r>
              <a:rPr lang="en-IN" sz="2000" dirty="0" smtClean="0"/>
              <a:t>directly or indirectly, imposes unfair or </a:t>
            </a:r>
            <a:r>
              <a:rPr lang="en-IN" sz="2000" dirty="0" smtClean="0"/>
              <a:t>discriminatory- </a:t>
            </a:r>
            <a:r>
              <a:rPr lang="en-IN" sz="2000" dirty="0" smtClean="0"/>
              <a:t>condition in purchase or sale of goods or service; or </a:t>
            </a:r>
            <a:r>
              <a:rPr lang="en-IN" sz="2000" dirty="0" smtClean="0"/>
              <a:t> </a:t>
            </a:r>
            <a:r>
              <a:rPr lang="en-IN" sz="2000" dirty="0" smtClean="0"/>
              <a:t>price in purchase or sale (including predatory price) of goods or </a:t>
            </a:r>
            <a:r>
              <a:rPr lang="en-IN" sz="2000" dirty="0" smtClean="0"/>
              <a:t>service</a:t>
            </a:r>
            <a:r>
              <a:rPr lang="en-IN" sz="2000" dirty="0" smtClean="0"/>
              <a:t> </a:t>
            </a:r>
            <a:r>
              <a:rPr lang="en-IN" sz="2000" dirty="0" smtClean="0"/>
              <a:t>or</a:t>
            </a:r>
            <a:endParaRPr lang="en-IN" sz="2000" dirty="0" smtClean="0"/>
          </a:p>
          <a:p>
            <a:pPr algn="just"/>
            <a:r>
              <a:rPr lang="en-US" sz="2000" b="1" dirty="0" smtClean="0"/>
              <a:t>(b)</a:t>
            </a:r>
            <a:r>
              <a:rPr lang="en-US" sz="2000" dirty="0" smtClean="0"/>
              <a:t> </a:t>
            </a:r>
            <a:r>
              <a:rPr lang="en-US" sz="2000" dirty="0" smtClean="0"/>
              <a:t>limits or restricts- </a:t>
            </a:r>
          </a:p>
          <a:p>
            <a:pPr algn="just"/>
            <a:r>
              <a:rPr lang="en-IN" sz="2000" dirty="0" smtClean="0"/>
              <a:t>a. production of goods or provision of services or market </a:t>
            </a:r>
            <a:r>
              <a:rPr lang="en-IN" sz="2000" dirty="0" smtClean="0"/>
              <a:t> </a:t>
            </a:r>
            <a:r>
              <a:rPr lang="en-IN" sz="2000" dirty="0" smtClean="0"/>
              <a:t>or </a:t>
            </a:r>
          </a:p>
          <a:p>
            <a:pPr algn="just"/>
            <a:r>
              <a:rPr lang="en-IN" sz="2000" dirty="0" smtClean="0"/>
              <a:t>b. technical or scientific development relating to goods or services  </a:t>
            </a:r>
            <a:r>
              <a:rPr lang="en-IN" sz="2000" dirty="0" smtClean="0"/>
              <a:t>and thereby vitiates the interest of the of </a:t>
            </a:r>
            <a:r>
              <a:rPr lang="en-IN" sz="2000" dirty="0" smtClean="0"/>
              <a:t>consumers; </a:t>
            </a:r>
            <a:r>
              <a:rPr lang="en-IN" sz="2000" dirty="0" smtClean="0"/>
              <a:t>or</a:t>
            </a:r>
          </a:p>
          <a:p>
            <a:pPr algn="just"/>
            <a:r>
              <a:rPr lang="en-IN" sz="2000" dirty="0" smtClean="0"/>
              <a:t> </a:t>
            </a:r>
            <a:r>
              <a:rPr lang="en-IN" sz="2000" b="1" dirty="0" smtClean="0"/>
              <a:t>(c) </a:t>
            </a:r>
            <a:r>
              <a:rPr lang="en-IN" sz="2000" dirty="0" smtClean="0"/>
              <a:t>indulges in practice or practices resulting in denial of market access; or </a:t>
            </a:r>
          </a:p>
          <a:p>
            <a:pPr algn="just"/>
            <a:r>
              <a:rPr lang="en-IN" sz="2000" b="1" dirty="0" smtClean="0"/>
              <a:t>(d) </a:t>
            </a:r>
            <a:r>
              <a:rPr lang="en-IN" sz="2000" dirty="0" smtClean="0"/>
              <a:t>makes </a:t>
            </a:r>
            <a:r>
              <a:rPr lang="en-IN" sz="2000" dirty="0" smtClean="0"/>
              <a:t>conclusion of contracts subject to acceptance by other parties of supplementary obligations which, by their nature or according to commercial usage, have no connection with the subject of such contracts; or </a:t>
            </a:r>
          </a:p>
          <a:p>
            <a:pPr algn="just"/>
            <a:r>
              <a:rPr lang="en-IN" sz="2000" b="1" dirty="0" smtClean="0"/>
              <a:t>(e) </a:t>
            </a:r>
            <a:r>
              <a:rPr lang="en-IN" sz="2000" dirty="0" smtClean="0"/>
              <a:t>Uses its dominant position in one relevant market to enter into, or protect, other relevant market. </a:t>
            </a:r>
          </a:p>
          <a:p>
            <a:endParaRPr lang="en-IN" dirty="0" smtClean="0"/>
          </a:p>
          <a:p>
            <a:endParaRPr lang="en-IN"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04801"/>
            <a:ext cx="8382000" cy="6247864"/>
          </a:xfrm>
          <a:prstGeom prst="rect">
            <a:avLst/>
          </a:prstGeom>
        </p:spPr>
        <p:txBody>
          <a:bodyPr wrap="square">
            <a:spAutoFit/>
          </a:bodyPr>
          <a:lstStyle/>
          <a:p>
            <a:pPr algn="just"/>
            <a:r>
              <a:rPr lang="en-US" sz="2500" dirty="0" smtClean="0">
                <a:latin typeface="Times New Roman" pitchFamily="18" charset="0"/>
                <a:cs typeface="Times New Roman" pitchFamily="18" charset="0"/>
              </a:rPr>
              <a:t>As per Sec. 18 of the Competition Act, 2002 empowers the Competition Commission of India to eliminate the practices having the adverse impact of competition and to promote the culture of competitive environment in market, to protect the interest  of the consumers and to ensure the entry of all types of market players in the market mechanism so that they may carry their trade, business etc. without any hindrance or impediments.  Sec. 19 along with Sec.18 e enable the CCI to keep vigil on the market system and monitor the market mechanism so that no one can do anything adverse or hostile to the competition in market. By virtue of Sec. 19 The commission may enquire into the alleged contravention of anti-competitive agreement and abuse of dominant position.  As per Sec.19(4) CCI consider the following factors in order to determine whether any avocation(s) abuse the dominant position or not:  </a:t>
            </a:r>
          </a:p>
          <a:p>
            <a:pPr algn="just"/>
            <a:r>
              <a:rPr lang="en-US" sz="2500" dirty="0" smtClean="0">
                <a:latin typeface="Times New Roman" pitchFamily="18" charset="0"/>
                <a:cs typeface="Times New Roman" pitchFamily="18" charset="0"/>
              </a:rPr>
              <a:t>	</a:t>
            </a:r>
            <a:r>
              <a:rPr lang="en-US" sz="2500" dirty="0" smtClean="0">
                <a:latin typeface="Times New Roman" pitchFamily="18" charset="0"/>
                <a:cs typeface="Times New Roman" pitchFamily="18" charset="0"/>
              </a:rPr>
              <a:t>						P.T.O.</a:t>
            </a:r>
            <a:endParaRPr lang="en-IN" sz="25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457201"/>
            <a:ext cx="8153400" cy="6278642"/>
          </a:xfrm>
          <a:prstGeom prst="rect">
            <a:avLst/>
          </a:prstGeom>
        </p:spPr>
        <p:txBody>
          <a:bodyPr wrap="square">
            <a:spAutoFit/>
          </a:bodyPr>
          <a:lstStyle/>
          <a:p>
            <a:pPr algn="just"/>
            <a:r>
              <a:rPr lang="en-IN" sz="3200" dirty="0" err="1" smtClean="0">
                <a:latin typeface="Times New Roman" pitchFamily="18" charset="0"/>
                <a:cs typeface="Times New Roman" pitchFamily="18" charset="0"/>
              </a:rPr>
              <a:t>i</a:t>
            </a:r>
            <a:r>
              <a:rPr lang="en-IN" sz="3200" dirty="0" smtClean="0">
                <a:latin typeface="Times New Roman" pitchFamily="18" charset="0"/>
                <a:cs typeface="Times New Roman" pitchFamily="18" charset="0"/>
              </a:rPr>
              <a:t>. market share of the enterprise; </a:t>
            </a:r>
          </a:p>
          <a:p>
            <a:pPr algn="just"/>
            <a:r>
              <a:rPr lang="en-IN" sz="3200" dirty="0" smtClean="0">
                <a:latin typeface="Times New Roman" pitchFamily="18" charset="0"/>
                <a:cs typeface="Times New Roman" pitchFamily="18" charset="0"/>
              </a:rPr>
              <a:t>ii. size and resources of the enterprise; </a:t>
            </a:r>
          </a:p>
          <a:p>
            <a:pPr algn="just"/>
            <a:r>
              <a:rPr lang="en-IN" sz="3200" dirty="0" smtClean="0">
                <a:latin typeface="Times New Roman" pitchFamily="18" charset="0"/>
                <a:cs typeface="Times New Roman" pitchFamily="18" charset="0"/>
              </a:rPr>
              <a:t>iii. size and importance of the competitors; </a:t>
            </a:r>
          </a:p>
          <a:p>
            <a:pPr algn="just"/>
            <a:r>
              <a:rPr lang="en-IN" sz="3200" dirty="0" smtClean="0">
                <a:latin typeface="Times New Roman" pitchFamily="18" charset="0"/>
                <a:cs typeface="Times New Roman" pitchFamily="18" charset="0"/>
              </a:rPr>
              <a:t>iv. economic power of the enterprise including commercial advantages over competitors; </a:t>
            </a:r>
          </a:p>
          <a:p>
            <a:pPr algn="just"/>
            <a:r>
              <a:rPr lang="en-IN" sz="3200" dirty="0" smtClean="0">
                <a:latin typeface="Times New Roman" pitchFamily="18" charset="0"/>
                <a:cs typeface="Times New Roman" pitchFamily="18" charset="0"/>
              </a:rPr>
              <a:t>v. vertical integration of the enterprise, or sale or service network of such enterprise; </a:t>
            </a:r>
          </a:p>
          <a:p>
            <a:pPr algn="just"/>
            <a:r>
              <a:rPr lang="en-IN" sz="3200" dirty="0" smtClean="0">
                <a:latin typeface="Times New Roman" pitchFamily="18" charset="0"/>
                <a:cs typeface="Times New Roman" pitchFamily="18" charset="0"/>
              </a:rPr>
              <a:t>vi. dependence of consumers on the enterprise; </a:t>
            </a:r>
          </a:p>
          <a:p>
            <a:pPr algn="just"/>
            <a:r>
              <a:rPr lang="en-IN" sz="3200" dirty="0" smtClean="0">
                <a:latin typeface="Times New Roman" pitchFamily="18" charset="0"/>
                <a:cs typeface="Times New Roman" pitchFamily="18" charset="0"/>
              </a:rPr>
              <a:t>vii. monopoly or dominant position whether acquired as a result of any statute or by virtue of being a Government company or a public sector undertaking or otherwise</a:t>
            </a:r>
            <a:r>
              <a:rPr lang="en-IN" dirty="0" smtClean="0"/>
              <a:t>; </a:t>
            </a:r>
            <a:endParaRPr lang="en-IN" dirty="0" smtClean="0"/>
          </a:p>
          <a:p>
            <a:pPr algn="just"/>
            <a:r>
              <a:rPr lang="en-US" dirty="0" smtClean="0"/>
              <a:t>	</a:t>
            </a:r>
            <a:r>
              <a:rPr lang="en-US" dirty="0" smtClean="0"/>
              <a:t>						P.T.O.</a:t>
            </a:r>
            <a:endParaRPr lang="en-IN"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1"/>
            <a:ext cx="8382000" cy="6124754"/>
          </a:xfrm>
          <a:prstGeom prst="rect">
            <a:avLst/>
          </a:prstGeom>
        </p:spPr>
        <p:txBody>
          <a:bodyPr wrap="square">
            <a:spAutoFit/>
          </a:bodyPr>
          <a:lstStyle/>
          <a:p>
            <a:pPr algn="just"/>
            <a:r>
              <a:rPr lang="en-IN" sz="2800" dirty="0" smtClean="0">
                <a:latin typeface="Times New Roman" pitchFamily="18" charset="0"/>
                <a:cs typeface="Times New Roman" pitchFamily="18" charset="0"/>
              </a:rPr>
              <a:t>viii. entry barriers including barriers such as regulatory barriers, financial risk, high capital cost of entry, marketing entry barriers, technical entry barriers, economies of scale, high cost of substitutable goods or service for consumers; </a:t>
            </a:r>
          </a:p>
          <a:p>
            <a:pPr algn="just"/>
            <a:r>
              <a:rPr lang="en-US" sz="2800" dirty="0" smtClean="0">
                <a:latin typeface="Times New Roman" pitchFamily="18" charset="0"/>
                <a:cs typeface="Times New Roman" pitchFamily="18" charset="0"/>
              </a:rPr>
              <a:t>ix. countervailing buying power; </a:t>
            </a:r>
          </a:p>
          <a:p>
            <a:pPr algn="just"/>
            <a:r>
              <a:rPr lang="en-IN" sz="2800" dirty="0" smtClean="0">
                <a:latin typeface="Times New Roman" pitchFamily="18" charset="0"/>
                <a:cs typeface="Times New Roman" pitchFamily="18" charset="0"/>
              </a:rPr>
              <a:t>x. market structure and size of market; </a:t>
            </a:r>
          </a:p>
          <a:p>
            <a:pPr algn="just"/>
            <a:r>
              <a:rPr lang="en-IN" sz="2800" dirty="0" smtClean="0">
                <a:latin typeface="Times New Roman" pitchFamily="18" charset="0"/>
                <a:cs typeface="Times New Roman" pitchFamily="18" charset="0"/>
              </a:rPr>
              <a:t>xi. social obligations and social costs; </a:t>
            </a:r>
          </a:p>
          <a:p>
            <a:pPr algn="just"/>
            <a:r>
              <a:rPr lang="en-IN" sz="2800" dirty="0" smtClean="0">
                <a:latin typeface="Times New Roman" pitchFamily="18" charset="0"/>
                <a:cs typeface="Times New Roman" pitchFamily="18" charset="0"/>
              </a:rPr>
              <a:t>xii. relative advantage, by way of the contribution to the economic development, by the enterprise enjoying a dominant position having or likely to have an appreciable adverse effect on competition; </a:t>
            </a:r>
          </a:p>
          <a:p>
            <a:pPr algn="just"/>
            <a:r>
              <a:rPr lang="en-IN" sz="2800" dirty="0" smtClean="0">
                <a:latin typeface="Times New Roman" pitchFamily="18" charset="0"/>
                <a:cs typeface="Times New Roman" pitchFamily="18" charset="0"/>
              </a:rPr>
              <a:t>xiii. any other factor which the Commission may consider relevant for the inquiry</a:t>
            </a:r>
            <a:r>
              <a:rPr lang="en-IN" dirty="0" smtClean="0"/>
              <a:t>. </a:t>
            </a:r>
            <a:endParaRPr lang="en-IN"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328</TotalTime>
  <Words>818</Words>
  <Application>Microsoft Office PowerPoint</Application>
  <PresentationFormat>On-screen Show (4:3)</PresentationFormat>
  <Paragraphs>37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The competition Act, 2002 &amp;Abuse of Dominance </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competition Act mainly focuses upon</dc:title>
  <dc:creator>USER</dc:creator>
  <cp:lastModifiedBy>user</cp:lastModifiedBy>
  <cp:revision>36</cp:revision>
  <dcterms:created xsi:type="dcterms:W3CDTF">2015-11-23T17:55:07Z</dcterms:created>
  <dcterms:modified xsi:type="dcterms:W3CDTF">2020-04-24T16:18:57Z</dcterms:modified>
</cp:coreProperties>
</file>