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01175B61-23C1-4914-8CD8-C151BD2F8B76}" type="datetimeFigureOut">
              <a:rPr lang="en-US" smtClean="0"/>
              <a:pPr/>
              <a:t>4/26/2020</a:t>
            </a:fld>
            <a:endParaRPr lang="en-IN"/>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IN"/>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3332512-3A8E-456B-AD01-C1923CFB2D13}"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1175B61-23C1-4914-8CD8-C151BD2F8B76}" type="datetimeFigureOut">
              <a:rPr lang="en-US" smtClean="0"/>
              <a:pPr/>
              <a:t>4/26/2020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73332512-3A8E-456B-AD01-C1923CFB2D13}"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01175B61-23C1-4914-8CD8-C151BD2F8B76}" type="datetimeFigureOut">
              <a:rPr lang="en-US" smtClean="0"/>
              <a:pPr/>
              <a:t>4/26/2020</a:t>
            </a:fld>
            <a:endParaRPr lang="en-IN"/>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IN"/>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3332512-3A8E-456B-AD01-C1923CFB2D13}"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1175B61-23C1-4914-8CD8-C151BD2F8B76}" type="datetimeFigureOut">
              <a:rPr lang="en-US" smtClean="0"/>
              <a:pPr/>
              <a:t>4/26/2020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73332512-3A8E-456B-AD01-C1923CFB2D13}"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01175B61-23C1-4914-8CD8-C151BD2F8B76}" type="datetimeFigureOut">
              <a:rPr lang="en-US" smtClean="0"/>
              <a:pPr/>
              <a:t>4/26/2020</a:t>
            </a:fld>
            <a:endParaRPr lang="en-IN"/>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IN"/>
          </a:p>
        </p:txBody>
      </p:sp>
      <p:sp>
        <p:nvSpPr>
          <p:cNvPr id="6" name="Slide Number Placeholder 5"/>
          <p:cNvSpPr>
            <a:spLocks noGrp="1"/>
          </p:cNvSpPr>
          <p:nvPr>
            <p:ph type="sldNum" sz="quarter" idx="12"/>
          </p:nvPr>
        </p:nvSpPr>
        <p:spPr>
          <a:xfrm>
            <a:off x="6733952" y="6555112"/>
            <a:ext cx="588336" cy="228600"/>
          </a:xfrm>
        </p:spPr>
        <p:txBody>
          <a:bodyPr/>
          <a:lstStyle>
            <a:extLst/>
          </a:lstStyle>
          <a:p>
            <a:fld id="{73332512-3A8E-456B-AD01-C1923CFB2D13}"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1175B61-23C1-4914-8CD8-C151BD2F8B76}" type="datetimeFigureOut">
              <a:rPr lang="en-US" smtClean="0"/>
              <a:pPr/>
              <a:t>4/26/2020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73332512-3A8E-456B-AD01-C1923CFB2D13}"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1175B61-23C1-4914-8CD8-C151BD2F8B76}" type="datetimeFigureOut">
              <a:rPr lang="en-US" smtClean="0"/>
              <a:pPr/>
              <a:t>4/26/2020</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73332512-3A8E-456B-AD01-C1923CFB2D13}"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1175B61-23C1-4914-8CD8-C151BD2F8B76}" type="datetimeFigureOut">
              <a:rPr lang="en-US" smtClean="0"/>
              <a:pPr/>
              <a:t>4/26/2020</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73332512-3A8E-456B-AD01-C1923CFB2D13}"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01175B61-23C1-4914-8CD8-C151BD2F8B76}" type="datetimeFigureOut">
              <a:rPr lang="en-US" smtClean="0"/>
              <a:pPr/>
              <a:t>4/26/2020</a:t>
            </a:fld>
            <a:endParaRPr lang="en-IN"/>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IN"/>
          </a:p>
        </p:txBody>
      </p:sp>
      <p:sp>
        <p:nvSpPr>
          <p:cNvPr id="4" name="Slide Number Placeholder 3"/>
          <p:cNvSpPr>
            <a:spLocks noGrp="1"/>
          </p:cNvSpPr>
          <p:nvPr>
            <p:ph type="sldNum" sz="quarter" idx="12"/>
          </p:nvPr>
        </p:nvSpPr>
        <p:spPr/>
        <p:txBody>
          <a:bodyPr/>
          <a:lstStyle>
            <a:extLst/>
          </a:lstStyle>
          <a:p>
            <a:fld id="{73332512-3A8E-456B-AD01-C1923CFB2D13}"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1175B61-23C1-4914-8CD8-C151BD2F8B76}" type="datetimeFigureOut">
              <a:rPr lang="en-US" smtClean="0"/>
              <a:pPr/>
              <a:t>4/26/2020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73332512-3A8E-456B-AD01-C1923CFB2D13}"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01175B61-23C1-4914-8CD8-C151BD2F8B76}" type="datetimeFigureOut">
              <a:rPr lang="en-US" smtClean="0"/>
              <a:pPr/>
              <a:t>4/26/2020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73332512-3A8E-456B-AD01-C1923CFB2D13}" type="slidenum">
              <a:rPr lang="en-IN" smtClean="0"/>
              <a:pPr/>
              <a:t>‹#›</a:t>
            </a:fld>
            <a:endParaRPr lang="en-IN"/>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01175B61-23C1-4914-8CD8-C151BD2F8B76}" type="datetimeFigureOut">
              <a:rPr lang="en-US" smtClean="0"/>
              <a:pPr/>
              <a:t>4/26/2020</a:t>
            </a:fld>
            <a:endParaRPr lang="en-IN"/>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IN"/>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3332512-3A8E-456B-AD01-C1923CFB2D13}"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42919"/>
            <a:ext cx="7772400" cy="1857387"/>
          </a:xfrm>
        </p:spPr>
        <p:txBody>
          <a:bodyPr/>
          <a:lstStyle/>
          <a:p>
            <a:r>
              <a:rPr lang="en-US" b="1" dirty="0">
                <a:solidFill>
                  <a:srgbClr val="C00000"/>
                </a:solidFill>
              </a:rPr>
              <a:t>Indian Constitution and Human </a:t>
            </a:r>
            <a:r>
              <a:rPr lang="en-US" b="1" dirty="0" smtClean="0">
                <a:solidFill>
                  <a:srgbClr val="C00000"/>
                </a:solidFill>
              </a:rPr>
              <a:t>Rights</a:t>
            </a:r>
            <a:endParaRPr lang="en-IN" dirty="0">
              <a:solidFill>
                <a:srgbClr val="C00000"/>
              </a:solidFill>
            </a:endParaRPr>
          </a:p>
        </p:txBody>
      </p:sp>
      <p:sp>
        <p:nvSpPr>
          <p:cNvPr id="3" name="Subtitle 2"/>
          <p:cNvSpPr>
            <a:spLocks noGrp="1"/>
          </p:cNvSpPr>
          <p:nvPr>
            <p:ph type="subTitle" idx="1"/>
          </p:nvPr>
        </p:nvSpPr>
        <p:spPr>
          <a:xfrm>
            <a:off x="1371600" y="3071810"/>
            <a:ext cx="6400800" cy="2857520"/>
          </a:xfrm>
        </p:spPr>
        <p:txBody>
          <a:bodyPr>
            <a:normAutofit/>
          </a:bodyPr>
          <a:lstStyle/>
          <a:p>
            <a:r>
              <a:rPr lang="en-US" dirty="0" smtClean="0">
                <a:solidFill>
                  <a:srgbClr val="002060"/>
                </a:solidFill>
                <a:latin typeface="Aharoni" pitchFamily="2" charset="-79"/>
                <a:cs typeface="Aharoni" pitchFamily="2" charset="-79"/>
              </a:rPr>
              <a:t>By </a:t>
            </a:r>
            <a:br>
              <a:rPr lang="en-US" dirty="0" smtClean="0">
                <a:solidFill>
                  <a:srgbClr val="002060"/>
                </a:solidFill>
                <a:latin typeface="Aharoni" pitchFamily="2" charset="-79"/>
                <a:cs typeface="Aharoni" pitchFamily="2" charset="-79"/>
              </a:rPr>
            </a:br>
            <a:r>
              <a:rPr lang="en-US" dirty="0" smtClean="0">
                <a:solidFill>
                  <a:srgbClr val="002060"/>
                </a:solidFill>
                <a:latin typeface="Aharoni" pitchFamily="2" charset="-79"/>
                <a:cs typeface="Aharoni" pitchFamily="2" charset="-79"/>
              </a:rPr>
              <a:t>Dr. Subir Kumar Roy</a:t>
            </a:r>
            <a:br>
              <a:rPr lang="en-US" dirty="0" smtClean="0">
                <a:solidFill>
                  <a:srgbClr val="002060"/>
                </a:solidFill>
                <a:latin typeface="Aharoni" pitchFamily="2" charset="-79"/>
                <a:cs typeface="Aharoni" pitchFamily="2" charset="-79"/>
              </a:rPr>
            </a:br>
            <a:r>
              <a:rPr lang="en-US" dirty="0" smtClean="0">
                <a:solidFill>
                  <a:srgbClr val="002060"/>
                </a:solidFill>
                <a:latin typeface="Aharoni" pitchFamily="2" charset="-79"/>
                <a:cs typeface="Aharoni" pitchFamily="2" charset="-79"/>
              </a:rPr>
              <a:t>Associate Professor,</a:t>
            </a:r>
            <a:br>
              <a:rPr lang="en-US" dirty="0" smtClean="0">
                <a:solidFill>
                  <a:srgbClr val="002060"/>
                </a:solidFill>
                <a:latin typeface="Aharoni" pitchFamily="2" charset="-79"/>
                <a:cs typeface="Aharoni" pitchFamily="2" charset="-79"/>
              </a:rPr>
            </a:br>
            <a:r>
              <a:rPr lang="en-US" dirty="0" smtClean="0">
                <a:solidFill>
                  <a:srgbClr val="002060"/>
                </a:solidFill>
                <a:latin typeface="Aharoni" pitchFamily="2" charset="-79"/>
                <a:cs typeface="Aharoni" pitchFamily="2" charset="-79"/>
              </a:rPr>
              <a:t>Department of Law &amp;</a:t>
            </a:r>
            <a:br>
              <a:rPr lang="en-US" dirty="0" smtClean="0">
                <a:solidFill>
                  <a:srgbClr val="002060"/>
                </a:solidFill>
                <a:latin typeface="Aharoni" pitchFamily="2" charset="-79"/>
                <a:cs typeface="Aharoni" pitchFamily="2" charset="-79"/>
              </a:rPr>
            </a:br>
            <a:r>
              <a:rPr lang="en-US" dirty="0" smtClean="0">
                <a:solidFill>
                  <a:srgbClr val="002060"/>
                </a:solidFill>
                <a:latin typeface="Aharoni" pitchFamily="2" charset="-79"/>
                <a:cs typeface="Aharoni" pitchFamily="2" charset="-79"/>
              </a:rPr>
              <a:t>Registrar (Addl. Charge)</a:t>
            </a:r>
            <a:br>
              <a:rPr lang="en-US" dirty="0" smtClean="0">
                <a:solidFill>
                  <a:srgbClr val="002060"/>
                </a:solidFill>
                <a:latin typeface="Aharoni" pitchFamily="2" charset="-79"/>
                <a:cs typeface="Aharoni" pitchFamily="2" charset="-79"/>
              </a:rPr>
            </a:br>
            <a:r>
              <a:rPr lang="en-US" dirty="0" smtClean="0">
                <a:solidFill>
                  <a:srgbClr val="002060"/>
                </a:solidFill>
                <a:latin typeface="Aharoni" pitchFamily="2" charset="-79"/>
                <a:cs typeface="Aharoni" pitchFamily="2" charset="-79"/>
              </a:rPr>
              <a:t>Bankura University</a:t>
            </a:r>
            <a:endParaRPr lang="en-IN" dirty="0" smtClean="0">
              <a:solidFill>
                <a:srgbClr val="002060"/>
              </a:solidFill>
            </a:endParaRPr>
          </a:p>
          <a:p>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285720" y="428604"/>
            <a:ext cx="8358246"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wide dimension of DPSP shows that the Covenant of Social Economic and Cultural rights are replica of each other. The strong and vigilant public opinion is the real force behind the enforcement of the rights provided under part IV of the Indian Constitution.</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Apart from the Preamble, fundamental rights and DPSP of the constitution, Art.253 is required to be mentioned separately, which empowers the parliament to enforce any treaty, covenant, convention etc. entered with any foreign countries.</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8662" y="571480"/>
            <a:ext cx="6929486" cy="5262979"/>
          </a:xfrm>
          <a:prstGeom prst="rect">
            <a:avLst/>
          </a:prstGeom>
        </p:spPr>
        <p:txBody>
          <a:bodyPr wrap="square">
            <a:spAutoFit/>
          </a:bodyPr>
          <a:lstStyle/>
          <a:p>
            <a:pPr algn="just"/>
            <a:r>
              <a:rPr lang="en-US" sz="2400" dirty="0">
                <a:latin typeface="Times New Roman" pitchFamily="18" charset="0"/>
                <a:cs typeface="Times New Roman" pitchFamily="18" charset="0"/>
              </a:rPr>
              <a:t>So far Indian constitutional mechanism is concerned it envisages tripartite picturesque of justice i.e., justice in social, economic and political front. The concept of justice is enshrined in the constitution to actualize the goal of full and free development of every individual. The above concept represents the constitution as a document to symbolize the hopes and aspirations of the people.  The preamble clarifies in clear terms about the resolution of the people to constitute India into a Sovereign, Socialist, Secular Democratic and Republic one. The above stand signifies of having democratic setup with a parliamentary system of Government, but blended with the principle of socialism </a:t>
            </a:r>
            <a:r>
              <a:rPr lang="en-US" sz="2400" dirty="0" smtClean="0">
                <a:latin typeface="Times New Roman" pitchFamily="18" charset="0"/>
                <a:cs typeface="Times New Roman" pitchFamily="18" charset="0"/>
              </a:rPr>
              <a:t>in </a:t>
            </a:r>
            <a:r>
              <a:rPr lang="en-US" sz="2400" dirty="0">
                <a:latin typeface="Times New Roman" pitchFamily="18" charset="0"/>
                <a:cs typeface="Times New Roman" pitchFamily="18" charset="0"/>
              </a:rPr>
              <a:t>tune with the  </a:t>
            </a:r>
            <a:r>
              <a:rPr lang="en-US" sz="2400" dirty="0" err="1" smtClean="0">
                <a:latin typeface="Times New Roman" pitchFamily="18" charset="0"/>
                <a:cs typeface="Times New Roman" pitchFamily="18" charset="0"/>
              </a:rPr>
              <a:t>Nehruvian</a:t>
            </a:r>
            <a:r>
              <a:rPr lang="en-US" sz="2400" dirty="0" smtClean="0">
                <a:latin typeface="Times New Roman" pitchFamily="18" charset="0"/>
                <a:cs typeface="Times New Roman" pitchFamily="18" charset="0"/>
              </a:rPr>
              <a:t> Model of economy.</a:t>
            </a:r>
            <a:endParaRPr lang="en-IN" sz="24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214290"/>
            <a:ext cx="7858180" cy="6232475"/>
          </a:xfrm>
          <a:prstGeom prst="rect">
            <a:avLst/>
          </a:prstGeom>
        </p:spPr>
        <p:txBody>
          <a:bodyPr wrap="square">
            <a:spAutoFit/>
          </a:bodyPr>
          <a:lstStyle/>
          <a:p>
            <a:pPr algn="just"/>
            <a:r>
              <a:rPr lang="en-US" sz="2100" dirty="0" smtClean="0">
                <a:latin typeface="Times New Roman" pitchFamily="18" charset="0"/>
                <a:cs typeface="Times New Roman" pitchFamily="18" charset="0"/>
              </a:rPr>
              <a:t>Preamble assures Liberty of thought, expression, belief, faith, and worship; promotes equality, fraternity and maintains dignity. Equality and justice are the foundational bedrock on which the edifice of the Indian constitution rocks on. In this regard perhaps it is apt to quote Dr. Ambedkar who said, “The first condition which I think is a condition precedent for the successful working of a democracy is that there must not be any glaring inequalities in the society. There must not be an oppressed class. There must not be a class, which has got all the privileges, and a class, which has got all the burdens to carry. Such a thing, such an organization of society has within itself the germ of a bloody revolution and perhaps it would be impossible for democracy to cure them” (Thus spoke Ambedkar, </a:t>
            </a:r>
            <a:r>
              <a:rPr lang="en-US" sz="2100" dirty="0" err="1" smtClean="0">
                <a:latin typeface="Times New Roman" pitchFamily="18" charset="0"/>
                <a:cs typeface="Times New Roman" pitchFamily="18" charset="0"/>
              </a:rPr>
              <a:t>Vol</a:t>
            </a:r>
            <a:r>
              <a:rPr lang="en-US" sz="2100" dirty="0" smtClean="0">
                <a:latin typeface="Times New Roman" pitchFamily="18" charset="0"/>
                <a:cs typeface="Times New Roman" pitchFamily="18" charset="0"/>
              </a:rPr>
              <a:t>-I, p-48) . Certainly, the above thought works at the time of compiling the constitution of India. perhaps the philosophy behind the preamble of our constitution will not complete without quoting Mahatma Gandhi who suggested the national leaders that when doubt about desirability of any policy or </a:t>
            </a:r>
            <a:r>
              <a:rPr lang="en-US" sz="2100" dirty="0" err="1" smtClean="0">
                <a:latin typeface="Times New Roman" pitchFamily="18" charset="0"/>
                <a:cs typeface="Times New Roman" pitchFamily="18" charset="0"/>
              </a:rPr>
              <a:t>programmes</a:t>
            </a:r>
            <a:r>
              <a:rPr lang="en-US" sz="2100" dirty="0" smtClean="0">
                <a:latin typeface="Times New Roman" pitchFamily="18" charset="0"/>
                <a:cs typeface="Times New Roman" pitchFamily="18" charset="0"/>
              </a:rPr>
              <a:t> will arise, they should recall the face of the poorest man in the country and see in the proposed policy or programme was likely to benefit them. (</a:t>
            </a:r>
            <a:r>
              <a:rPr lang="en-US" sz="2100" dirty="0" err="1" smtClean="0">
                <a:latin typeface="Times New Roman" pitchFamily="18" charset="0"/>
                <a:cs typeface="Times New Roman" pitchFamily="18" charset="0"/>
              </a:rPr>
              <a:t>Subhas</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Kasyap,s</a:t>
            </a:r>
            <a:r>
              <a:rPr lang="en-US" sz="2100" dirty="0" smtClean="0">
                <a:latin typeface="Times New Roman" pitchFamily="18" charset="0"/>
                <a:cs typeface="Times New Roman" pitchFamily="18" charset="0"/>
              </a:rPr>
              <a:t> book, Human Rights and Parliament, P-94)</a:t>
            </a:r>
            <a:endParaRPr lang="en-IN" sz="21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4"/>
          <p:cNvSpPr>
            <a:spLocks noChangeArrowheads="1"/>
          </p:cNvSpPr>
          <p:nvPr/>
        </p:nvSpPr>
        <p:spPr bwMode="auto">
          <a:xfrm>
            <a:off x="285720" y="285728"/>
            <a:ext cx="8501122"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Like the constitution of USA, preamble of Indian constitution also begins with the very phraseology i.e. “We the People” which make it clear that the founding fathers were committed to establish the government of the people and not of the states. The people are the driving force of the constitution and hence, the constitution is the supreme law of the land. Here it is apt to quote President Monroe who opined, “The people, the highest authority known to our system from which all our institutions spring and whom they depend formed it.” In India also in unequivocal terms and forcibly it has been clarified that “We the People” are the source of the Indian constitution. So the Indian constitution emanates from the people, its power are granted by the people and will be applied and exercised for their benefits. The various organs of the government get power from the constitution and beside the constitutional control they are also subjected to the control of the people but at the same time the people are supposed to use this control in legitimate mode.</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500042"/>
            <a:ext cx="8215370" cy="4893647"/>
          </a:xfrm>
          <a:prstGeom prst="rect">
            <a:avLst/>
          </a:prstGeom>
        </p:spPr>
        <p:txBody>
          <a:bodyPr wrap="square">
            <a:spAutoFit/>
          </a:bodyPr>
          <a:lstStyle/>
          <a:p>
            <a:pPr algn="just"/>
            <a:r>
              <a:rPr lang="en-US" sz="2400" dirty="0" smtClean="0">
                <a:latin typeface="Times New Roman" pitchFamily="18" charset="0"/>
                <a:cs typeface="Times New Roman" pitchFamily="18" charset="0"/>
              </a:rPr>
              <a:t>The mechanism of ensuring of justice and the concept of liberty, equality, dignity, fraternity as mentioned in the preamble, is contained in part III and part IV of the Indian constitution respectively deals with the fundamental rights and directive principles. Both the fundamental rights and directive principles constitute a code of human rights. The fundamental rights comprise mainly of civil and political rights and they are justifiable in the courts of law.  On the other hand Directive Principles of State Policies comprise of social, economic and political rights and may not be justifiable in the courts of law as it is possible in the matter of fundamental rights but under Art. 37, these Directives have been declared to be fundamental in the governance of the country. </a:t>
            </a:r>
            <a:endParaRPr lang="en-IN" sz="2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428596" y="214291"/>
            <a:ext cx="8143932" cy="55707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Bhagwati</a:t>
            </a:r>
            <a:r>
              <a:rPr kumimoji="0" lang="en-US" sz="2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J.</a:t>
            </a:r>
            <a:r>
              <a:rPr kumimoji="0" lang="en-US"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points out that inclusion of a set of directive principles in the text of the constitution itself is a reminder to political and judicial functionaries alike that the constitution is not just intended to umpire the power games of those in power but to attain certain social and economic objectives</a:t>
            </a:r>
            <a:r>
              <a:rPr kumimoji="0" lang="en-US"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hlinkClick r:id=""/>
              </a:rPr>
              <a:t>[</a:t>
            </a:r>
            <a:r>
              <a:rPr kumimoji="0" lang="en-US" sz="2200" b="0" i="0" u="none" strike="noStrike" cap="none" normalizeH="0" baseline="0" dirty="0" smtClean="0" bmk="">
                <a:ln>
                  <a:noFill/>
                </a:ln>
                <a:solidFill>
                  <a:schemeClr val="tx1"/>
                </a:solidFill>
                <a:effectLst/>
                <a:latin typeface="Times New Roman" pitchFamily="18" charset="0"/>
                <a:ea typeface="Calibri" pitchFamily="34" charset="0"/>
                <a:cs typeface="Times New Roman" pitchFamily="18" charset="0"/>
                <a:hlinkClick r:id=""/>
              </a:rPr>
              <a:t>1]</a:t>
            </a:r>
            <a:r>
              <a:rPr kumimoji="0" lang="en-US" sz="2200" b="0" i="0" u="none" strike="noStrike" cap="none" normalizeH="0" baseline="0" dirty="0" smtClean="0" bmk="">
                <a:ln>
                  <a:noFill/>
                </a:ln>
                <a:solidFill>
                  <a:schemeClr val="tx1"/>
                </a:solidFill>
                <a:effectLst/>
                <a:latin typeface="Times New Roman" pitchFamily="18" charset="0"/>
                <a:ea typeface="Calibri" pitchFamily="34" charset="0"/>
                <a:cs typeface="Times New Roman" pitchFamily="18" charset="0"/>
              </a:rPr>
              <a:t>. He observes, “ they reinforce the view that the constitution is not confined to just allocating power between various institutions and authorities but it goes much further and it embodies certain basic values on which the entire edifice of the constitution depends. One of the most basic of these values is the realization of social justice…</a:t>
            </a:r>
            <a:r>
              <a:rPr kumimoji="0" lang="en-US" sz="2200" b="0" i="0" u="none" strike="noStrike" cap="none" normalizeH="0" baseline="0" dirty="0" smtClean="0" bmk="">
                <a:ln>
                  <a:noFill/>
                </a:ln>
                <a:solidFill>
                  <a:schemeClr val="tx1"/>
                </a:solidFill>
                <a:effectLst/>
                <a:latin typeface="Times New Roman" pitchFamily="18" charset="0"/>
                <a:ea typeface="Calibri" pitchFamily="34" charset="0"/>
                <a:cs typeface="Times New Roman" pitchFamily="18" charset="0"/>
                <a:hlinkClick r:id=""/>
              </a:rPr>
              <a:t>[2]</a:t>
            </a:r>
            <a:r>
              <a:rPr kumimoji="0" lang="en-US"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so the Directive Principles have been incorporated with a view to achieve social and economic democracy because it has been rightly perceived by the constitution makers that mere political democracy would be meaningless in a country of the poor millions without economic justice.</a:t>
            </a:r>
            <a:endParaRPr kumimoji="0" lang="en-US" sz="2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r>
            <a:b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b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7411" name="Rectangle 3"/>
          <p:cNvSpPr>
            <a:spLocks noChangeArrowheads="1"/>
          </p:cNvSpPr>
          <p:nvPr/>
        </p:nvSpPr>
        <p:spPr bwMode="auto">
          <a:xfrm rot="10800000" flipV="1">
            <a:off x="285720" y="5679718"/>
            <a:ext cx="8501122"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hlinkClick r:id=""/>
              </a:rPr>
              <a:t>[</a:t>
            </a:r>
            <a:r>
              <a:rPr kumimoji="0" lang="en-US" sz="12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hlinkClick r:id=""/>
              </a:rPr>
              <a:t>1]</a:t>
            </a:r>
            <a:r>
              <a:rPr kumimoji="0" lang="en-US" sz="12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 Referred by </a:t>
            </a:r>
            <a:r>
              <a:rPr kumimoji="0" lang="en-US" sz="1200" b="0" i="0" u="none" strike="noStrike" cap="none" normalizeH="0" baseline="0" dirty="0" err="1" smtClean="0" bmk="">
                <a:ln>
                  <a:noFill/>
                </a:ln>
                <a:solidFill>
                  <a:schemeClr val="tx1"/>
                </a:solidFill>
                <a:effectLst/>
                <a:latin typeface="Arial" pitchFamily="34" charset="0"/>
                <a:ea typeface="Times New Roman" pitchFamily="18" charset="0"/>
                <a:cs typeface="Arial" pitchFamily="34" charset="0"/>
              </a:rPr>
              <a:t>Mool</a:t>
            </a:r>
            <a:r>
              <a:rPr kumimoji="0" lang="en-US" sz="12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 </a:t>
            </a:r>
            <a:r>
              <a:rPr kumimoji="0" lang="en-US" sz="1200" b="0" i="0" u="none" strike="noStrike" cap="none" normalizeH="0" baseline="0" dirty="0" err="1" smtClean="0" bmk="">
                <a:ln>
                  <a:noFill/>
                </a:ln>
                <a:solidFill>
                  <a:schemeClr val="tx1"/>
                </a:solidFill>
                <a:effectLst/>
                <a:latin typeface="Arial" pitchFamily="34" charset="0"/>
                <a:ea typeface="Times New Roman" pitchFamily="18" charset="0"/>
                <a:cs typeface="Arial" pitchFamily="34" charset="0"/>
              </a:rPr>
              <a:t>Chand</a:t>
            </a:r>
            <a:r>
              <a:rPr kumimoji="0" lang="en-US" sz="12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 Sharma in his book, Justice P.N. </a:t>
            </a:r>
            <a:r>
              <a:rPr kumimoji="0" lang="en-US" sz="1200" b="0" i="0" u="none" strike="noStrike" cap="none" normalizeH="0" baseline="0" dirty="0" err="1" smtClean="0" bmk="">
                <a:ln>
                  <a:noFill/>
                </a:ln>
                <a:solidFill>
                  <a:schemeClr val="tx1"/>
                </a:solidFill>
                <a:effectLst/>
                <a:latin typeface="Arial" pitchFamily="34" charset="0"/>
                <a:ea typeface="Times New Roman" pitchFamily="18" charset="0"/>
                <a:cs typeface="Arial" pitchFamily="34" charset="0"/>
              </a:rPr>
              <a:t>Bhagwati</a:t>
            </a:r>
            <a:r>
              <a:rPr kumimoji="0" lang="en-US" sz="12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 Court Constitution and Human Rights, Universal Book Traders,(1995,57) </a:t>
            </a:r>
            <a:endParaRPr kumimoji="0" lang="en-US" sz="800" b="0" i="0" u="none" strike="noStrike" cap="none" normalizeH="0" baseline="0" dirty="0" smtClean="0" bmk="">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hlinkClick r:id=""/>
              </a:rPr>
              <a:t>[2]</a:t>
            </a: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ibid</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285728"/>
            <a:ext cx="8572560" cy="6155531"/>
          </a:xfrm>
          <a:prstGeom prst="rect">
            <a:avLst/>
          </a:prstGeom>
        </p:spPr>
        <p:txBody>
          <a:bodyPr wrap="square">
            <a:spAutoFit/>
          </a:bodyPr>
          <a:lstStyle/>
          <a:p>
            <a:pPr algn="just"/>
            <a:r>
              <a:rPr lang="en-US" sz="2200" dirty="0" smtClean="0">
                <a:latin typeface="Times New Roman" pitchFamily="18" charset="0"/>
                <a:cs typeface="Times New Roman" pitchFamily="18" charset="0"/>
              </a:rPr>
              <a:t>The preamble, fundamental rights and the directive principles are considered as trinity of the constitution. So far the relationship in between fundamental right and directive principles are concerned earlier at one point of time the Indian judiciary was of the view that fundamental rights will prevail over the directive principle of state policies but gradually the judiciary has started to change its view over the matter which can be evident through the decision of the Supreme Court in </a:t>
            </a:r>
            <a:r>
              <a:rPr lang="en-US" sz="2200" b="1" dirty="0" smtClean="0">
                <a:latin typeface="Times New Roman" pitchFamily="18" charset="0"/>
                <a:cs typeface="Times New Roman" pitchFamily="18" charset="0"/>
              </a:rPr>
              <a:t>Md. </a:t>
            </a:r>
            <a:r>
              <a:rPr lang="en-US" sz="2200" b="1" dirty="0" err="1" smtClean="0">
                <a:latin typeface="Times New Roman" pitchFamily="18" charset="0"/>
                <a:cs typeface="Times New Roman" pitchFamily="18" charset="0"/>
              </a:rPr>
              <a:t>Hanif</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Qureshi</a:t>
            </a:r>
            <a:r>
              <a:rPr lang="en-US" sz="2200" b="1" dirty="0" smtClean="0">
                <a:latin typeface="Times New Roman" pitchFamily="18" charset="0"/>
                <a:cs typeface="Times New Roman" pitchFamily="18" charset="0"/>
              </a:rPr>
              <a:t> v/s State of Bihar (</a:t>
            </a:r>
            <a:r>
              <a:rPr lang="en-US" sz="2200" dirty="0" smtClean="0">
                <a:latin typeface="Times New Roman" pitchFamily="18" charset="0"/>
                <a:cs typeface="Times New Roman" pitchFamily="18" charset="0"/>
              </a:rPr>
              <a:t>AIR 1958 SC 731</a:t>
            </a:r>
            <a:r>
              <a:rPr lang="en-US" sz="2200" b="1" dirty="0" smtClean="0">
                <a:latin typeface="Times New Roman" pitchFamily="18" charset="0"/>
                <a:cs typeface="Times New Roman" pitchFamily="18" charset="0"/>
              </a:rPr>
              <a:t>)</a:t>
            </a:r>
            <a:r>
              <a:rPr lang="en-US" sz="2200" dirty="0" smtClean="0">
                <a:latin typeface="Times New Roman" pitchFamily="18" charset="0"/>
                <a:cs typeface="Times New Roman" pitchFamily="18" charset="0"/>
              </a:rPr>
              <a:t> where it has been stated that there exist harmony in between the fundamental rights and directive principle of state policy. In </a:t>
            </a:r>
            <a:r>
              <a:rPr lang="en-US" sz="2200" b="1" dirty="0" smtClean="0">
                <a:latin typeface="Times New Roman" pitchFamily="18" charset="0"/>
                <a:cs typeface="Times New Roman" pitchFamily="18" charset="0"/>
              </a:rPr>
              <a:t>Minerva Mills v/s Union of India (</a:t>
            </a:r>
            <a:r>
              <a:rPr lang="en-US" sz="2200" dirty="0" smtClean="0">
                <a:latin typeface="Times New Roman" pitchFamily="18" charset="0"/>
                <a:cs typeface="Times New Roman" pitchFamily="18" charset="0"/>
              </a:rPr>
              <a:t>AIR 1980 SC 1789</a:t>
            </a:r>
            <a:r>
              <a:rPr lang="en-US" sz="2200" b="1" dirty="0" smtClean="0">
                <a:latin typeface="Times New Roman" pitchFamily="18" charset="0"/>
                <a:cs typeface="Times New Roman" pitchFamily="18" charset="0"/>
              </a:rPr>
              <a:t>)</a:t>
            </a:r>
            <a:r>
              <a:rPr lang="en-US" sz="2200" dirty="0" smtClean="0">
                <a:latin typeface="Times New Roman" pitchFamily="18" charset="0"/>
                <a:cs typeface="Times New Roman" pitchFamily="18" charset="0"/>
              </a:rPr>
              <a:t>  it has been opined by the </a:t>
            </a:r>
            <a:r>
              <a:rPr lang="en-US" sz="2200" b="1" dirty="0" err="1" smtClean="0">
                <a:latin typeface="Times New Roman" pitchFamily="18" charset="0"/>
                <a:cs typeface="Times New Roman" pitchFamily="18" charset="0"/>
              </a:rPr>
              <a:t>Chandrachud</a:t>
            </a:r>
            <a:r>
              <a:rPr lang="en-US" sz="2200" b="1" dirty="0" smtClean="0">
                <a:latin typeface="Times New Roman" pitchFamily="18" charset="0"/>
                <a:cs typeface="Times New Roman" pitchFamily="18" charset="0"/>
              </a:rPr>
              <a:t> C.J.</a:t>
            </a:r>
            <a:r>
              <a:rPr lang="en-US" sz="2200" dirty="0" smtClean="0">
                <a:latin typeface="Times New Roman" pitchFamily="18" charset="0"/>
                <a:cs typeface="Times New Roman" pitchFamily="18" charset="0"/>
              </a:rPr>
              <a:t> that fundamental rights are not an end in themselves but are the means to an end and that leads towards the directive principles. He observed that the fundamental rights and directive principles “constitute the core of commitment to social revolution and they, together are the conscience of the constitution.” Now it is a settled rule and understanding of the judiciary to construe the fundamental rights in the light of the objects set forward in DPSP.</a:t>
            </a:r>
            <a:endParaRPr lang="en-IN" sz="2200" dirty="0" smtClean="0">
              <a:latin typeface="Times New Roman" pitchFamily="18" charset="0"/>
              <a:cs typeface="Times New Roman" pitchFamily="18" charset="0"/>
            </a:endParaRPr>
          </a:p>
          <a:p>
            <a:r>
              <a:rPr lang="en-US" sz="2000" dirty="0" smtClean="0"/>
              <a:t> </a:t>
            </a:r>
            <a:endParaRPr lang="en-IN"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285720" y="357166"/>
            <a:ext cx="8643998"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fundamental rights provided under part III contains almost all the important rights guaranteed in the covenant of civil and political rights and for this of course the credit goes to the framers of our constitution as they incorporated these rights long before the passing of the above covenant. However at the same time we should not forget that the concept of fundamental right we have taken from the US constitution. These rights can be classified into the following:-</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Rights to equality (Art. 14 to Art.18)</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Fundamental freedoms (Art. 19–Art.22)</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Right against exploitation (Art.23-Art.24)</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Right to religion (Art.25-Art.28)</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Certain education and cultural Rights guaranteed to minorities (Art. 29-Art.30)</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Right to constitutional remedies (Art.32-Art.35)</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Right to education (Art.21A)</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214282" y="357166"/>
            <a:ext cx="8715436" cy="584775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On the other hand directive principles fix certain social, cultural, economic goals by bringing about a non-violent revolution. The directive principle of state policy can be classified into following:</a:t>
            </a:r>
            <a:endParaRPr kumimoji="0" lang="en-US" sz="2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Social and economic charter comprises of Art. 38 and Art.39 which respectively deals with the promotion of welfare of the people, ensuring economic justice with ensuring equal right of man and woman.</a:t>
            </a:r>
            <a:endParaRPr kumimoji="0" lang="en-US" sz="2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Social security charter Art. 39A, 41, 42, 43,45,46,47 etc. which respectively deals with the equal justice and free legal aid, right to work and education, just and human condition of work, ensures participation of workers in management and living condition in work place, free and compulsory education for children, promotion of education and economic interest of weaker sections, improvement of health and raising standard of life etc.</a:t>
            </a:r>
            <a:endParaRPr kumimoji="0" lang="en-US" sz="2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Community welfare charter comprises of Art. 44, 48,48A, 50,51 respectively deals with the uniform civil code, agriculture and animal husbandry, improvement of environment and protection of national heritage, independence of judiciary, ensuring international peace etc.</a:t>
            </a:r>
            <a:endParaRPr kumimoji="0" lang="en-US" sz="2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222</TotalTime>
  <Words>1537</Words>
  <Application>Microsoft Office PowerPoint</Application>
  <PresentationFormat>On-screen Show (4:3)</PresentationFormat>
  <Paragraphs>26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Opulent</vt:lpstr>
      <vt:lpstr>Indian Constitution and Human Rights</vt:lpstr>
      <vt:lpstr>Slide 2</vt:lpstr>
      <vt:lpstr>Slide 3</vt:lpstr>
      <vt:lpstr>Slide 4</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Indian Constitution and Human Right</dc:title>
  <dc:creator>user</dc:creator>
  <cp:lastModifiedBy>Swapnendu</cp:lastModifiedBy>
  <cp:revision>24</cp:revision>
  <dcterms:created xsi:type="dcterms:W3CDTF">2020-04-25T07:48:33Z</dcterms:created>
  <dcterms:modified xsi:type="dcterms:W3CDTF">2020-04-26T04:37:02Z</dcterms:modified>
</cp:coreProperties>
</file>