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5/4/2020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5/4/2020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5/4/2020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5/4/2020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5/4/2020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5/4/2020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5/4/2020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5/4/2020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5/4/2020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5/4/2020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5/4/2020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5/4/2020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4885" y="263768"/>
            <a:ext cx="7411915" cy="4923694"/>
          </a:xfrm>
        </p:spPr>
        <p:txBody>
          <a:bodyPr>
            <a:noAutofit/>
          </a:bodyPr>
          <a:lstStyle/>
          <a:p>
            <a:pPr algn="ctr"/>
            <a:r>
              <a:rPr lang="en-IN" sz="2200" b="1" dirty="0">
                <a:latin typeface="Constantia" pitchFamily="18" charset="0"/>
              </a:rPr>
              <a:t>LL.M. SEMESTER II</a:t>
            </a:r>
            <a:br>
              <a:rPr lang="en-IN" sz="2200" b="1" dirty="0">
                <a:latin typeface="Constantia" pitchFamily="18" charset="0"/>
              </a:rPr>
            </a:br>
            <a:br>
              <a:rPr lang="en-IN" sz="2200" b="1" dirty="0">
                <a:latin typeface="Constantia" pitchFamily="18" charset="0"/>
              </a:rPr>
            </a:br>
            <a:r>
              <a:rPr lang="en-IN" sz="2200" b="1" dirty="0">
                <a:latin typeface="Constantia" pitchFamily="18" charset="0"/>
              </a:rPr>
              <a:t>COURSE CODE : 201c</a:t>
            </a:r>
            <a:br>
              <a:rPr lang="en-IN" sz="2200" b="1" dirty="0">
                <a:latin typeface="Constantia" pitchFamily="18" charset="0"/>
              </a:rPr>
            </a:br>
            <a:br>
              <a:rPr lang="en-IN" sz="2200" b="1" dirty="0">
                <a:latin typeface="Constantia" pitchFamily="18" charset="0"/>
              </a:rPr>
            </a:br>
            <a:r>
              <a:rPr lang="en-IN" sz="2200" b="1" dirty="0">
                <a:latin typeface="Constantia" pitchFamily="18" charset="0"/>
              </a:rPr>
              <a:t>COURSE TITLE : LAW AND SOCIAL TRANSFORMATION </a:t>
            </a:r>
            <a:br>
              <a:rPr lang="en-IN" sz="2200" b="1" dirty="0">
                <a:latin typeface="Constantia" pitchFamily="18" charset="0"/>
              </a:rPr>
            </a:br>
            <a:r>
              <a:rPr lang="en-IN" sz="2200" b="1" dirty="0">
                <a:latin typeface="Constantia" pitchFamily="18" charset="0"/>
              </a:rPr>
              <a:t>IN INDIA</a:t>
            </a:r>
            <a:br>
              <a:rPr lang="en-IN" sz="2200" b="1" dirty="0">
                <a:latin typeface="Constantia" pitchFamily="18" charset="0"/>
              </a:rPr>
            </a:br>
            <a:br>
              <a:rPr lang="en-IN" sz="2200" b="1" dirty="0">
                <a:latin typeface="Constantia" pitchFamily="18" charset="0"/>
              </a:rPr>
            </a:br>
            <a:r>
              <a:rPr lang="en-IN" sz="2200" b="1" dirty="0">
                <a:latin typeface="Constantia" pitchFamily="18" charset="0"/>
              </a:rPr>
              <a:t>UNIT IV : MODERNIZATION AND THE LAW</a:t>
            </a:r>
            <a:br>
              <a:rPr lang="en-IN" sz="2200" b="1" dirty="0">
                <a:latin typeface="Constantia" pitchFamily="18" charset="0"/>
              </a:rPr>
            </a:br>
            <a:br>
              <a:rPr lang="en-IN" sz="2200" b="1" dirty="0">
                <a:latin typeface="Constantia" pitchFamily="18" charset="0"/>
              </a:rPr>
            </a:br>
            <a:r>
              <a:rPr lang="en-IN" sz="2200" b="1" dirty="0">
                <a:latin typeface="Constantia" pitchFamily="18" charset="0"/>
              </a:rPr>
              <a:t>4.3 MODERNIZATION OF SOCIAL INSTITUTIONS </a:t>
            </a:r>
            <a:br>
              <a:rPr lang="en-IN" sz="2200" b="1" dirty="0">
                <a:latin typeface="Constantia" pitchFamily="18" charset="0"/>
              </a:rPr>
            </a:br>
            <a:r>
              <a:rPr lang="en-IN" sz="2200" b="1" dirty="0">
                <a:latin typeface="Constantia" pitchFamily="18" charset="0"/>
              </a:rPr>
              <a:t>THROUGH LAW</a:t>
            </a:r>
            <a:br>
              <a:rPr lang="en-IN" sz="2200" b="1" dirty="0">
                <a:latin typeface="Constantia" pitchFamily="18" charset="0"/>
              </a:rPr>
            </a:br>
            <a:br>
              <a:rPr lang="en-IN" sz="2000" b="1" dirty="0">
                <a:latin typeface="Constantia" pitchFamily="18" charset="0"/>
              </a:rPr>
            </a:br>
            <a:r>
              <a:rPr lang="en-IN" sz="3600" b="1" dirty="0">
                <a:solidFill>
                  <a:srgbClr val="FFFF00"/>
                </a:solidFill>
                <a:latin typeface="Constantia" pitchFamily="18" charset="0"/>
              </a:rPr>
              <a:t>4.3.3 INDUSTRIAL REFORMS</a:t>
            </a:r>
            <a:endParaRPr lang="en-IN" sz="3600" dirty="0">
              <a:solidFill>
                <a:srgbClr val="FFFF00"/>
              </a:solidFill>
            </a:endParaRPr>
          </a:p>
        </p:txBody>
      </p:sp>
      <p:sp>
        <p:nvSpPr>
          <p:cNvPr id="3" name="Subtitle 2"/>
          <p:cNvSpPr>
            <a:spLocks noGrp="1"/>
          </p:cNvSpPr>
          <p:nvPr>
            <p:ph type="subTitle" idx="1"/>
          </p:nvPr>
        </p:nvSpPr>
        <p:spPr>
          <a:xfrm>
            <a:off x="1274886" y="5011615"/>
            <a:ext cx="7411914" cy="1846385"/>
          </a:xfrm>
        </p:spPr>
        <p:txBody>
          <a:bodyPr>
            <a:normAutofit fontScale="25000" lnSpcReduction="20000"/>
          </a:bodyPr>
          <a:lstStyle/>
          <a:p>
            <a:pPr algn="ctr">
              <a:spcBef>
                <a:spcPts val="0"/>
              </a:spcBef>
            </a:pPr>
            <a:endParaRPr lang="en-US" b="1" dirty="0">
              <a:latin typeface="Constantia" pitchFamily="18" charset="0"/>
              <a:ea typeface="Tahoma" pitchFamily="34" charset="0"/>
              <a:cs typeface="Simplified Arabic Fixed" pitchFamily="49" charset="-78"/>
            </a:endParaRPr>
          </a:p>
          <a:p>
            <a:pPr algn="ctr">
              <a:spcBef>
                <a:spcPts val="0"/>
              </a:spcBef>
            </a:pPr>
            <a:endParaRPr lang="en-US"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pPr>
            <a:endParaRPr lang="en-US" sz="6000" b="1" dirty="0">
              <a:latin typeface="Constantia" pitchFamily="18" charset="0"/>
              <a:ea typeface="Tahoma" pitchFamily="34" charset="0"/>
              <a:cs typeface="Simplified Arabic Fixed" pitchFamily="49" charset="-78"/>
            </a:endParaRPr>
          </a:p>
          <a:p>
            <a:pPr algn="ctr">
              <a:spcBef>
                <a:spcPts val="0"/>
              </a:spcBef>
              <a:spcAft>
                <a:spcPts val="0"/>
              </a:spcAft>
            </a:pPr>
            <a:r>
              <a:rPr lang="en-US" sz="8800" b="1" dirty="0">
                <a:latin typeface="Constantia" pitchFamily="18" charset="0"/>
                <a:ea typeface="Tahoma" pitchFamily="34" charset="0"/>
                <a:cs typeface="Simplified Arabic Fixed" pitchFamily="49" charset="-78"/>
              </a:rPr>
              <a:t>Presented by –</a:t>
            </a:r>
          </a:p>
          <a:p>
            <a:pPr algn="ctr">
              <a:spcBef>
                <a:spcPts val="0"/>
              </a:spcBef>
              <a:spcAft>
                <a:spcPts val="0"/>
              </a:spcAft>
            </a:pPr>
            <a:r>
              <a:rPr lang="en-US" sz="8800" b="1" dirty="0">
                <a:latin typeface="Constantia" pitchFamily="18" charset="0"/>
                <a:ea typeface="Tahoma" pitchFamily="34" charset="0"/>
                <a:cs typeface="Simplified Arabic Fixed" pitchFamily="49" charset="-78"/>
              </a:rPr>
              <a:t>Dr. Sangeeta Chatterjee</a:t>
            </a:r>
          </a:p>
          <a:p>
            <a:pPr algn="ctr">
              <a:spcBef>
                <a:spcPts val="0"/>
              </a:spcBef>
              <a:spcAft>
                <a:spcPts val="0"/>
              </a:spcAft>
            </a:pPr>
            <a:r>
              <a:rPr lang="en-US" sz="8800" b="1" dirty="0">
                <a:latin typeface="Constantia" pitchFamily="18" charset="0"/>
                <a:ea typeface="Tahoma" pitchFamily="34" charset="0"/>
                <a:cs typeface="Simplified Arabic Fixed" pitchFamily="49" charset="-78"/>
              </a:rPr>
              <a:t>Assistant Professor</a:t>
            </a:r>
          </a:p>
          <a:p>
            <a:pPr algn="ctr">
              <a:spcBef>
                <a:spcPts val="0"/>
              </a:spcBef>
              <a:spcAft>
                <a:spcPts val="0"/>
              </a:spcAft>
            </a:pPr>
            <a:r>
              <a:rPr lang="en-US" sz="8800" b="1" dirty="0">
                <a:latin typeface="Constantia" pitchFamily="18" charset="0"/>
                <a:ea typeface="Tahoma" pitchFamily="34" charset="0"/>
                <a:cs typeface="Simplified Arabic Fixed" pitchFamily="49" charset="-78"/>
              </a:rPr>
              <a:t>Department of Law,</a:t>
            </a:r>
          </a:p>
          <a:p>
            <a:pPr algn="ctr">
              <a:spcBef>
                <a:spcPts val="0"/>
              </a:spcBef>
              <a:spcAft>
                <a:spcPts val="0"/>
              </a:spcAft>
            </a:pPr>
            <a:r>
              <a:rPr lang="en-US" sz="8800" b="1" dirty="0" err="1">
                <a:latin typeface="Constantia" pitchFamily="18" charset="0"/>
                <a:ea typeface="Tahoma" pitchFamily="34" charset="0"/>
                <a:cs typeface="Simplified Arabic Fixed" pitchFamily="49" charset="-78"/>
              </a:rPr>
              <a:t>Bankura</a:t>
            </a:r>
            <a:r>
              <a:rPr lang="en-US" sz="8800" b="1" dirty="0">
                <a:latin typeface="Constantia" pitchFamily="18" charset="0"/>
                <a:ea typeface="Tahoma" pitchFamily="34" charset="0"/>
                <a:cs typeface="Simplified Arabic Fixed" pitchFamily="49" charset="-78"/>
              </a:rPr>
              <a:t> University</a:t>
            </a:r>
          </a:p>
          <a:p>
            <a:endParaRPr lang="en-IN" dirty="0"/>
          </a:p>
        </p:txBody>
      </p:sp>
    </p:spTree>
    <p:extLst>
      <p:ext uri="{BB962C8B-B14F-4D97-AF65-F5344CB8AC3E}">
        <p14:creationId xmlns:p14="http://schemas.microsoft.com/office/powerpoint/2010/main" val="3893601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315687"/>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SEEDS, PLANT VARIETIES AND FARMER’S RIGHTS</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15562" y="1758461"/>
            <a:ext cx="9154577" cy="4958861"/>
          </a:xfrm>
        </p:spPr>
        <p:txBody>
          <a:bodyPr>
            <a:normAutofit lnSpcReduction="10000"/>
          </a:bodyPr>
          <a:lstStyle/>
          <a:p>
            <a:pPr marL="344488" lvl="1" indent="-344488" algn="just">
              <a:spcBef>
                <a:spcPts val="0"/>
              </a:spcBef>
            </a:pPr>
            <a:r>
              <a:rPr lang="en-US" sz="2800" dirty="0">
                <a:latin typeface="Constantia" panose="02030602050306030303" pitchFamily="18" charset="0"/>
              </a:rPr>
              <a:t>PROTECTION OF PLANT VARIETIES AND FARMERS’ RIGHTS ACT, 2001 intends to provide for establishing an effective system for protection of plant varieties, the rights of farmers and plant breeders and to encourage development of new plant varieties</a:t>
            </a:r>
          </a:p>
          <a:p>
            <a:pPr marL="344488" lvl="1" indent="-344488" algn="just">
              <a:spcBef>
                <a:spcPts val="0"/>
              </a:spcBef>
            </a:pPr>
            <a:r>
              <a:rPr lang="en-US" sz="2800" dirty="0">
                <a:latin typeface="Constantia" panose="02030602050306030303" pitchFamily="18" charset="0"/>
              </a:rPr>
              <a:t>Under the Act, breeders are entitled to register plant variety by establishing the conditions of novelty, distinctiveness, uniformity and stability, and exclusively produce, sell, market and deal with the registered variety</a:t>
            </a:r>
          </a:p>
          <a:p>
            <a:pPr marL="0" indent="0">
              <a:buNone/>
            </a:pPr>
            <a:endParaRPr lang="en-US" dirty="0"/>
          </a:p>
        </p:txBody>
      </p:sp>
    </p:spTree>
    <p:extLst>
      <p:ext uri="{BB962C8B-B14F-4D97-AF65-F5344CB8AC3E}">
        <p14:creationId xmlns:p14="http://schemas.microsoft.com/office/powerpoint/2010/main" val="487640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438" y="175010"/>
            <a:ext cx="7958331" cy="1618621"/>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LAW ON IRRIGATION, FERTILIZERS AND INSECTICIDES</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62808" y="2052116"/>
            <a:ext cx="9187961" cy="4638830"/>
          </a:xfrm>
        </p:spPr>
        <p:txBody>
          <a:bodyPr>
            <a:noAutofit/>
          </a:bodyPr>
          <a:lstStyle/>
          <a:p>
            <a:pPr algn="just">
              <a:spcBef>
                <a:spcPts val="0"/>
              </a:spcBef>
            </a:pPr>
            <a:r>
              <a:rPr lang="en-US" dirty="0">
                <a:latin typeface="Constantia" panose="02030602050306030303" pitchFamily="18" charset="0"/>
              </a:rPr>
              <a:t>Technological developments relating to irrigation, fertilizers and insecticides were forerunners of green revolution at one stage</a:t>
            </a:r>
          </a:p>
          <a:p>
            <a:pPr algn="just">
              <a:spcBef>
                <a:spcPts val="0"/>
              </a:spcBef>
            </a:pPr>
            <a:r>
              <a:rPr lang="en-US" dirty="0">
                <a:latin typeface="Constantia" panose="02030602050306030303" pitchFamily="18" charset="0"/>
              </a:rPr>
              <a:t>Big and small dams, bore wells and subsidized fertilizers and pesticides made huge contribution in changing the rain-dependent traditional system of agriculture</a:t>
            </a:r>
          </a:p>
          <a:p>
            <a:pPr algn="just">
              <a:spcBef>
                <a:spcPts val="0"/>
              </a:spcBef>
            </a:pPr>
            <a:r>
              <a:rPr lang="en-US" dirty="0">
                <a:latin typeface="Constantia" panose="02030602050306030303" pitchFamily="18" charset="0"/>
              </a:rPr>
              <a:t>Few laws enacted in this respect are –</a:t>
            </a:r>
          </a:p>
          <a:p>
            <a:pPr lvl="1" algn="just">
              <a:spcBef>
                <a:spcPts val="0"/>
              </a:spcBef>
            </a:pPr>
            <a:r>
              <a:rPr lang="en-US" sz="2000" dirty="0">
                <a:latin typeface="Constantia" panose="02030602050306030303" pitchFamily="18" charset="0"/>
              </a:rPr>
              <a:t>INTER-STATE WATER DISPUTES ACT, 1956</a:t>
            </a:r>
          </a:p>
          <a:p>
            <a:pPr lvl="1" algn="just">
              <a:spcBef>
                <a:spcPts val="0"/>
              </a:spcBef>
            </a:pPr>
            <a:r>
              <a:rPr lang="en-US" sz="2000" dirty="0">
                <a:latin typeface="Constantia" panose="02030602050306030303" pitchFamily="18" charset="0"/>
              </a:rPr>
              <a:t>RIVER BOARD ACT, 1956</a:t>
            </a:r>
          </a:p>
          <a:p>
            <a:pPr lvl="1" algn="just">
              <a:spcBef>
                <a:spcPts val="0"/>
              </a:spcBef>
            </a:pPr>
            <a:r>
              <a:rPr lang="en-US" sz="2000" dirty="0">
                <a:latin typeface="Constantia" panose="02030602050306030303" pitchFamily="18" charset="0"/>
              </a:rPr>
              <a:t>GROUNDWATER RULES FRAMED UNDER THE ENVIRONMENT (PROTECTION) ACT, 1986</a:t>
            </a:r>
          </a:p>
          <a:p>
            <a:pPr lvl="1" algn="just">
              <a:spcBef>
                <a:spcPts val="0"/>
              </a:spcBef>
            </a:pPr>
            <a:r>
              <a:rPr lang="en-US" sz="2000" dirty="0">
                <a:latin typeface="Constantia" panose="02030602050306030303" pitchFamily="18" charset="0"/>
              </a:rPr>
              <a:t>FERTILISER CONTROL ORDER, 1985</a:t>
            </a:r>
          </a:p>
          <a:p>
            <a:pPr lvl="1" algn="just">
              <a:spcBef>
                <a:spcPts val="0"/>
              </a:spcBef>
            </a:pPr>
            <a:r>
              <a:rPr lang="en-US" sz="2000" dirty="0">
                <a:latin typeface="Constantia" panose="02030602050306030303" pitchFamily="18" charset="0"/>
              </a:rPr>
              <a:t>INSECTICIDES ACT, 1968  </a:t>
            </a:r>
            <a:endParaRPr lang="en-IN" sz="2000" dirty="0">
              <a:latin typeface="Constantia" panose="02030602050306030303" pitchFamily="18" charset="0"/>
            </a:endParaRPr>
          </a:p>
        </p:txBody>
      </p:sp>
    </p:spTree>
    <p:extLst>
      <p:ext uri="{BB962C8B-B14F-4D97-AF65-F5344CB8AC3E}">
        <p14:creationId xmlns:p14="http://schemas.microsoft.com/office/powerpoint/2010/main" val="1944109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80518"/>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LAW ON AGRICULTURAL MARKETING</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27638" y="1485900"/>
            <a:ext cx="9242501" cy="5205046"/>
          </a:xfrm>
        </p:spPr>
        <p:txBody>
          <a:bodyPr>
            <a:normAutofit fontScale="85000" lnSpcReduction="10000"/>
          </a:bodyPr>
          <a:lstStyle/>
          <a:p>
            <a:pPr algn="just">
              <a:spcBef>
                <a:spcPts val="0"/>
              </a:spcBef>
            </a:pPr>
            <a:r>
              <a:rPr lang="en-US" sz="3000" dirty="0">
                <a:latin typeface="Constantia" panose="02030602050306030303" pitchFamily="18" charset="0"/>
              </a:rPr>
              <a:t>Indian agricultural market is traditionally tilted against the farmer due to pressure arising from poverty and inadequate credit facility, malpractices by traders and middlemen, inadequacy of institutional marketing, lack of grading and processing and lack of access to market information</a:t>
            </a:r>
          </a:p>
          <a:p>
            <a:pPr algn="just">
              <a:spcBef>
                <a:spcPts val="0"/>
              </a:spcBef>
            </a:pPr>
            <a:r>
              <a:rPr lang="en-US" sz="3000" dirty="0">
                <a:latin typeface="Constantia" panose="02030602050306030303" pitchFamily="18" charset="0"/>
              </a:rPr>
              <a:t>Fair price to the commodities produced by the farmer, adequate warehousing and credit facilities, efficient transport system, market information and organized agencies for marketing establish fair market structure</a:t>
            </a:r>
          </a:p>
          <a:p>
            <a:pPr algn="just">
              <a:spcBef>
                <a:spcPts val="0"/>
              </a:spcBef>
            </a:pPr>
            <a:r>
              <a:rPr lang="en-US" sz="3000" dirty="0">
                <a:latin typeface="Constantia" panose="02030602050306030303" pitchFamily="18" charset="0"/>
              </a:rPr>
              <a:t>Exclusive state intervention is required for the above purpose </a:t>
            </a:r>
          </a:p>
          <a:p>
            <a:pPr lvl="1"/>
            <a:endParaRPr lang="en-IN" dirty="0"/>
          </a:p>
        </p:txBody>
      </p:sp>
    </p:spTree>
    <p:extLst>
      <p:ext uri="{BB962C8B-B14F-4D97-AF65-F5344CB8AC3E}">
        <p14:creationId xmlns:p14="http://schemas.microsoft.com/office/powerpoint/2010/main" val="2331580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80518"/>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LAW ON AGRICULTURAL MARKETING</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327638" y="1485900"/>
            <a:ext cx="9242501" cy="5205046"/>
          </a:xfrm>
        </p:spPr>
        <p:txBody>
          <a:bodyPr>
            <a:normAutofit/>
          </a:bodyPr>
          <a:lstStyle/>
          <a:p>
            <a:pPr algn="just">
              <a:spcBef>
                <a:spcPts val="0"/>
              </a:spcBef>
            </a:pPr>
            <a:r>
              <a:rPr lang="en-US" sz="2800" dirty="0">
                <a:latin typeface="Constantia" panose="02030602050306030303" pitchFamily="18" charset="0"/>
              </a:rPr>
              <a:t>Few legislations enacted in this respect are –</a:t>
            </a:r>
          </a:p>
          <a:p>
            <a:pPr lvl="1" algn="just">
              <a:spcBef>
                <a:spcPts val="0"/>
              </a:spcBef>
            </a:pPr>
            <a:r>
              <a:rPr lang="en-US" sz="2800" dirty="0">
                <a:latin typeface="Constantia" panose="02030602050306030303" pitchFamily="18" charset="0"/>
              </a:rPr>
              <a:t>WAREHOUSING CORPORATION ACT, 1962</a:t>
            </a:r>
          </a:p>
          <a:p>
            <a:pPr lvl="1" algn="just">
              <a:spcBef>
                <a:spcPts val="0"/>
              </a:spcBef>
            </a:pPr>
            <a:r>
              <a:rPr lang="en-US" sz="2800" dirty="0">
                <a:latin typeface="Constantia" panose="02030602050306030303" pitchFamily="18" charset="0"/>
              </a:rPr>
              <a:t>STANDARD OF WEIGHTS AND MEASURES ACT, 1976</a:t>
            </a:r>
          </a:p>
          <a:p>
            <a:pPr lvl="1" algn="just">
              <a:spcBef>
                <a:spcPts val="0"/>
              </a:spcBef>
            </a:pPr>
            <a:r>
              <a:rPr lang="en-US" sz="2800" dirty="0">
                <a:latin typeface="Constantia" panose="02030602050306030303" pitchFamily="18" charset="0"/>
              </a:rPr>
              <a:t>AGRCULTURAL PRODUCE GRADING AND MARKETING AMENDMENT ACT, 1986</a:t>
            </a:r>
          </a:p>
          <a:p>
            <a:pPr marL="457200" lvl="1" indent="0">
              <a:buNone/>
            </a:pPr>
            <a:endParaRPr lang="en-US" dirty="0"/>
          </a:p>
          <a:p>
            <a:pPr marL="457200" lvl="1" indent="0">
              <a:buNone/>
            </a:pPr>
            <a:endParaRPr lang="en-IN" dirty="0"/>
          </a:p>
        </p:txBody>
      </p:sp>
    </p:spTree>
    <p:extLst>
      <p:ext uri="{BB962C8B-B14F-4D97-AF65-F5344CB8AC3E}">
        <p14:creationId xmlns:p14="http://schemas.microsoft.com/office/powerpoint/2010/main" val="2331580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45348"/>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WTO AND INDIAN AGRICULTURE : CHALLENGES</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06769" y="1670538"/>
            <a:ext cx="9163370" cy="5046784"/>
          </a:xfrm>
        </p:spPr>
        <p:txBody>
          <a:bodyPr>
            <a:normAutofit fontScale="85000" lnSpcReduction="20000"/>
          </a:bodyPr>
          <a:lstStyle/>
          <a:p>
            <a:pPr algn="just">
              <a:spcBef>
                <a:spcPts val="0"/>
              </a:spcBef>
            </a:pPr>
            <a:endParaRPr lang="en-US" sz="2400" dirty="0">
              <a:latin typeface="Constantia" panose="02030602050306030303" pitchFamily="18" charset="0"/>
            </a:endParaRPr>
          </a:p>
          <a:p>
            <a:pPr algn="just">
              <a:spcBef>
                <a:spcPts val="0"/>
              </a:spcBef>
            </a:pPr>
            <a:r>
              <a:rPr lang="en-US" sz="2600" dirty="0">
                <a:latin typeface="Constantia" panose="02030602050306030303" pitchFamily="18" charset="0"/>
              </a:rPr>
              <a:t>WTO Agreement on Agriculture refers to the establishment of a fair and market oriented agricultural trading system and substantially progressive reductions in agricultural support and protection</a:t>
            </a:r>
          </a:p>
          <a:p>
            <a:pPr algn="just">
              <a:spcBef>
                <a:spcPts val="0"/>
              </a:spcBef>
            </a:pPr>
            <a:r>
              <a:rPr lang="en-US" sz="2600" dirty="0">
                <a:latin typeface="Constantia" panose="02030602050306030303" pitchFamily="18" charset="0"/>
              </a:rPr>
              <a:t>It insists on improved market access, limitation on domestic support and gradual reduction of export subsidies</a:t>
            </a:r>
          </a:p>
          <a:p>
            <a:pPr algn="just">
              <a:spcBef>
                <a:spcPts val="0"/>
              </a:spcBef>
            </a:pPr>
            <a:r>
              <a:rPr lang="en-US" sz="2600" dirty="0">
                <a:latin typeface="Constantia" panose="02030602050306030303" pitchFamily="18" charset="0"/>
              </a:rPr>
              <a:t>But, these conditions are unsuitable to Indian agriculture</a:t>
            </a:r>
          </a:p>
          <a:p>
            <a:pPr algn="just">
              <a:spcBef>
                <a:spcPts val="0"/>
              </a:spcBef>
            </a:pPr>
            <a:r>
              <a:rPr lang="en-US" sz="2600" dirty="0">
                <a:latin typeface="Constantia" panose="02030602050306030303" pitchFamily="18" charset="0"/>
              </a:rPr>
              <a:t>Indian exporters cannot export without domestic help and high subsidy level</a:t>
            </a:r>
          </a:p>
          <a:p>
            <a:pPr algn="just">
              <a:spcBef>
                <a:spcPts val="0"/>
              </a:spcBef>
            </a:pPr>
            <a:r>
              <a:rPr lang="en-US" sz="2600" dirty="0">
                <a:latin typeface="Constantia" panose="02030602050306030303" pitchFamily="18" charset="0"/>
              </a:rPr>
              <a:t>Taking the chance of this situation developed countries are selling their products at international market at a very low price</a:t>
            </a:r>
          </a:p>
          <a:p>
            <a:pPr algn="just">
              <a:spcBef>
                <a:spcPts val="0"/>
              </a:spcBef>
            </a:pPr>
            <a:r>
              <a:rPr lang="en-US" sz="2600" dirty="0">
                <a:latin typeface="Constantia" panose="02030602050306030303" pitchFamily="18" charset="0"/>
              </a:rPr>
              <a:t>This has gravely affected the Indian agriculture by making it highly competitive and less profitable</a:t>
            </a:r>
          </a:p>
          <a:p>
            <a:endParaRPr lang="en-IN" dirty="0"/>
          </a:p>
        </p:txBody>
      </p:sp>
    </p:spTree>
    <p:extLst>
      <p:ext uri="{BB962C8B-B14F-4D97-AF65-F5344CB8AC3E}">
        <p14:creationId xmlns:p14="http://schemas.microsoft.com/office/powerpoint/2010/main" val="1753647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45348"/>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WTO AND INDIAN AGRICULTURE : CHALLENGES</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06769" y="1608991"/>
            <a:ext cx="9163370" cy="5108331"/>
          </a:xfrm>
        </p:spPr>
        <p:txBody>
          <a:bodyPr>
            <a:normAutofit fontScale="92500" lnSpcReduction="20000"/>
          </a:bodyPr>
          <a:lstStyle/>
          <a:p>
            <a:pPr algn="just">
              <a:spcBef>
                <a:spcPts val="0"/>
              </a:spcBef>
            </a:pPr>
            <a:r>
              <a:rPr lang="en-US" sz="2400" dirty="0">
                <a:latin typeface="Constantia" panose="02030602050306030303" pitchFamily="18" charset="0"/>
              </a:rPr>
              <a:t>Moreover, removal of international trade barriers has opened up ways for large scale inflow of agricultural products of other countries which are produced at highly cheaper rate by using cheaper </a:t>
            </a:r>
            <a:r>
              <a:rPr lang="en-US" sz="2400" dirty="0" err="1">
                <a:latin typeface="Constantia" panose="02030602050306030303" pitchFamily="18" charset="0"/>
              </a:rPr>
              <a:t>labour</a:t>
            </a:r>
            <a:endParaRPr lang="en-US" sz="2400" dirty="0">
              <a:latin typeface="Constantia" panose="02030602050306030303" pitchFamily="18" charset="0"/>
            </a:endParaRPr>
          </a:p>
          <a:p>
            <a:pPr algn="just">
              <a:spcBef>
                <a:spcPts val="0"/>
              </a:spcBef>
            </a:pPr>
            <a:r>
              <a:rPr lang="en-US" sz="2400" dirty="0">
                <a:latin typeface="Constantia" panose="02030602050306030303" pitchFamily="18" charset="0"/>
              </a:rPr>
              <a:t>These conditions are adversely affecting markets of developing countries like India</a:t>
            </a:r>
          </a:p>
          <a:p>
            <a:pPr algn="just">
              <a:spcBef>
                <a:spcPts val="0"/>
              </a:spcBef>
            </a:pPr>
            <a:r>
              <a:rPr lang="en-US" sz="2400" dirty="0">
                <a:latin typeface="Constantia" panose="02030602050306030303" pitchFamily="18" charset="0"/>
              </a:rPr>
              <a:t>The inequity of very high rate of tariff in developed countries and low rate in developing countries is also destroying the market of developing countries</a:t>
            </a:r>
          </a:p>
          <a:p>
            <a:pPr algn="just">
              <a:spcBef>
                <a:spcPts val="0"/>
              </a:spcBef>
            </a:pPr>
            <a:r>
              <a:rPr lang="en-US" sz="2400" dirty="0">
                <a:latin typeface="Constantia" panose="02030602050306030303" pitchFamily="18" charset="0"/>
              </a:rPr>
              <a:t>India is always defensive towards the protection of its vulnerable agricultural system</a:t>
            </a:r>
          </a:p>
          <a:p>
            <a:pPr algn="just">
              <a:spcBef>
                <a:spcPts val="0"/>
              </a:spcBef>
            </a:pPr>
            <a:r>
              <a:rPr lang="en-US" sz="2400" dirty="0">
                <a:latin typeface="Constantia" panose="02030602050306030303" pitchFamily="18" charset="0"/>
              </a:rPr>
              <a:t>Unless and until some uniformity is maintained by WTO regarding the system of trade among developed and developing countries, the countries like India will continue to suffer</a:t>
            </a:r>
          </a:p>
          <a:p>
            <a:endParaRPr lang="en-IN" dirty="0"/>
          </a:p>
        </p:txBody>
      </p:sp>
    </p:spTree>
    <p:extLst>
      <p:ext uri="{BB962C8B-B14F-4D97-AF65-F5344CB8AC3E}">
        <p14:creationId xmlns:p14="http://schemas.microsoft.com/office/powerpoint/2010/main" val="1753647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331" y="210178"/>
            <a:ext cx="8890809" cy="2198913"/>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LEGAL PROTECTION OF AGRICULTURAL LABOUR AND THE NATIONAL RURAL EMPLOYMENT GUARANTEE ACT, 2005</a:t>
            </a:r>
            <a:br>
              <a:rPr lang="en-US" sz="4000" dirty="0">
                <a:latin typeface="Constantia" panose="02030602050306030303" pitchFamily="18" charset="0"/>
              </a:rPr>
            </a:br>
            <a:endParaRPr lang="en-IN" sz="4000" dirty="0"/>
          </a:p>
        </p:txBody>
      </p:sp>
      <p:sp>
        <p:nvSpPr>
          <p:cNvPr id="3" name="Content Placeholder 2"/>
          <p:cNvSpPr>
            <a:spLocks noGrp="1"/>
          </p:cNvSpPr>
          <p:nvPr>
            <p:ph idx="1"/>
          </p:nvPr>
        </p:nvSpPr>
        <p:spPr>
          <a:xfrm>
            <a:off x="1336431" y="2579653"/>
            <a:ext cx="9233709" cy="4199215"/>
          </a:xfrm>
        </p:spPr>
        <p:txBody>
          <a:bodyPr>
            <a:normAutofit fontScale="92500" lnSpcReduction="10000"/>
          </a:bodyPr>
          <a:lstStyle/>
          <a:p>
            <a:pPr algn="just">
              <a:spcBef>
                <a:spcPts val="0"/>
              </a:spcBef>
            </a:pPr>
            <a:r>
              <a:rPr lang="en-US" sz="2400" dirty="0">
                <a:latin typeface="Constantia" panose="02030602050306030303" pitchFamily="18" charset="0"/>
              </a:rPr>
              <a:t>Few important legislations for protection of agricultural </a:t>
            </a:r>
            <a:r>
              <a:rPr lang="en-US" sz="2400" dirty="0" err="1">
                <a:latin typeface="Constantia" panose="02030602050306030303" pitchFamily="18" charset="0"/>
              </a:rPr>
              <a:t>labour</a:t>
            </a:r>
            <a:r>
              <a:rPr lang="en-US" sz="2400" dirty="0">
                <a:latin typeface="Constantia" panose="02030602050306030303" pitchFamily="18" charset="0"/>
              </a:rPr>
              <a:t> are –</a:t>
            </a:r>
            <a:endParaRPr lang="en-IN" sz="2400" dirty="0">
              <a:latin typeface="Constantia" panose="02030602050306030303" pitchFamily="18" charset="0"/>
            </a:endParaRPr>
          </a:p>
          <a:p>
            <a:pPr lvl="1" algn="just">
              <a:spcBef>
                <a:spcPts val="0"/>
              </a:spcBef>
            </a:pPr>
            <a:r>
              <a:rPr lang="en-US" sz="2400" dirty="0">
                <a:latin typeface="Constantia" panose="02030602050306030303" pitchFamily="18" charset="0"/>
              </a:rPr>
              <a:t>MINIMUM WAGES ACT, 1948</a:t>
            </a:r>
          </a:p>
          <a:p>
            <a:pPr lvl="1" algn="just">
              <a:spcBef>
                <a:spcPts val="0"/>
              </a:spcBef>
            </a:pPr>
            <a:r>
              <a:rPr lang="en-US" sz="2400" dirty="0">
                <a:latin typeface="Constantia" panose="02030602050306030303" pitchFamily="18" charset="0"/>
              </a:rPr>
              <a:t>BONDED LABOUR SYSTEM (ABOLITION) ACT, 1976</a:t>
            </a:r>
          </a:p>
          <a:p>
            <a:pPr lvl="1" algn="just">
              <a:spcBef>
                <a:spcPts val="0"/>
              </a:spcBef>
            </a:pPr>
            <a:r>
              <a:rPr lang="en-US" sz="2400" dirty="0">
                <a:latin typeface="Constantia" panose="02030602050306030303" pitchFamily="18" charset="0"/>
              </a:rPr>
              <a:t>INTER-STATE MIGRANT WORKMEN (REGULATION OF EMPLOYMENT AND CONDITIONS OF SERVICE) ACT, 1979</a:t>
            </a:r>
          </a:p>
          <a:p>
            <a:pPr lvl="1" algn="just">
              <a:spcBef>
                <a:spcPts val="0"/>
              </a:spcBef>
            </a:pPr>
            <a:r>
              <a:rPr lang="en-US" sz="2400" dirty="0">
                <a:latin typeface="Constantia" panose="02030602050306030303" pitchFamily="18" charset="0"/>
              </a:rPr>
              <a:t>MATERNITY BENEFIT ACT, 1961</a:t>
            </a:r>
          </a:p>
          <a:p>
            <a:pPr lvl="1" algn="just">
              <a:spcBef>
                <a:spcPts val="0"/>
              </a:spcBef>
            </a:pPr>
            <a:r>
              <a:rPr lang="en-US" sz="2400" dirty="0">
                <a:latin typeface="Constantia" panose="02030602050306030303" pitchFamily="18" charset="0"/>
              </a:rPr>
              <a:t>DANGEROUS MACHINES (REGULATION) ACT, 1983</a:t>
            </a:r>
          </a:p>
          <a:p>
            <a:pPr lvl="1" algn="just">
              <a:spcBef>
                <a:spcPts val="0"/>
              </a:spcBef>
            </a:pPr>
            <a:r>
              <a:rPr lang="en-US" sz="2400" dirty="0">
                <a:latin typeface="Constantia" panose="02030602050306030303" pitchFamily="18" charset="0"/>
              </a:rPr>
              <a:t>AGRICULTURAL WORKERS’ WELFARE FUND SCHEME, 1990</a:t>
            </a:r>
          </a:p>
          <a:p>
            <a:pPr lvl="1" algn="just">
              <a:spcBef>
                <a:spcPts val="0"/>
              </a:spcBef>
            </a:pPr>
            <a:r>
              <a:rPr lang="en-US" sz="2400" dirty="0">
                <a:latin typeface="Constantia" panose="02030602050306030303" pitchFamily="18" charset="0"/>
              </a:rPr>
              <a:t>UNORGANISED WORKERS SOCIAL SECURITY ACT, 2008</a:t>
            </a:r>
          </a:p>
        </p:txBody>
      </p:sp>
    </p:spTree>
    <p:extLst>
      <p:ext uri="{BB962C8B-B14F-4D97-AF65-F5344CB8AC3E}">
        <p14:creationId xmlns:p14="http://schemas.microsoft.com/office/powerpoint/2010/main" val="1318715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331" y="210178"/>
            <a:ext cx="8890809" cy="2198913"/>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LEGAL PROTECTION OF AGRICULTURAL LABOUR AND THE NATIONAL RURAL EMPLOYMENT GUARANTEE ACT, 2005</a:t>
            </a:r>
            <a:br>
              <a:rPr lang="en-US" sz="4000" dirty="0">
                <a:latin typeface="Constantia" panose="02030602050306030303" pitchFamily="18" charset="0"/>
              </a:rPr>
            </a:br>
            <a:endParaRPr lang="en-IN" sz="4000" dirty="0"/>
          </a:p>
        </p:txBody>
      </p:sp>
      <p:sp>
        <p:nvSpPr>
          <p:cNvPr id="3" name="Content Placeholder 2"/>
          <p:cNvSpPr>
            <a:spLocks noGrp="1"/>
          </p:cNvSpPr>
          <p:nvPr>
            <p:ph idx="1"/>
          </p:nvPr>
        </p:nvSpPr>
        <p:spPr>
          <a:xfrm>
            <a:off x="1336431" y="2579653"/>
            <a:ext cx="9233709" cy="4199215"/>
          </a:xfrm>
        </p:spPr>
        <p:txBody>
          <a:bodyPr>
            <a:noAutofit/>
          </a:bodyPr>
          <a:lstStyle/>
          <a:p>
            <a:pPr algn="just">
              <a:spcBef>
                <a:spcPts val="0"/>
              </a:spcBef>
            </a:pPr>
            <a:r>
              <a:rPr lang="en-US" sz="2400" dirty="0">
                <a:latin typeface="Constantia" panose="02030602050306030303" pitchFamily="18" charset="0"/>
              </a:rPr>
              <a:t>NATIONAL RURAL EMPLOYMENT GUARANTEE ACT (NREGA), 2005 aims at the enhancement of livelihood security of the house-holds in rural areas of the country by providing at least 100 days of guaranteed wage employment in every financial year to every household whose adult members volunteer to do unskilled manual work and for matters connected therewith or incidental thereto </a:t>
            </a:r>
          </a:p>
        </p:txBody>
      </p:sp>
    </p:spTree>
    <p:extLst>
      <p:ext uri="{BB962C8B-B14F-4D97-AF65-F5344CB8AC3E}">
        <p14:creationId xmlns:p14="http://schemas.microsoft.com/office/powerpoint/2010/main" val="1318715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89310"/>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NATIONAL AGRICULTURAL POLICY, 2000</a:t>
            </a:r>
            <a:br>
              <a:rPr lang="en-IN"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213338" y="1656462"/>
            <a:ext cx="9356801" cy="5078446"/>
          </a:xfrm>
        </p:spPr>
        <p:txBody>
          <a:bodyPr>
            <a:noAutofit/>
          </a:bodyPr>
          <a:lstStyle/>
          <a:p>
            <a:pPr marL="0" indent="0" algn="just" fontAlgn="base">
              <a:spcBef>
                <a:spcPts val="0"/>
              </a:spcBef>
              <a:buNone/>
            </a:pPr>
            <a:r>
              <a:rPr lang="en-US" sz="2400" b="1" dirty="0">
                <a:latin typeface="Constantia" panose="02030602050306030303" pitchFamily="18" charset="0"/>
              </a:rPr>
              <a:t>This policy aims to attain:</a:t>
            </a:r>
          </a:p>
          <a:p>
            <a:pPr algn="just" fontAlgn="base">
              <a:spcBef>
                <a:spcPts val="0"/>
              </a:spcBef>
            </a:pPr>
            <a:r>
              <a:rPr lang="en-US" sz="2400" dirty="0">
                <a:latin typeface="Constantia" panose="02030602050306030303" pitchFamily="18" charset="0"/>
              </a:rPr>
              <a:t>growth rate in excess of 4% per annum in the agriculture sector,</a:t>
            </a:r>
          </a:p>
          <a:p>
            <a:pPr algn="just" fontAlgn="base">
              <a:spcBef>
                <a:spcPts val="0"/>
              </a:spcBef>
            </a:pPr>
            <a:r>
              <a:rPr lang="en-US" sz="2400" dirty="0">
                <a:latin typeface="Constantia" panose="02030602050306030303" pitchFamily="18" charset="0"/>
              </a:rPr>
              <a:t>growth, that is based on conservation of soil, water and biodiversity,</a:t>
            </a:r>
          </a:p>
          <a:p>
            <a:pPr algn="just" fontAlgn="base">
              <a:spcBef>
                <a:spcPts val="0"/>
              </a:spcBef>
            </a:pPr>
            <a:r>
              <a:rPr lang="en-US" sz="2400" dirty="0">
                <a:latin typeface="Constantia" panose="02030602050306030303" pitchFamily="18" charset="0"/>
              </a:rPr>
              <a:t>growth with equality,</a:t>
            </a:r>
          </a:p>
          <a:p>
            <a:pPr algn="just" fontAlgn="base">
              <a:spcBef>
                <a:spcPts val="0"/>
              </a:spcBef>
            </a:pPr>
            <a:r>
              <a:rPr lang="en-US" sz="2400" dirty="0">
                <a:latin typeface="Constantia" panose="02030602050306030303" pitchFamily="18" charset="0"/>
              </a:rPr>
              <a:t>growth that is demand driven and caters, the small markets and </a:t>
            </a:r>
            <a:r>
              <a:rPr lang="en-US" sz="2400" dirty="0" err="1">
                <a:latin typeface="Constantia" panose="02030602050306030303" pitchFamily="18" charset="0"/>
              </a:rPr>
              <a:t>maximises</a:t>
            </a:r>
            <a:r>
              <a:rPr lang="en-US" sz="2400" dirty="0">
                <a:latin typeface="Constantia" panose="02030602050306030303" pitchFamily="18" charset="0"/>
              </a:rPr>
              <a:t> benefits from exports of agricultural products in the face of the challenges arising, from economic </a:t>
            </a:r>
            <a:r>
              <a:rPr lang="en-US" sz="2400" dirty="0" err="1">
                <a:latin typeface="Constantia" panose="02030602050306030303" pitchFamily="18" charset="0"/>
              </a:rPr>
              <a:t>liberalisation</a:t>
            </a:r>
            <a:r>
              <a:rPr lang="en-US" sz="2400" dirty="0">
                <a:latin typeface="Constantia" panose="02030602050306030303" pitchFamily="18" charset="0"/>
              </a:rPr>
              <a:t> and </a:t>
            </a:r>
            <a:r>
              <a:rPr lang="en-US" sz="2400" dirty="0" err="1">
                <a:latin typeface="Constantia" panose="02030602050306030303" pitchFamily="18" charset="0"/>
              </a:rPr>
              <a:t>globalisation</a:t>
            </a:r>
            <a:r>
              <a:rPr lang="en-US" sz="2400" dirty="0">
                <a:latin typeface="Constantia" panose="02030602050306030303" pitchFamily="18" charset="0"/>
              </a:rPr>
              <a:t>,</a:t>
            </a:r>
          </a:p>
          <a:p>
            <a:pPr algn="just">
              <a:spcBef>
                <a:spcPts val="0"/>
              </a:spcBef>
            </a:pPr>
            <a:r>
              <a:rPr lang="en-US" sz="2400" dirty="0">
                <a:latin typeface="Constantia" panose="02030602050306030303" pitchFamily="18" charset="0"/>
              </a:rPr>
              <a:t>growth that is sustainable technologically, environmentally and economically.</a:t>
            </a:r>
            <a:endParaRPr lang="en-IN" sz="2400" dirty="0">
              <a:latin typeface="Constantia" panose="02030602050306030303" pitchFamily="18" charset="0"/>
            </a:endParaRPr>
          </a:p>
        </p:txBody>
      </p:sp>
    </p:spTree>
    <p:extLst>
      <p:ext uri="{BB962C8B-B14F-4D97-AF65-F5344CB8AC3E}">
        <p14:creationId xmlns:p14="http://schemas.microsoft.com/office/powerpoint/2010/main" val="668507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36556"/>
            <a:ext cx="7958331" cy="1077229"/>
          </a:xfrm>
        </p:spPr>
        <p:txBody>
          <a:bodyPr>
            <a:normAutofit/>
          </a:bodyPr>
          <a:lstStyle/>
          <a:p>
            <a:r>
              <a:rPr lang="en-US" sz="4000" b="1" dirty="0">
                <a:effectLst>
                  <a:outerShdw blurRad="38100" dist="38100" dir="2700000" algn="tl">
                    <a:srgbClr val="000000">
                      <a:alpha val="43137"/>
                    </a:srgbClr>
                  </a:outerShdw>
                </a:effectLst>
                <a:latin typeface="Constantia" panose="02030602050306030303" pitchFamily="18" charset="0"/>
              </a:rPr>
              <a:t>INDUSTRIAL REFORMS</a:t>
            </a:r>
            <a:endParaRPr lang="en-IN" sz="4000" b="1" dirty="0">
              <a:effectLst>
                <a:outerShdw blurRad="38100" dist="38100" dir="2700000" algn="tl">
                  <a:srgbClr val="000000">
                    <a:alpha val="43137"/>
                  </a:srgbClr>
                </a:outerShdw>
              </a:effectLst>
              <a:latin typeface="Constantia" panose="02030602050306030303" pitchFamily="18" charset="0"/>
            </a:endParaRPr>
          </a:p>
        </p:txBody>
      </p:sp>
      <p:sp>
        <p:nvSpPr>
          <p:cNvPr id="3" name="Content Placeholder 2"/>
          <p:cNvSpPr>
            <a:spLocks noGrp="1"/>
          </p:cNvSpPr>
          <p:nvPr>
            <p:ph idx="1"/>
          </p:nvPr>
        </p:nvSpPr>
        <p:spPr>
          <a:xfrm>
            <a:off x="1310054" y="1128923"/>
            <a:ext cx="9260085" cy="5588399"/>
          </a:xfrm>
        </p:spPr>
        <p:txBody>
          <a:bodyPr>
            <a:normAutofit fontScale="40000" lnSpcReduction="20000"/>
          </a:bodyPr>
          <a:lstStyle/>
          <a:p>
            <a:endParaRPr lang="en-US" dirty="0"/>
          </a:p>
          <a:p>
            <a:endParaRPr lang="en-US" dirty="0"/>
          </a:p>
          <a:p>
            <a:pPr algn="just">
              <a:spcBef>
                <a:spcPts val="0"/>
              </a:spcBef>
            </a:pPr>
            <a:endParaRPr lang="en-US" sz="2800" dirty="0">
              <a:latin typeface="Constantia" panose="02030602050306030303" pitchFamily="18" charset="0"/>
            </a:endParaRPr>
          </a:p>
          <a:p>
            <a:pPr algn="just">
              <a:spcBef>
                <a:spcPts val="0"/>
              </a:spcBef>
            </a:pPr>
            <a:r>
              <a:rPr lang="en-US" sz="5900" dirty="0">
                <a:latin typeface="Constantia" panose="02030602050306030303" pitchFamily="18" charset="0"/>
              </a:rPr>
              <a:t>Industrial Reforms started in India with the hands of INDUSTRIAL POLICY RESOLUTION, 1948</a:t>
            </a:r>
          </a:p>
          <a:p>
            <a:pPr algn="just">
              <a:spcBef>
                <a:spcPts val="0"/>
              </a:spcBef>
            </a:pPr>
            <a:r>
              <a:rPr lang="en-US" sz="5900" dirty="0">
                <a:latin typeface="Constantia" panose="02030602050306030303" pitchFamily="18" charset="0"/>
              </a:rPr>
              <a:t>Then the INDUSTRIES (DEVELOPMENT AND REGULATION) ACT, 1951 was enacted to implement the objectives of industrial policy through the system of licensing</a:t>
            </a:r>
          </a:p>
          <a:p>
            <a:pPr algn="just">
              <a:spcBef>
                <a:spcPts val="0"/>
              </a:spcBef>
            </a:pPr>
            <a:r>
              <a:rPr lang="en-US" sz="5900" dirty="0">
                <a:latin typeface="Constantia" panose="02030602050306030303" pitchFamily="18" charset="0"/>
              </a:rPr>
              <a:t>Other industrial policies are –</a:t>
            </a:r>
          </a:p>
          <a:p>
            <a:pPr lvl="1" algn="just">
              <a:spcBef>
                <a:spcPts val="0"/>
              </a:spcBef>
            </a:pPr>
            <a:r>
              <a:rPr lang="en-US" sz="5900" dirty="0">
                <a:latin typeface="Constantia" panose="02030602050306030303" pitchFamily="18" charset="0"/>
              </a:rPr>
              <a:t>INDUSTRIAL POLICY RESOLUTION, 1956</a:t>
            </a:r>
          </a:p>
          <a:p>
            <a:pPr lvl="1" algn="just">
              <a:spcBef>
                <a:spcPts val="0"/>
              </a:spcBef>
            </a:pPr>
            <a:r>
              <a:rPr lang="en-US" sz="5900" dirty="0">
                <a:latin typeface="Constantia" panose="02030602050306030303" pitchFamily="18" charset="0"/>
              </a:rPr>
              <a:t>INDUSTRIAL POLICY STATEMENT, 1973</a:t>
            </a:r>
          </a:p>
          <a:p>
            <a:pPr lvl="1" algn="just">
              <a:spcBef>
                <a:spcPts val="0"/>
              </a:spcBef>
            </a:pPr>
            <a:r>
              <a:rPr lang="en-US" sz="5900" dirty="0">
                <a:latin typeface="Constantia" panose="02030602050306030303" pitchFamily="18" charset="0"/>
              </a:rPr>
              <a:t>INDUSTRIAL POLICY STATEMENT, 1977</a:t>
            </a:r>
          </a:p>
          <a:p>
            <a:pPr lvl="1" algn="just">
              <a:spcBef>
                <a:spcPts val="0"/>
              </a:spcBef>
            </a:pPr>
            <a:r>
              <a:rPr lang="en-US" sz="5900" dirty="0">
                <a:latin typeface="Constantia" panose="02030602050306030303" pitchFamily="18" charset="0"/>
              </a:rPr>
              <a:t>INDUSTRIAL POLICY STATEMENT, 1980</a:t>
            </a:r>
          </a:p>
          <a:p>
            <a:pPr lvl="1" algn="just">
              <a:spcBef>
                <a:spcPts val="0"/>
              </a:spcBef>
            </a:pPr>
            <a:r>
              <a:rPr lang="en-US" sz="5900" dirty="0">
                <a:latin typeface="Constantia" panose="02030602050306030303" pitchFamily="18" charset="0"/>
              </a:rPr>
              <a:t>INDUSTRIAL POLICY, 1991</a:t>
            </a:r>
          </a:p>
          <a:p>
            <a:pPr lvl="1"/>
            <a:endParaRPr lang="en-US" dirty="0"/>
          </a:p>
          <a:p>
            <a:pPr lvl="1"/>
            <a:endParaRPr lang="en-US" dirty="0"/>
          </a:p>
          <a:p>
            <a:pPr lvl="1"/>
            <a:endParaRPr lang="en-US" dirty="0"/>
          </a:p>
          <a:p>
            <a:pPr lvl="1"/>
            <a:endParaRPr lang="en-US" dirty="0"/>
          </a:p>
          <a:p>
            <a:pPr lvl="1"/>
            <a:endParaRPr lang="en-IN" dirty="0"/>
          </a:p>
        </p:txBody>
      </p:sp>
    </p:spTree>
    <p:extLst>
      <p:ext uri="{BB962C8B-B14F-4D97-AF65-F5344CB8AC3E}">
        <p14:creationId xmlns:p14="http://schemas.microsoft.com/office/powerpoint/2010/main" val="974767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03" y="254140"/>
            <a:ext cx="7958331" cy="1077229"/>
          </a:xfrm>
        </p:spPr>
        <p:txBody>
          <a:bodyPr>
            <a:normAutofit/>
          </a:bodyPr>
          <a:lstStyle/>
          <a:p>
            <a:r>
              <a:rPr lang="en-IN" sz="4400" b="1" dirty="0">
                <a:effectLst>
                  <a:outerShdw blurRad="38100" dist="38100" dir="2700000" algn="tl">
                    <a:srgbClr val="000000">
                      <a:alpha val="43137"/>
                    </a:srgbClr>
                  </a:outerShdw>
                </a:effectLst>
                <a:latin typeface="Constantia" pitchFamily="18" charset="0"/>
              </a:rPr>
              <a:t>INTRODUCTION</a:t>
            </a:r>
            <a:endParaRPr lang="en-IN" sz="4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59523" y="1248508"/>
            <a:ext cx="9110616" cy="5372100"/>
          </a:xfrm>
        </p:spPr>
        <p:txBody>
          <a:bodyPr>
            <a:normAutofit/>
          </a:bodyPr>
          <a:lstStyle/>
          <a:p>
            <a:pPr marL="0" indent="0" algn="just">
              <a:buNone/>
            </a:pPr>
            <a:r>
              <a:rPr lang="en-US" sz="3600" dirty="0">
                <a:latin typeface="Constantia" panose="02030602050306030303" pitchFamily="18" charset="0"/>
              </a:rPr>
              <a:t>Industrialization is a process of contemplating rise in the levels of income, meeting the consumer demands, response to or stimulation for foreign trade and strengthening the economy through better economic position of all the parties connected with the process.</a:t>
            </a:r>
            <a:endParaRPr lang="en-IN" sz="3600" dirty="0">
              <a:latin typeface="Constantia" panose="02030602050306030303" pitchFamily="18" charset="0"/>
            </a:endParaRPr>
          </a:p>
        </p:txBody>
      </p:sp>
    </p:spTree>
    <p:extLst>
      <p:ext uri="{BB962C8B-B14F-4D97-AF65-F5344CB8AC3E}">
        <p14:creationId xmlns:p14="http://schemas.microsoft.com/office/powerpoint/2010/main" val="3400679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36556"/>
            <a:ext cx="7958331" cy="1077229"/>
          </a:xfrm>
        </p:spPr>
        <p:txBody>
          <a:bodyPr>
            <a:normAutofit/>
          </a:bodyPr>
          <a:lstStyle/>
          <a:p>
            <a:r>
              <a:rPr lang="en-US" sz="4000" b="1" dirty="0">
                <a:effectLst>
                  <a:outerShdw blurRad="38100" dist="38100" dir="2700000" algn="tl">
                    <a:srgbClr val="000000">
                      <a:alpha val="43137"/>
                    </a:srgbClr>
                  </a:outerShdw>
                </a:effectLst>
                <a:latin typeface="Constantia" panose="02030602050306030303" pitchFamily="18" charset="0"/>
              </a:rPr>
              <a:t>INDUSTRIAL REFORMS</a:t>
            </a:r>
            <a:endParaRPr lang="en-IN" sz="4000" b="1" dirty="0">
              <a:effectLst>
                <a:outerShdw blurRad="38100" dist="38100" dir="2700000" algn="tl">
                  <a:srgbClr val="000000">
                    <a:alpha val="43137"/>
                  </a:srgbClr>
                </a:outerShdw>
              </a:effectLst>
              <a:latin typeface="Constantia" panose="02030602050306030303" pitchFamily="18" charset="0"/>
            </a:endParaRPr>
          </a:p>
        </p:txBody>
      </p:sp>
      <p:sp>
        <p:nvSpPr>
          <p:cNvPr id="3" name="Content Placeholder 2"/>
          <p:cNvSpPr>
            <a:spLocks noGrp="1"/>
          </p:cNvSpPr>
          <p:nvPr>
            <p:ph idx="1"/>
          </p:nvPr>
        </p:nvSpPr>
        <p:spPr>
          <a:xfrm>
            <a:off x="1310054" y="1128923"/>
            <a:ext cx="9260085" cy="5588399"/>
          </a:xfrm>
        </p:spPr>
        <p:txBody>
          <a:bodyPr>
            <a:normAutofit/>
          </a:bodyPr>
          <a:lstStyle/>
          <a:p>
            <a:pPr algn="just">
              <a:spcBef>
                <a:spcPts val="0"/>
              </a:spcBef>
            </a:pPr>
            <a:r>
              <a:rPr lang="en-US" sz="2400" dirty="0">
                <a:latin typeface="Constantia" panose="02030602050306030303" pitchFamily="18" charset="0"/>
              </a:rPr>
              <a:t>Laws enacted are – </a:t>
            </a:r>
          </a:p>
          <a:p>
            <a:pPr lvl="1" algn="just">
              <a:spcBef>
                <a:spcPts val="0"/>
              </a:spcBef>
            </a:pPr>
            <a:r>
              <a:rPr lang="en-US" sz="2400" dirty="0">
                <a:latin typeface="Constantia" panose="02030602050306030303" pitchFamily="18" charset="0"/>
              </a:rPr>
              <a:t>MRTP ACT, 1969</a:t>
            </a:r>
          </a:p>
          <a:p>
            <a:pPr lvl="1" algn="just">
              <a:spcBef>
                <a:spcPts val="0"/>
              </a:spcBef>
            </a:pPr>
            <a:r>
              <a:rPr lang="en-US" sz="2400" dirty="0">
                <a:latin typeface="Constantia" panose="02030602050306030303" pitchFamily="18" charset="0"/>
              </a:rPr>
              <a:t>COMPETITION ACT, 2002</a:t>
            </a:r>
          </a:p>
          <a:p>
            <a:pPr lvl="1" algn="just">
              <a:spcBef>
                <a:spcPts val="0"/>
              </a:spcBef>
            </a:pPr>
            <a:r>
              <a:rPr lang="en-US" sz="2400" dirty="0">
                <a:latin typeface="Constantia" panose="02030602050306030303" pitchFamily="18" charset="0"/>
              </a:rPr>
              <a:t>SPECIAL ECONOMIC ZONES ACT, 2005</a:t>
            </a:r>
          </a:p>
          <a:p>
            <a:pPr algn="just">
              <a:spcBef>
                <a:spcPts val="0"/>
              </a:spcBef>
            </a:pPr>
            <a:r>
              <a:rPr lang="en-US" sz="2400" dirty="0">
                <a:latin typeface="Constantia" panose="02030602050306030303" pitchFamily="18" charset="0"/>
              </a:rPr>
              <a:t>Basically the aims of Industrial Reforms are the regulation of industries and meticulous care to avoid concentration of economic powers for providing free atmosphere for massive schemes and investments and greater facilitative role of the Government in enabling more competitive ability to face the international market</a:t>
            </a:r>
            <a:endParaRPr lang="en-IN" sz="2400" dirty="0">
              <a:latin typeface="Constantia" panose="02030602050306030303" pitchFamily="18" charset="0"/>
            </a:endParaRPr>
          </a:p>
        </p:txBody>
      </p:sp>
    </p:spTree>
    <p:extLst>
      <p:ext uri="{BB962C8B-B14F-4D97-AF65-F5344CB8AC3E}">
        <p14:creationId xmlns:p14="http://schemas.microsoft.com/office/powerpoint/2010/main" val="974767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808056"/>
            <a:ext cx="7958331" cy="5698252"/>
          </a:xfrm>
        </p:spPr>
        <p:txBody>
          <a:bodyPr>
            <a:normAutofit/>
          </a:bodyPr>
          <a:lstStyle/>
          <a:p>
            <a:pPr algn="l"/>
            <a:r>
              <a:rPr lang="en-IN" sz="4400" b="1" dirty="0">
                <a:effectLst>
                  <a:outerShdw blurRad="38100" dist="38100" dir="2700000" algn="tl">
                    <a:srgbClr val="000000">
                      <a:alpha val="43137"/>
                    </a:srgbClr>
                  </a:outerShdw>
                </a:effectLst>
                <a:latin typeface="Constantia" panose="02030602050306030303" pitchFamily="18" charset="0"/>
              </a:rPr>
              <a:t>REFERENCE :</a:t>
            </a:r>
            <a:br>
              <a:rPr lang="en-IN" sz="4000" b="1" dirty="0">
                <a:latin typeface="Constantia" panose="02030602050306030303" pitchFamily="18" charset="0"/>
              </a:rPr>
            </a:br>
            <a:br>
              <a:rPr lang="en-IN" dirty="0">
                <a:latin typeface="Constantia" panose="02030602050306030303" pitchFamily="18" charset="0"/>
              </a:rPr>
            </a:br>
            <a:r>
              <a:rPr lang="en-IN" sz="3200" dirty="0">
                <a:latin typeface="Constantia" panose="02030602050306030303" pitchFamily="18" charset="0"/>
              </a:rPr>
              <a:t>1.</a:t>
            </a:r>
            <a:r>
              <a:rPr lang="en-IN" sz="3600" dirty="0">
                <a:latin typeface="Constantia" panose="02030602050306030303" pitchFamily="18" charset="0"/>
              </a:rPr>
              <a:t>	</a:t>
            </a:r>
            <a:r>
              <a:rPr lang="en-IN" sz="3200" dirty="0" err="1">
                <a:latin typeface="Constantia" panose="02030602050306030303" pitchFamily="18" charset="0"/>
              </a:rPr>
              <a:t>Dr.</a:t>
            </a:r>
            <a:r>
              <a:rPr lang="en-IN" sz="3200" dirty="0">
                <a:latin typeface="Constantia" panose="02030602050306030303" pitchFamily="18" charset="0"/>
              </a:rPr>
              <a:t> P. </a:t>
            </a:r>
            <a:r>
              <a:rPr lang="en-IN" sz="3200" dirty="0" err="1">
                <a:latin typeface="Constantia" panose="02030602050306030303" pitchFamily="18" charset="0"/>
              </a:rPr>
              <a:t>Ishwara</a:t>
            </a:r>
            <a:r>
              <a:rPr lang="en-IN" sz="3200" dirty="0">
                <a:latin typeface="Constantia" panose="02030602050306030303" pitchFamily="18" charset="0"/>
              </a:rPr>
              <a:t> Bhatt, Law and Social 	Transformation, Eastern Book 	Company, Lucknow, 1</a:t>
            </a:r>
            <a:r>
              <a:rPr lang="en-IN" sz="3200" baseline="30000" dirty="0">
                <a:latin typeface="Constantia" panose="02030602050306030303" pitchFamily="18" charset="0"/>
              </a:rPr>
              <a:t>st</a:t>
            </a:r>
            <a:r>
              <a:rPr lang="en-IN" sz="3200" dirty="0">
                <a:latin typeface="Constantia" panose="02030602050306030303" pitchFamily="18" charset="0"/>
              </a:rPr>
              <a:t> Edition, 2009.</a:t>
            </a:r>
            <a:br>
              <a:rPr lang="en-IN" sz="3200" dirty="0">
                <a:latin typeface="Constantia" panose="02030602050306030303" pitchFamily="18" charset="0"/>
              </a:rPr>
            </a:br>
            <a:br>
              <a:rPr lang="en-IN" sz="3600" dirty="0">
                <a:latin typeface="Constantia" panose="02030602050306030303" pitchFamily="18" charset="0"/>
              </a:rPr>
            </a:br>
            <a:r>
              <a:rPr lang="en-IN" sz="3200" dirty="0">
                <a:latin typeface="Constantia" panose="02030602050306030303" pitchFamily="18" charset="0"/>
              </a:rPr>
              <a:t>2.</a:t>
            </a:r>
            <a:r>
              <a:rPr lang="en-IN" sz="3600" dirty="0">
                <a:latin typeface="Constantia" panose="02030602050306030303" pitchFamily="18" charset="0"/>
              </a:rPr>
              <a:t>	</a:t>
            </a:r>
            <a:r>
              <a:rPr lang="en-US" sz="3200" dirty="0">
                <a:latin typeface="Constantia" panose="02030602050306030303" pitchFamily="18" charset="0"/>
              </a:rPr>
              <a:t>Highlights on National Agriculture 	Policy, 2000, 	www.economicsdiscussion.net, </a:t>
            </a:r>
            <a:br>
              <a:rPr lang="en-US" sz="3200" dirty="0">
                <a:latin typeface="Constantia" panose="02030602050306030303" pitchFamily="18" charset="0"/>
              </a:rPr>
            </a:br>
            <a:r>
              <a:rPr lang="en-US" sz="3200" dirty="0">
                <a:latin typeface="Constantia" panose="02030602050306030303" pitchFamily="18" charset="0"/>
              </a:rPr>
              <a:t>	visited on 04.05.2020.</a:t>
            </a:r>
            <a:endParaRPr lang="en-IN" sz="3200" dirty="0">
              <a:latin typeface="Constantia" panose="02030602050306030303" pitchFamily="18" charset="0"/>
            </a:endParaRPr>
          </a:p>
        </p:txBody>
      </p:sp>
    </p:spTree>
    <p:extLst>
      <p:ext uri="{BB962C8B-B14F-4D97-AF65-F5344CB8AC3E}">
        <p14:creationId xmlns:p14="http://schemas.microsoft.com/office/powerpoint/2010/main" val="324209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03" y="306895"/>
            <a:ext cx="7958331" cy="1310890"/>
          </a:xfrm>
        </p:spPr>
        <p:txBody>
          <a:bodyPr>
            <a:normAutofit/>
          </a:bodyPr>
          <a:lstStyle/>
          <a:p>
            <a:r>
              <a:rPr lang="en-IN" sz="4000" b="1" dirty="0">
                <a:effectLst>
                  <a:outerShdw blurRad="38100" dist="38100" dir="2700000" algn="tl">
                    <a:srgbClr val="000000">
                      <a:alpha val="43137"/>
                    </a:srgbClr>
                  </a:outerShdw>
                </a:effectLst>
                <a:latin typeface="Constantia" pitchFamily="18" charset="0"/>
              </a:rPr>
              <a:t>WHAT IS INDUSTRIALIZATION OF AGRICULTURE</a:t>
            </a:r>
            <a:endParaRPr lang="en-IN" sz="4000" dirty="0"/>
          </a:p>
        </p:txBody>
      </p:sp>
      <p:sp>
        <p:nvSpPr>
          <p:cNvPr id="3" name="Content Placeholder 2"/>
          <p:cNvSpPr>
            <a:spLocks noGrp="1"/>
          </p:cNvSpPr>
          <p:nvPr>
            <p:ph idx="1"/>
          </p:nvPr>
        </p:nvSpPr>
        <p:spPr>
          <a:xfrm>
            <a:off x="1485900" y="1696915"/>
            <a:ext cx="9084239" cy="4958862"/>
          </a:xfrm>
        </p:spPr>
        <p:txBody>
          <a:bodyPr>
            <a:normAutofit fontScale="92500" lnSpcReduction="10000"/>
          </a:bodyPr>
          <a:lstStyle/>
          <a:p>
            <a:pPr algn="just">
              <a:spcBef>
                <a:spcPts val="0"/>
              </a:spcBef>
            </a:pPr>
            <a:r>
              <a:rPr lang="en-IN" sz="2800" dirty="0">
                <a:latin typeface="Constantia" panose="02030602050306030303" pitchFamily="18" charset="0"/>
              </a:rPr>
              <a:t>Making agriculture a dependable and sustainable avocation </a:t>
            </a:r>
          </a:p>
          <a:p>
            <a:pPr algn="just">
              <a:spcBef>
                <a:spcPts val="0"/>
              </a:spcBef>
            </a:pPr>
            <a:r>
              <a:rPr lang="en-IN" sz="2800" dirty="0">
                <a:latin typeface="Constantia" panose="02030602050306030303" pitchFamily="18" charset="0"/>
              </a:rPr>
              <a:t>Bridging the gap between farming community and other sections of the society</a:t>
            </a:r>
          </a:p>
          <a:p>
            <a:pPr algn="just">
              <a:spcBef>
                <a:spcPts val="0"/>
              </a:spcBef>
            </a:pPr>
            <a:r>
              <a:rPr lang="en-IN" sz="2800" dirty="0">
                <a:latin typeface="Constantia" panose="02030602050306030303" pitchFamily="18" charset="0"/>
              </a:rPr>
              <a:t>It contributes to the economy through progressive elimination of economic discrepancies</a:t>
            </a:r>
          </a:p>
          <a:p>
            <a:pPr algn="just">
              <a:spcBef>
                <a:spcPts val="0"/>
              </a:spcBef>
            </a:pPr>
            <a:r>
              <a:rPr lang="en-IN" sz="2800" dirty="0">
                <a:latin typeface="Constantia" panose="02030602050306030303" pitchFamily="18" charset="0"/>
              </a:rPr>
              <a:t>The agro-based industry’s  support to agriculture goes a long way in making the economic position of farmers more comfortable</a:t>
            </a:r>
          </a:p>
          <a:p>
            <a:pPr algn="just">
              <a:spcBef>
                <a:spcPts val="0"/>
              </a:spcBef>
            </a:pPr>
            <a:r>
              <a:rPr lang="en-IN" sz="2800" dirty="0">
                <a:latin typeface="Constantia" panose="02030602050306030303" pitchFamily="18" charset="0"/>
              </a:rPr>
              <a:t>Mutual assistance between agriculture and industry is essential for the success of both the sector</a:t>
            </a:r>
          </a:p>
        </p:txBody>
      </p:sp>
    </p:spTree>
    <p:extLst>
      <p:ext uri="{BB962C8B-B14F-4D97-AF65-F5344CB8AC3E}">
        <p14:creationId xmlns:p14="http://schemas.microsoft.com/office/powerpoint/2010/main" val="802847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19079" y="87086"/>
            <a:ext cx="7958331" cy="1583452"/>
          </a:xfrm>
        </p:spPr>
        <p:txBody>
          <a:bodyPr>
            <a:noAutofit/>
          </a:bodyPr>
          <a:lstStyle/>
          <a:p>
            <a:r>
              <a:rPr lang="en-IN" sz="4000" b="1" dirty="0">
                <a:effectLst>
                  <a:outerShdw blurRad="38100" dist="38100" dir="2700000" algn="tl">
                    <a:srgbClr val="000000">
                      <a:alpha val="43137"/>
                    </a:srgbClr>
                  </a:outerShdw>
                </a:effectLst>
                <a:latin typeface="Constantia" pitchFamily="18" charset="0"/>
              </a:rPr>
              <a:t>ESSENTIAL ELEMENTS OF INDUSTRIALIZATION OF AGRICULTURE</a:t>
            </a:r>
            <a:endParaRPr lang="en-IN" sz="4000" dirty="0"/>
          </a:p>
        </p:txBody>
      </p:sp>
      <p:sp>
        <p:nvSpPr>
          <p:cNvPr id="3" name="Content Placeholder 2"/>
          <p:cNvSpPr>
            <a:spLocks noGrp="1"/>
          </p:cNvSpPr>
          <p:nvPr>
            <p:ph idx="1"/>
          </p:nvPr>
        </p:nvSpPr>
        <p:spPr>
          <a:xfrm>
            <a:off x="1450731" y="1740877"/>
            <a:ext cx="9119408" cy="4923692"/>
          </a:xfrm>
        </p:spPr>
        <p:txBody>
          <a:bodyPr>
            <a:normAutofit fontScale="92500" lnSpcReduction="10000"/>
          </a:bodyPr>
          <a:lstStyle/>
          <a:p>
            <a:pPr algn="just">
              <a:spcBef>
                <a:spcPts val="0"/>
              </a:spcBef>
            </a:pPr>
            <a:r>
              <a:rPr lang="en-US" sz="3200" dirty="0">
                <a:latin typeface="Constantia" panose="02030602050306030303" pitchFamily="18" charset="0"/>
              </a:rPr>
              <a:t>It is not a sudden and dramatic formation</a:t>
            </a:r>
          </a:p>
          <a:p>
            <a:pPr algn="just">
              <a:spcBef>
                <a:spcPts val="0"/>
              </a:spcBef>
            </a:pPr>
            <a:r>
              <a:rPr lang="en-US" sz="3200" dirty="0">
                <a:latin typeface="Constantia" panose="02030602050306030303" pitchFamily="18" charset="0"/>
              </a:rPr>
              <a:t>It envisages continuing social and economic changes</a:t>
            </a:r>
          </a:p>
          <a:p>
            <a:pPr algn="just">
              <a:spcBef>
                <a:spcPts val="0"/>
              </a:spcBef>
            </a:pPr>
            <a:r>
              <a:rPr lang="en-US" sz="3200" dirty="0">
                <a:latin typeface="Constantia" panose="02030602050306030303" pitchFamily="18" charset="0"/>
              </a:rPr>
              <a:t>It includes innovations in production process, accumulation of capital and expansion of trade</a:t>
            </a:r>
          </a:p>
          <a:p>
            <a:pPr algn="just">
              <a:spcBef>
                <a:spcPts val="0"/>
              </a:spcBef>
            </a:pPr>
            <a:r>
              <a:rPr lang="en-US" sz="3200" dirty="0">
                <a:latin typeface="Constantia" panose="02030602050306030303" pitchFamily="18" charset="0"/>
              </a:rPr>
              <a:t>Introduction of capital investment, mechanization, scientific know-how about best seeds and plants</a:t>
            </a:r>
          </a:p>
          <a:p>
            <a:pPr algn="just">
              <a:spcBef>
                <a:spcPts val="0"/>
              </a:spcBef>
            </a:pPr>
            <a:r>
              <a:rPr lang="en-US" sz="3200" dirty="0">
                <a:latin typeface="Constantia" panose="02030602050306030303" pitchFamily="18" charset="0"/>
              </a:rPr>
              <a:t>Introduction of new farming method with new types of fertilizers and crop protection mechanism and fair deal for the workers</a:t>
            </a:r>
            <a:endParaRPr lang="en-IN" sz="3200" dirty="0">
              <a:latin typeface="Constantia" panose="02030602050306030303" pitchFamily="18" charset="0"/>
            </a:endParaRPr>
          </a:p>
        </p:txBody>
      </p:sp>
    </p:spTree>
    <p:extLst>
      <p:ext uri="{BB962C8B-B14F-4D97-AF65-F5344CB8AC3E}">
        <p14:creationId xmlns:p14="http://schemas.microsoft.com/office/powerpoint/2010/main" val="2369514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224033"/>
            <a:ext cx="7958331" cy="1077229"/>
          </a:xfrm>
        </p:spPr>
        <p:txBody>
          <a:bodyPr>
            <a:noAutofit/>
          </a:bodyPr>
          <a:lstStyle/>
          <a:p>
            <a:r>
              <a:rPr lang="en-IN" sz="4000" b="1" dirty="0">
                <a:effectLst>
                  <a:outerShdw blurRad="38100" dist="38100" dir="2700000" algn="tl">
                    <a:srgbClr val="000000">
                      <a:alpha val="43137"/>
                    </a:srgbClr>
                  </a:outerShdw>
                </a:effectLst>
                <a:latin typeface="Constantia" pitchFamily="18" charset="0"/>
              </a:rPr>
              <a:t>AIMS OF INDUSTRIALIZATION OF AGRICULTURE</a:t>
            </a:r>
            <a:endParaRPr lang="en-IN" sz="4000" dirty="0"/>
          </a:p>
        </p:txBody>
      </p:sp>
      <p:sp>
        <p:nvSpPr>
          <p:cNvPr id="3" name="Content Placeholder 2"/>
          <p:cNvSpPr>
            <a:spLocks noGrp="1"/>
          </p:cNvSpPr>
          <p:nvPr>
            <p:ph idx="1"/>
          </p:nvPr>
        </p:nvSpPr>
        <p:spPr>
          <a:xfrm>
            <a:off x="1529862" y="1301262"/>
            <a:ext cx="9040277" cy="5310553"/>
          </a:xfrm>
        </p:spPr>
        <p:txBody>
          <a:bodyPr>
            <a:normAutofit fontScale="92500"/>
          </a:bodyPr>
          <a:lstStyle/>
          <a:p>
            <a:pPr algn="just">
              <a:spcBef>
                <a:spcPts val="0"/>
              </a:spcBef>
            </a:pPr>
            <a:r>
              <a:rPr lang="en-US" sz="3600" dirty="0">
                <a:latin typeface="Constantia" panose="02030602050306030303" pitchFamily="18" charset="0"/>
              </a:rPr>
              <a:t>Getting maximum profit through better market system</a:t>
            </a:r>
          </a:p>
          <a:p>
            <a:pPr algn="just">
              <a:spcBef>
                <a:spcPts val="0"/>
              </a:spcBef>
            </a:pPr>
            <a:r>
              <a:rPr lang="en-US" sz="3600" dirty="0">
                <a:latin typeface="Constantia" panose="02030602050306030303" pitchFamily="18" charset="0"/>
              </a:rPr>
              <a:t>Access to full employment</a:t>
            </a:r>
          </a:p>
          <a:p>
            <a:pPr algn="just">
              <a:spcBef>
                <a:spcPts val="0"/>
              </a:spcBef>
            </a:pPr>
            <a:r>
              <a:rPr lang="en-US" sz="3600" dirty="0">
                <a:latin typeface="Constantia" panose="02030602050306030303" pitchFamily="18" charset="0"/>
              </a:rPr>
              <a:t>Equitable development and effective protection of the farming community </a:t>
            </a:r>
          </a:p>
          <a:p>
            <a:pPr algn="just">
              <a:spcBef>
                <a:spcPts val="0"/>
              </a:spcBef>
            </a:pPr>
            <a:r>
              <a:rPr lang="en-US" sz="3600" dirty="0">
                <a:latin typeface="Constantia" panose="02030602050306030303" pitchFamily="18" charset="0"/>
              </a:rPr>
              <a:t>Providing better irrigation facility and reasonable finance into the production process</a:t>
            </a:r>
          </a:p>
          <a:p>
            <a:pPr algn="just">
              <a:spcBef>
                <a:spcPts val="0"/>
              </a:spcBef>
            </a:pPr>
            <a:r>
              <a:rPr lang="en-US" sz="3600" dirty="0">
                <a:latin typeface="Constantia" panose="02030602050306030303" pitchFamily="18" charset="0"/>
              </a:rPr>
              <a:t>Post-harvest processing and storing</a:t>
            </a:r>
            <a:endParaRPr lang="en-IN" sz="3600" dirty="0">
              <a:latin typeface="Constantia" panose="02030602050306030303" pitchFamily="18" charset="0"/>
            </a:endParaRPr>
          </a:p>
        </p:txBody>
      </p:sp>
    </p:spTree>
    <p:extLst>
      <p:ext uri="{BB962C8B-B14F-4D97-AF65-F5344CB8AC3E}">
        <p14:creationId xmlns:p14="http://schemas.microsoft.com/office/powerpoint/2010/main" val="2793988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148632"/>
            <a:ext cx="7958331" cy="1618622"/>
          </a:xfrm>
        </p:spPr>
        <p:txBody>
          <a:bodyPr>
            <a:noAutofit/>
          </a:bodyPr>
          <a:lstStyle/>
          <a:p>
            <a:r>
              <a:rPr lang="en-IN" sz="4000" b="1" dirty="0">
                <a:effectLst>
                  <a:outerShdw blurRad="38100" dist="38100" dir="2700000" algn="tl">
                    <a:srgbClr val="000000">
                      <a:alpha val="43137"/>
                    </a:srgbClr>
                  </a:outerShdw>
                </a:effectLst>
                <a:latin typeface="Constantia" pitchFamily="18" charset="0"/>
              </a:rPr>
              <a:t>CHALLENGES TO INDUSTRIALIZATION OF AGRICULTURE</a:t>
            </a:r>
            <a:endParaRPr lang="en-IN" sz="4000" dirty="0"/>
          </a:p>
        </p:txBody>
      </p:sp>
      <p:sp>
        <p:nvSpPr>
          <p:cNvPr id="3" name="Content Placeholder 2"/>
          <p:cNvSpPr>
            <a:spLocks noGrp="1"/>
          </p:cNvSpPr>
          <p:nvPr>
            <p:ph idx="1"/>
          </p:nvPr>
        </p:nvSpPr>
        <p:spPr>
          <a:xfrm>
            <a:off x="1696915" y="1767254"/>
            <a:ext cx="8873224" cy="4958861"/>
          </a:xfrm>
        </p:spPr>
        <p:txBody>
          <a:bodyPr>
            <a:normAutofit fontScale="85000" lnSpcReduction="10000"/>
          </a:bodyPr>
          <a:lstStyle/>
          <a:p>
            <a:pPr algn="just">
              <a:spcBef>
                <a:spcPts val="0"/>
              </a:spcBef>
            </a:pPr>
            <a:r>
              <a:rPr lang="en-US" sz="3600" dirty="0">
                <a:latin typeface="Constantia" panose="02030602050306030303" pitchFamily="18" charset="0"/>
              </a:rPr>
              <a:t>Rural indebtedness and law</a:t>
            </a:r>
          </a:p>
          <a:p>
            <a:pPr algn="just">
              <a:spcBef>
                <a:spcPts val="0"/>
              </a:spcBef>
            </a:pPr>
            <a:r>
              <a:rPr lang="en-US" sz="3600" dirty="0">
                <a:latin typeface="Constantia" panose="02030602050306030303" pitchFamily="18" charset="0"/>
              </a:rPr>
              <a:t>Seeds, plant varieties and farmer’s rights</a:t>
            </a:r>
          </a:p>
          <a:p>
            <a:pPr algn="just">
              <a:spcBef>
                <a:spcPts val="0"/>
              </a:spcBef>
            </a:pPr>
            <a:r>
              <a:rPr lang="en-US" sz="3600" dirty="0">
                <a:latin typeface="Constantia" panose="02030602050306030303" pitchFamily="18" charset="0"/>
              </a:rPr>
              <a:t>Law on irrigation, fertilizers and insecticides</a:t>
            </a:r>
          </a:p>
          <a:p>
            <a:pPr algn="just">
              <a:spcBef>
                <a:spcPts val="0"/>
              </a:spcBef>
            </a:pPr>
            <a:r>
              <a:rPr lang="en-US" sz="3600" dirty="0">
                <a:latin typeface="Constantia" panose="02030602050306030303" pitchFamily="18" charset="0"/>
              </a:rPr>
              <a:t>Law on agricultural marketing</a:t>
            </a:r>
          </a:p>
          <a:p>
            <a:pPr algn="just">
              <a:spcBef>
                <a:spcPts val="0"/>
              </a:spcBef>
            </a:pPr>
            <a:r>
              <a:rPr lang="en-US" sz="3600" dirty="0">
                <a:latin typeface="Constantia" panose="02030602050306030303" pitchFamily="18" charset="0"/>
              </a:rPr>
              <a:t>WTO and Indian Agriculture : Challenges</a:t>
            </a:r>
          </a:p>
          <a:p>
            <a:pPr algn="just">
              <a:spcBef>
                <a:spcPts val="0"/>
              </a:spcBef>
            </a:pPr>
            <a:r>
              <a:rPr lang="en-US" sz="3600" dirty="0">
                <a:latin typeface="Constantia" panose="02030602050306030303" pitchFamily="18" charset="0"/>
              </a:rPr>
              <a:t>Legal Protection of agricultural </a:t>
            </a:r>
            <a:r>
              <a:rPr lang="en-US" sz="3600" dirty="0" err="1">
                <a:latin typeface="Constantia" panose="02030602050306030303" pitchFamily="18" charset="0"/>
              </a:rPr>
              <a:t>labour</a:t>
            </a:r>
            <a:r>
              <a:rPr lang="en-US" sz="3600" dirty="0">
                <a:latin typeface="Constantia" panose="02030602050306030303" pitchFamily="18" charset="0"/>
              </a:rPr>
              <a:t> and the National Rural Employment Guarantee Act, 2005</a:t>
            </a:r>
          </a:p>
          <a:p>
            <a:pPr algn="just">
              <a:spcBef>
                <a:spcPts val="0"/>
              </a:spcBef>
            </a:pPr>
            <a:r>
              <a:rPr lang="en-US" sz="3600" dirty="0">
                <a:latin typeface="Constantia" panose="02030602050306030303" pitchFamily="18" charset="0"/>
              </a:rPr>
              <a:t>National Agricultural Policy, 2000</a:t>
            </a:r>
            <a:endParaRPr lang="en-IN" sz="3600" dirty="0">
              <a:latin typeface="Constantia" panose="02030602050306030303" pitchFamily="18" charset="0"/>
            </a:endParaRPr>
          </a:p>
        </p:txBody>
      </p:sp>
    </p:spTree>
    <p:extLst>
      <p:ext uri="{BB962C8B-B14F-4D97-AF65-F5344CB8AC3E}">
        <p14:creationId xmlns:p14="http://schemas.microsoft.com/office/powerpoint/2010/main" val="2501402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4361" y="280517"/>
            <a:ext cx="8451193" cy="756975"/>
          </a:xfrm>
        </p:spPr>
        <p:txBody>
          <a:bodyPr>
            <a:normAutofit fontScale="90000"/>
          </a:bodyPr>
          <a:lstStyle/>
          <a:p>
            <a:r>
              <a:rPr lang="en-US" sz="4400" b="1" dirty="0">
                <a:effectLst>
                  <a:outerShdw blurRad="38100" dist="38100" dir="2700000" algn="tl">
                    <a:srgbClr val="000000">
                      <a:alpha val="43137"/>
                    </a:srgbClr>
                  </a:outerShdw>
                </a:effectLst>
                <a:latin typeface="Constantia" panose="02030602050306030303" pitchFamily="18" charset="0"/>
              </a:rPr>
              <a:t>RURAL INDEBTEDNESS AND LAW</a:t>
            </a:r>
            <a:br>
              <a:rPr lang="en-US" sz="3200" dirty="0">
                <a:latin typeface="Constantia" panose="02030602050306030303" pitchFamily="18" charset="0"/>
              </a:rPr>
            </a:br>
            <a:endParaRPr lang="en-IN" dirty="0"/>
          </a:p>
        </p:txBody>
      </p:sp>
      <p:sp>
        <p:nvSpPr>
          <p:cNvPr id="3" name="Content Placeholder 2"/>
          <p:cNvSpPr>
            <a:spLocks noGrp="1"/>
          </p:cNvSpPr>
          <p:nvPr>
            <p:ph idx="1"/>
          </p:nvPr>
        </p:nvSpPr>
        <p:spPr>
          <a:xfrm>
            <a:off x="1371600" y="1037492"/>
            <a:ext cx="9653954" cy="5706208"/>
          </a:xfrm>
        </p:spPr>
        <p:txBody>
          <a:bodyPr>
            <a:normAutofit fontScale="92500" lnSpcReduction="20000"/>
          </a:bodyPr>
          <a:lstStyle/>
          <a:p>
            <a:pPr algn="just">
              <a:spcBef>
                <a:spcPts val="0"/>
              </a:spcBef>
            </a:pPr>
            <a:r>
              <a:rPr lang="en-US" sz="2400" dirty="0">
                <a:latin typeface="Constantia" panose="02030602050306030303" pitchFamily="18" charset="0"/>
              </a:rPr>
              <a:t>Indian agriculturalist is born in debt , lives in debt and dies in debt is a sad reality even now</a:t>
            </a:r>
          </a:p>
          <a:p>
            <a:pPr algn="just">
              <a:spcBef>
                <a:spcPts val="0"/>
              </a:spcBef>
            </a:pPr>
            <a:r>
              <a:rPr lang="en-US" sz="2400" dirty="0">
                <a:latin typeface="Constantia" panose="02030602050306030303" pitchFamily="18" charset="0"/>
              </a:rPr>
              <a:t>Initially, the intermediary and tenancy system had made indebtedness an inescapable trap</a:t>
            </a:r>
          </a:p>
          <a:p>
            <a:pPr algn="just">
              <a:spcBef>
                <a:spcPts val="0"/>
              </a:spcBef>
            </a:pPr>
            <a:r>
              <a:rPr lang="en-US" sz="2400" dirty="0">
                <a:latin typeface="Constantia" panose="02030602050306030303" pitchFamily="18" charset="0"/>
              </a:rPr>
              <a:t>Poverty, crop failure, </a:t>
            </a:r>
            <a:r>
              <a:rPr lang="en-US" sz="2400" dirty="0" err="1">
                <a:latin typeface="Constantia" panose="02030602050306030303" pitchFamily="18" charset="0"/>
              </a:rPr>
              <a:t>unfavourable</a:t>
            </a:r>
            <a:r>
              <a:rPr lang="en-US" sz="2400" dirty="0">
                <a:latin typeface="Constantia" panose="02030602050306030303" pitchFamily="18" charset="0"/>
              </a:rPr>
              <a:t> market, uneconomic spending, familial responsibilities and exorbitant rate of interest created vicious circle of rural indebtedness</a:t>
            </a:r>
          </a:p>
          <a:p>
            <a:pPr algn="just">
              <a:spcBef>
                <a:spcPts val="0"/>
              </a:spcBef>
            </a:pPr>
            <a:r>
              <a:rPr lang="en-US" sz="2400" dirty="0">
                <a:latin typeface="Constantia" panose="02030602050306030303" pitchFamily="18" charset="0"/>
              </a:rPr>
              <a:t>Exploitation by the moneylenders further added to their misery</a:t>
            </a:r>
          </a:p>
          <a:p>
            <a:pPr algn="just">
              <a:spcBef>
                <a:spcPts val="0"/>
              </a:spcBef>
            </a:pPr>
            <a:r>
              <a:rPr lang="en-US" sz="2400" dirty="0">
                <a:latin typeface="Constantia" panose="02030602050306030303" pitchFamily="18" charset="0"/>
              </a:rPr>
              <a:t>Hence, regulating the money lending business by system of licensing, requirement of keeping accurate accounts and fixation of maximum rate of interest have been the need of the hour</a:t>
            </a:r>
          </a:p>
          <a:p>
            <a:pPr algn="just">
              <a:spcBef>
                <a:spcPts val="0"/>
              </a:spcBef>
            </a:pPr>
            <a:r>
              <a:rPr lang="en-US" sz="2400" dirty="0">
                <a:latin typeface="Constantia" panose="02030602050306030303" pitchFamily="18" charset="0"/>
              </a:rPr>
              <a:t>Few legislations enacted in this respect are the BOMBAY AGRICULTURAL DEBTORS RELIEF ACT, 1947, KARNATAKA DEBT RELIEF ACT, 1976, KARNATAKA AGRICULTURAL CREDIT OPERATION AND MISCELLANEOUS PROVISIONS ACT, 1974 </a:t>
            </a:r>
            <a:r>
              <a:rPr lang="en-US" sz="2400" dirty="0" err="1">
                <a:latin typeface="Constantia" panose="02030602050306030303" pitchFamily="18" charset="0"/>
              </a:rPr>
              <a:t>etc</a:t>
            </a:r>
            <a:r>
              <a:rPr lang="en-US" sz="2400" dirty="0">
                <a:latin typeface="Constantia" panose="02030602050306030303" pitchFamily="18" charset="0"/>
              </a:rPr>
              <a:t>  </a:t>
            </a:r>
            <a:endParaRPr lang="en-IN" sz="2400" dirty="0">
              <a:latin typeface="Constantia" panose="02030602050306030303" pitchFamily="18" charset="0"/>
            </a:endParaRPr>
          </a:p>
        </p:txBody>
      </p:sp>
    </p:spTree>
    <p:extLst>
      <p:ext uri="{BB962C8B-B14F-4D97-AF65-F5344CB8AC3E}">
        <p14:creationId xmlns:p14="http://schemas.microsoft.com/office/powerpoint/2010/main" val="1419687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315687"/>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SEEDS, PLANT VARIETIES AND FARMER’S RIGHTS</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15562" y="1626577"/>
            <a:ext cx="9154577" cy="5090746"/>
          </a:xfrm>
        </p:spPr>
        <p:txBody>
          <a:bodyPr>
            <a:normAutofit fontScale="25000" lnSpcReduction="20000"/>
          </a:bodyPr>
          <a:lstStyle/>
          <a:p>
            <a:pPr algn="just">
              <a:spcBef>
                <a:spcPts val="0"/>
              </a:spcBef>
            </a:pPr>
            <a:endParaRPr lang="en-US" sz="2600" dirty="0">
              <a:latin typeface="Constantia" panose="02030602050306030303" pitchFamily="18" charset="0"/>
            </a:endParaRPr>
          </a:p>
          <a:p>
            <a:pPr algn="just">
              <a:spcBef>
                <a:spcPts val="0"/>
              </a:spcBef>
            </a:pPr>
            <a:endParaRPr lang="en-US" sz="2600" dirty="0">
              <a:latin typeface="Constantia" panose="02030602050306030303" pitchFamily="18" charset="0"/>
            </a:endParaRPr>
          </a:p>
          <a:p>
            <a:pPr algn="just">
              <a:lnSpc>
                <a:spcPct val="140000"/>
              </a:lnSpc>
              <a:spcBef>
                <a:spcPts val="0"/>
              </a:spcBef>
            </a:pPr>
            <a:endParaRPr lang="en-US" sz="8800" dirty="0">
              <a:latin typeface="Constantia" panose="02030602050306030303" pitchFamily="18" charset="0"/>
            </a:endParaRPr>
          </a:p>
          <a:p>
            <a:pPr algn="just">
              <a:lnSpc>
                <a:spcPct val="140000"/>
              </a:lnSpc>
              <a:spcBef>
                <a:spcPts val="0"/>
              </a:spcBef>
            </a:pPr>
            <a:r>
              <a:rPr lang="en-US" sz="8000" dirty="0">
                <a:latin typeface="Constantia" panose="02030602050306030303" pitchFamily="18" charset="0"/>
              </a:rPr>
              <a:t>Seeds and plant varieties are basic inputs for agricultural activity</a:t>
            </a:r>
          </a:p>
          <a:p>
            <a:pPr algn="just">
              <a:lnSpc>
                <a:spcPct val="140000"/>
              </a:lnSpc>
              <a:spcBef>
                <a:spcPts val="0"/>
              </a:spcBef>
            </a:pPr>
            <a:r>
              <a:rPr lang="en-US" sz="8000" dirty="0">
                <a:latin typeface="Constantia" panose="02030602050306030303" pitchFamily="18" charset="0"/>
              </a:rPr>
              <a:t>Traditionally, farmers were the seed keepers and seed developers</a:t>
            </a:r>
          </a:p>
          <a:p>
            <a:pPr algn="just">
              <a:lnSpc>
                <a:spcPct val="140000"/>
              </a:lnSpc>
              <a:spcBef>
                <a:spcPts val="0"/>
              </a:spcBef>
            </a:pPr>
            <a:r>
              <a:rPr lang="en-US" sz="8000" dirty="0">
                <a:latin typeface="Constantia" panose="02030602050306030303" pitchFamily="18" charset="0"/>
              </a:rPr>
              <a:t>But loosing self-reliance or sovereignty on seeds and depending upon the government or Multinational Companies became a future of modern agriculture</a:t>
            </a:r>
          </a:p>
          <a:p>
            <a:pPr algn="just">
              <a:lnSpc>
                <a:spcPct val="140000"/>
              </a:lnSpc>
              <a:spcBef>
                <a:spcPts val="0"/>
              </a:spcBef>
            </a:pPr>
            <a:r>
              <a:rPr lang="en-US" sz="8000" dirty="0">
                <a:latin typeface="Constantia" panose="02030602050306030303" pitchFamily="18" charset="0"/>
              </a:rPr>
              <a:t>The green revolution of 1960s by agricultural scientists and governmental bodies is an active step in this respect</a:t>
            </a:r>
          </a:p>
          <a:p>
            <a:pPr algn="just">
              <a:lnSpc>
                <a:spcPct val="140000"/>
              </a:lnSpc>
              <a:spcBef>
                <a:spcPts val="0"/>
              </a:spcBef>
            </a:pPr>
            <a:r>
              <a:rPr lang="en-US" sz="8000" dirty="0">
                <a:latin typeface="Constantia" panose="02030602050306030303" pitchFamily="18" charset="0"/>
              </a:rPr>
              <a:t>Some important administrative measures for this purpose are –</a:t>
            </a:r>
          </a:p>
          <a:p>
            <a:pPr lvl="1" algn="just">
              <a:lnSpc>
                <a:spcPct val="140000"/>
              </a:lnSpc>
              <a:spcBef>
                <a:spcPts val="0"/>
              </a:spcBef>
            </a:pPr>
            <a:r>
              <a:rPr lang="en-US" sz="8000" dirty="0">
                <a:latin typeface="Constantia" panose="02030602050306030303" pitchFamily="18" charset="0"/>
              </a:rPr>
              <a:t>Establishing INDIAN COUNCIL OF AGRICULTURAL RESEARCH</a:t>
            </a:r>
          </a:p>
          <a:p>
            <a:pPr lvl="1" algn="just">
              <a:lnSpc>
                <a:spcPct val="140000"/>
              </a:lnSpc>
              <a:spcBef>
                <a:spcPts val="0"/>
              </a:spcBef>
            </a:pPr>
            <a:r>
              <a:rPr lang="en-US" sz="8000" dirty="0">
                <a:latin typeface="Constantia" panose="02030602050306030303" pitchFamily="18" charset="0"/>
              </a:rPr>
              <a:t>Effectuating NATIONAL AGRICULTURAL INNOVATION AND TECHNOLOGY PROJECT</a:t>
            </a:r>
          </a:p>
          <a:p>
            <a:pPr lvl="1" algn="just">
              <a:lnSpc>
                <a:spcPct val="140000"/>
              </a:lnSpc>
              <a:spcBef>
                <a:spcPts val="0"/>
              </a:spcBef>
            </a:pPr>
            <a:r>
              <a:rPr lang="en-US" sz="8000" dirty="0">
                <a:latin typeface="Constantia" panose="02030602050306030303" pitchFamily="18" charset="0"/>
              </a:rPr>
              <a:t>Constituting NATIONAL SEED CORPORATION </a:t>
            </a:r>
            <a:endParaRPr lang="en-US" sz="8000" dirty="0"/>
          </a:p>
          <a:p>
            <a:pPr lvl="1"/>
            <a:endParaRPr lang="en-US" dirty="0"/>
          </a:p>
          <a:p>
            <a:endParaRPr lang="en-US" dirty="0"/>
          </a:p>
          <a:p>
            <a:endParaRPr lang="en-IN" dirty="0"/>
          </a:p>
        </p:txBody>
      </p:sp>
    </p:spTree>
    <p:extLst>
      <p:ext uri="{BB962C8B-B14F-4D97-AF65-F5344CB8AC3E}">
        <p14:creationId xmlns:p14="http://schemas.microsoft.com/office/powerpoint/2010/main" val="487640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1808" y="315687"/>
            <a:ext cx="7958331" cy="1077229"/>
          </a:xfrm>
        </p:spPr>
        <p:txBody>
          <a:bodyPr>
            <a:noAutofit/>
          </a:bodyPr>
          <a:lstStyle/>
          <a:p>
            <a:r>
              <a:rPr lang="en-US" sz="4000" b="1" dirty="0">
                <a:effectLst>
                  <a:outerShdw blurRad="38100" dist="38100" dir="2700000" algn="tl">
                    <a:srgbClr val="000000">
                      <a:alpha val="43137"/>
                    </a:srgbClr>
                  </a:outerShdw>
                </a:effectLst>
                <a:latin typeface="Constantia" panose="02030602050306030303" pitchFamily="18" charset="0"/>
              </a:rPr>
              <a:t>SEEDS, PLANT VARIETIES AND FARMER’S RIGHTS</a:t>
            </a:r>
            <a:br>
              <a:rPr lang="en-US" sz="4000" b="1" dirty="0">
                <a:effectLst>
                  <a:outerShdw blurRad="38100" dist="38100" dir="2700000" algn="tl">
                    <a:srgbClr val="000000">
                      <a:alpha val="43137"/>
                    </a:srgbClr>
                  </a:outerShdw>
                </a:effectLst>
                <a:latin typeface="Constantia" panose="02030602050306030303" pitchFamily="18" charset="0"/>
              </a:rPr>
            </a:br>
            <a:endParaRPr lang="en-IN" sz="40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15562" y="1626577"/>
            <a:ext cx="9154577" cy="5090746"/>
          </a:xfrm>
        </p:spPr>
        <p:txBody>
          <a:bodyPr>
            <a:normAutofit lnSpcReduction="10000"/>
          </a:bodyPr>
          <a:lstStyle/>
          <a:p>
            <a:pPr algn="just">
              <a:spcBef>
                <a:spcPts val="0"/>
              </a:spcBef>
            </a:pPr>
            <a:r>
              <a:rPr lang="en-US" dirty="0">
                <a:latin typeface="Constantia" panose="02030602050306030303" pitchFamily="18" charset="0"/>
              </a:rPr>
              <a:t>NATIONAL SEED CORPORATION performs the functions of production and supply of foundation seeds, maintaining improved seed stocks, inter-state and international marketing of seeds, coordinating certified seed production by state agencies and providing training</a:t>
            </a:r>
          </a:p>
          <a:p>
            <a:pPr algn="just">
              <a:spcBef>
                <a:spcPts val="0"/>
              </a:spcBef>
            </a:pPr>
            <a:r>
              <a:rPr lang="en-US" dirty="0">
                <a:latin typeface="Constantia" panose="02030602050306030303" pitchFamily="18" charset="0"/>
              </a:rPr>
              <a:t>Few legislations passed on the issue are –</a:t>
            </a:r>
          </a:p>
          <a:p>
            <a:pPr lvl="1" algn="just">
              <a:spcBef>
                <a:spcPts val="0"/>
              </a:spcBef>
            </a:pPr>
            <a:r>
              <a:rPr lang="en-US" sz="2000" dirty="0">
                <a:latin typeface="Constantia" panose="02030602050306030303" pitchFamily="18" charset="0"/>
              </a:rPr>
              <a:t>SEEDS ACT, 1966</a:t>
            </a:r>
          </a:p>
          <a:p>
            <a:pPr lvl="1" algn="just">
              <a:spcBef>
                <a:spcPts val="0"/>
              </a:spcBef>
            </a:pPr>
            <a:r>
              <a:rPr lang="en-US" sz="2000" dirty="0">
                <a:latin typeface="Constantia" panose="02030602050306030303" pitchFamily="18" charset="0"/>
              </a:rPr>
              <a:t>SEEDS CONTROL ORDER, 1983 ENACTED UNDER THE ESSENTIAL COMMODITIES ACT, 1955</a:t>
            </a:r>
          </a:p>
          <a:p>
            <a:pPr lvl="1" algn="just">
              <a:spcBef>
                <a:spcPts val="0"/>
              </a:spcBef>
            </a:pPr>
            <a:r>
              <a:rPr lang="en-US" sz="2000" dirty="0">
                <a:latin typeface="Constantia" panose="02030602050306030303" pitchFamily="18" charset="0"/>
              </a:rPr>
              <a:t>NATIONAL OIL SEEDS AND VEGETABLE OILS DEVELOPMENT ACT, 1983</a:t>
            </a:r>
          </a:p>
          <a:p>
            <a:pPr lvl="1" algn="just">
              <a:spcBef>
                <a:spcPts val="0"/>
              </a:spcBef>
            </a:pPr>
            <a:r>
              <a:rPr lang="en-US" sz="2000" dirty="0">
                <a:latin typeface="Constantia" panose="02030602050306030303" pitchFamily="18" charset="0"/>
              </a:rPr>
              <a:t>NATIONAL SEEDS POLICY, 2002</a:t>
            </a:r>
          </a:p>
          <a:p>
            <a:pPr lvl="1" algn="just">
              <a:spcBef>
                <a:spcPts val="0"/>
              </a:spcBef>
            </a:pPr>
            <a:r>
              <a:rPr lang="en-US" sz="2000" dirty="0">
                <a:latin typeface="Constantia" panose="02030602050306030303" pitchFamily="18" charset="0"/>
              </a:rPr>
              <a:t>SEEDS BILL, 2004</a:t>
            </a:r>
          </a:p>
          <a:p>
            <a:pPr lvl="1" algn="just">
              <a:spcBef>
                <a:spcPts val="0"/>
              </a:spcBef>
            </a:pPr>
            <a:r>
              <a:rPr lang="en-US" sz="2000" dirty="0">
                <a:latin typeface="Constantia" panose="02030602050306030303" pitchFamily="18" charset="0"/>
              </a:rPr>
              <a:t>PROTECTION OF PLANT VARIETIES AND FARMERS’ RIGHTS ACT, 2001</a:t>
            </a:r>
          </a:p>
        </p:txBody>
      </p:sp>
    </p:spTree>
    <p:extLst>
      <p:ext uri="{BB962C8B-B14F-4D97-AF65-F5344CB8AC3E}">
        <p14:creationId xmlns:p14="http://schemas.microsoft.com/office/powerpoint/2010/main" val="4876404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308</TotalTime>
  <Words>1505</Words>
  <Application>Microsoft Office PowerPoint</Application>
  <PresentationFormat>Widescreen</PresentationFormat>
  <Paragraphs>149</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Constantia</vt:lpstr>
      <vt:lpstr>MS Shell Dlg 2</vt:lpstr>
      <vt:lpstr>Simplified Arabic Fixed</vt:lpstr>
      <vt:lpstr>Tahoma</vt:lpstr>
      <vt:lpstr>Wingdings</vt:lpstr>
      <vt:lpstr>Wingdings 3</vt:lpstr>
      <vt:lpstr>Madison</vt:lpstr>
      <vt:lpstr>LL.M. SEMESTER II  COURSE CODE : 201c  COURSE TITLE : LAW AND SOCIAL TRANSFORMATION  IN INDIA  UNIT IV : MODERNIZATION AND THE LAW  4.3 MODERNIZATION OF SOCIAL INSTITUTIONS  THROUGH LAW  4.3.3 INDUSTRIAL REFORMS</vt:lpstr>
      <vt:lpstr>INTRODUCTION</vt:lpstr>
      <vt:lpstr>WHAT IS INDUSTRIALIZATION OF AGRICULTURE</vt:lpstr>
      <vt:lpstr>ESSENTIAL ELEMENTS OF INDUSTRIALIZATION OF AGRICULTURE</vt:lpstr>
      <vt:lpstr>AIMS OF INDUSTRIALIZATION OF AGRICULTURE</vt:lpstr>
      <vt:lpstr>CHALLENGES TO INDUSTRIALIZATION OF AGRICULTURE</vt:lpstr>
      <vt:lpstr>RURAL INDEBTEDNESS AND LAW </vt:lpstr>
      <vt:lpstr>SEEDS, PLANT VARIETIES AND FARMER’S RIGHTS </vt:lpstr>
      <vt:lpstr>SEEDS, PLANT VARIETIES AND FARMER’S RIGHTS </vt:lpstr>
      <vt:lpstr>SEEDS, PLANT VARIETIES AND FARMER’S RIGHTS </vt:lpstr>
      <vt:lpstr>LAW ON IRRIGATION, FERTILIZERS AND INSECTICIDES </vt:lpstr>
      <vt:lpstr>LAW ON AGRICULTURAL MARKETING </vt:lpstr>
      <vt:lpstr>LAW ON AGRICULTURAL MARKETING </vt:lpstr>
      <vt:lpstr>WTO AND INDIAN AGRICULTURE : CHALLENGES </vt:lpstr>
      <vt:lpstr>WTO AND INDIAN AGRICULTURE : CHALLENGES </vt:lpstr>
      <vt:lpstr>LEGAL PROTECTION OF AGRICULTURAL LABOUR AND THE NATIONAL RURAL EMPLOYMENT GUARANTEE ACT, 2005 </vt:lpstr>
      <vt:lpstr>LEGAL PROTECTION OF AGRICULTURAL LABOUR AND THE NATIONAL RURAL EMPLOYMENT GUARANTEE ACT, 2005 </vt:lpstr>
      <vt:lpstr>NATIONAL AGRICULTURAL POLICY, 2000 </vt:lpstr>
      <vt:lpstr>INDUSTRIAL REFORMS</vt:lpstr>
      <vt:lpstr>INDUSTRIAL REFORMS</vt:lpstr>
      <vt:lpstr>REFERENCE :  1. Dr. P. Ishwara Bhatt, Law and Social  Transformation, Eastern Book  Company, Lucknow, 1st Edition, 2009.  2. Highlights on National Agriculture  Policy, 2000,  www.economicsdiscussion.net,   visited on 04.05.2020.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LL.M. SEMESTER II  COURSE CODE : 201c  COURSE TITLE : LAW AND SOCIAL TRANSFORMATION  IN INDIA  UNIT IV : MODERNIZATION AND THE LAW  4.3 MODERNIZATION OF SOCIAL INSTITUTIONS  THROUGH LAW  4.3.3 INDUSTRIAL REFORMS</dc:title>
  <dc:creator>Admin</dc:creator>
  <cp:lastModifiedBy>Admin</cp:lastModifiedBy>
  <cp:revision>37</cp:revision>
  <dcterms:created xsi:type="dcterms:W3CDTF">2020-04-27T05:25:15Z</dcterms:created>
  <dcterms:modified xsi:type="dcterms:W3CDTF">2020-05-04T17:25:43Z</dcterms:modified>
</cp:coreProperties>
</file>