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663BBFF-77C1-4BF1-A3B2-2505841100BA}" type="datetimeFigureOut">
              <a:rPr lang="en-US" dirty="0"/>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EC93879-1153-42D3-8EC7-7A3CC94658D3}" type="datetimeFigureOut">
              <a:rPr lang="en-US" dirty="0"/>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82E1496-D8B1-4FDC-98A5-AD2561A2EE12}" type="datetimeFigureOut">
              <a:rPr lang="en-US" dirty="0"/>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8AD3855-5B08-4570-810C-DE4498675D2C}" type="datetimeFigureOut">
              <a:rPr lang="en-US" dirty="0"/>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5FC1B1A-3400-4A09-B018-5620D6ADA4AF}" type="datetimeFigureOut">
              <a:rPr lang="en-US" dirty="0"/>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333EE65E-8B04-4250-B4A9-5C65F355F1A2}" type="datetimeFigureOut">
              <a:rPr lang="en-US" dirty="0"/>
              <a:t>5/6/2020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84F5881F-8E44-4F15-AB98-80B7869E49CA}" type="datetimeFigureOut">
              <a:rPr lang="en-US" dirty="0"/>
              <a:t>5/6/2020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7D2069-43FA-49C5-9F0E-58E1EB237AEF}" type="datetimeFigureOut">
              <a:rPr lang="en-US" dirty="0"/>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C05854CA-19F4-4771-B6A2-DA5C0742B220}" type="datetimeFigureOut">
              <a:rPr lang="en-US" dirty="0"/>
              <a:t>5/6/2020</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ED2BB1-BB31-4EB8-A961-18800A74EAA8}" type="datetimeFigureOut">
              <a:rPr lang="en-US" dirty="0"/>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B40B886-74BB-4D5E-9EA9-584482FE40E6}" type="datetimeFigureOut">
              <a:rPr lang="en-US" dirty="0"/>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CA4CCD1-3502-4C30-947C-75FC88992007}" type="datetimeFigureOut">
              <a:rPr lang="en-US" dirty="0"/>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0B797A-E8AF-4231-9C64-308C5BB9ED3E}" type="datetimeFigureOut">
              <a:rPr lang="en-US" dirty="0"/>
              <a:t>5/6/2020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EB24146-07E2-48CA-8629-5887ED47FCDB}" type="datetimeFigureOut">
              <a:rPr lang="en-US" dirty="0"/>
              <a:t>5/6/2020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D407E718-B4F0-433E-A285-0013249184C0}" type="datetimeFigureOut">
              <a:rPr lang="en-US" dirty="0"/>
              <a:t>5/6/2020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8E44C4-3D72-4D6E-86A4-F5491DC49E6D}" type="datetimeFigureOut">
              <a:rPr lang="en-US" dirty="0"/>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B8EA14-E6AC-4B59-973C-7A06B0EDE3E3}" type="datetimeFigureOut">
              <a:rPr lang="en-US" dirty="0"/>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3BB3B3F-C0CE-47CB-BCED-F49A710726FF}" type="datetimeFigureOut">
              <a:rPr lang="en-US" dirty="0"/>
              <a:t>5/6/2020</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731" y="167053"/>
            <a:ext cx="8635567" cy="4035670"/>
          </a:xfrm>
        </p:spPr>
        <p:txBody>
          <a:bodyPr/>
          <a:lstStyle/>
          <a:p>
            <a:pPr algn="ctr"/>
            <a:r>
              <a:rPr lang="en-IN" sz="2400" b="1" dirty="0">
                <a:effectLst>
                  <a:outerShdw blurRad="38100" dist="38100" dir="2700000" algn="tl">
                    <a:srgbClr val="000000">
                      <a:alpha val="43137"/>
                    </a:srgbClr>
                  </a:outerShdw>
                </a:effectLst>
                <a:latin typeface="Constantia" pitchFamily="18" charset="0"/>
              </a:rPr>
              <a:t>LL.M. SEMESTER II</a:t>
            </a:r>
            <a:br>
              <a:rPr lang="en-IN" sz="2400" b="1" dirty="0">
                <a:effectLst>
                  <a:outerShdw blurRad="38100" dist="38100" dir="2700000" algn="tl">
                    <a:srgbClr val="000000">
                      <a:alpha val="43137"/>
                    </a:srgbClr>
                  </a:outerShdw>
                </a:effectLst>
                <a:latin typeface="Constantia" pitchFamily="18" charset="0"/>
              </a:rPr>
            </a:br>
            <a:br>
              <a:rPr lang="en-IN" sz="2400" b="1" dirty="0">
                <a:effectLst>
                  <a:outerShdw blurRad="38100" dist="38100" dir="2700000" algn="tl">
                    <a:srgbClr val="000000">
                      <a:alpha val="43137"/>
                    </a:srgbClr>
                  </a:outerShdw>
                </a:effectLst>
                <a:latin typeface="Constantia" pitchFamily="18" charset="0"/>
              </a:rPr>
            </a:br>
            <a:r>
              <a:rPr lang="en-IN" sz="2400" b="1" dirty="0">
                <a:effectLst>
                  <a:outerShdw blurRad="38100" dist="38100" dir="2700000" algn="tl">
                    <a:srgbClr val="000000">
                      <a:alpha val="43137"/>
                    </a:srgbClr>
                  </a:outerShdw>
                </a:effectLst>
                <a:latin typeface="Constantia" pitchFamily="18" charset="0"/>
              </a:rPr>
              <a:t>COURSE CODE : 204E (Gr-B)</a:t>
            </a:r>
            <a:br>
              <a:rPr lang="en-IN" sz="2400" b="1" dirty="0">
                <a:effectLst>
                  <a:outerShdw blurRad="38100" dist="38100" dir="2700000" algn="tl">
                    <a:srgbClr val="000000">
                      <a:alpha val="43137"/>
                    </a:srgbClr>
                  </a:outerShdw>
                </a:effectLst>
                <a:latin typeface="Constantia" pitchFamily="18" charset="0"/>
              </a:rPr>
            </a:br>
            <a:br>
              <a:rPr lang="en-IN" sz="2400" b="1" dirty="0">
                <a:effectLst>
                  <a:outerShdw blurRad="38100" dist="38100" dir="2700000" algn="tl">
                    <a:srgbClr val="000000">
                      <a:alpha val="43137"/>
                    </a:srgbClr>
                  </a:outerShdw>
                </a:effectLst>
                <a:latin typeface="Constantia" pitchFamily="18" charset="0"/>
              </a:rPr>
            </a:br>
            <a:r>
              <a:rPr lang="en-IN" sz="2400" b="1" dirty="0">
                <a:effectLst>
                  <a:outerShdw blurRad="38100" dist="38100" dir="2700000" algn="tl">
                    <a:srgbClr val="000000">
                      <a:alpha val="43137"/>
                    </a:srgbClr>
                  </a:outerShdw>
                </a:effectLst>
                <a:latin typeface="Constantia" pitchFamily="18" charset="0"/>
              </a:rPr>
              <a:t>COURSE TITLE : COMPARATIVE ADMINISTRATIVE LAW</a:t>
            </a:r>
            <a:br>
              <a:rPr lang="en-IN" sz="2400" b="1" dirty="0">
                <a:effectLst>
                  <a:outerShdw blurRad="38100" dist="38100" dir="2700000" algn="tl">
                    <a:srgbClr val="000000">
                      <a:alpha val="43137"/>
                    </a:srgbClr>
                  </a:outerShdw>
                </a:effectLst>
                <a:latin typeface="Constantia" pitchFamily="18" charset="0"/>
              </a:rPr>
            </a:br>
            <a:br>
              <a:rPr lang="en-IN" sz="2400" b="1" dirty="0">
                <a:effectLst>
                  <a:outerShdw blurRad="38100" dist="38100" dir="2700000" algn="tl">
                    <a:srgbClr val="000000">
                      <a:alpha val="43137"/>
                    </a:srgbClr>
                  </a:outerShdw>
                </a:effectLst>
                <a:latin typeface="Constantia" pitchFamily="18" charset="0"/>
              </a:rPr>
            </a:br>
            <a:r>
              <a:rPr lang="en-IN" sz="2400" b="1" dirty="0">
                <a:effectLst>
                  <a:outerShdw blurRad="38100" dist="38100" dir="2700000" algn="tl">
                    <a:srgbClr val="000000">
                      <a:alpha val="43137"/>
                    </a:srgbClr>
                  </a:outerShdw>
                </a:effectLst>
                <a:latin typeface="Constantia" pitchFamily="18" charset="0"/>
              </a:rPr>
              <a:t>UNIT III : AVAILABILITY OF JUDICIAL REVIEW IN THE </a:t>
            </a:r>
            <a:br>
              <a:rPr lang="en-IN" sz="2400" b="1" dirty="0">
                <a:effectLst>
                  <a:outerShdw blurRad="38100" dist="38100" dir="2700000" algn="tl">
                    <a:srgbClr val="000000">
                      <a:alpha val="43137"/>
                    </a:srgbClr>
                  </a:outerShdw>
                </a:effectLst>
                <a:latin typeface="Constantia" pitchFamily="18" charset="0"/>
              </a:rPr>
            </a:br>
            <a:r>
              <a:rPr lang="en-IN" sz="2400" b="1" dirty="0">
                <a:effectLst>
                  <a:outerShdw blurRad="38100" dist="38100" dir="2700000" algn="tl">
                    <a:srgbClr val="000000">
                      <a:alpha val="43137"/>
                    </a:srgbClr>
                  </a:outerShdw>
                </a:effectLst>
                <a:latin typeface="Constantia" pitchFamily="18" charset="0"/>
              </a:rPr>
              <a:t>UNITED STATES</a:t>
            </a:r>
            <a:br>
              <a:rPr lang="en-IN" sz="2400" b="1" dirty="0">
                <a:effectLst>
                  <a:outerShdw blurRad="38100" dist="38100" dir="2700000" algn="tl">
                    <a:srgbClr val="000000">
                      <a:alpha val="43137"/>
                    </a:srgbClr>
                  </a:outerShdw>
                </a:effectLst>
                <a:latin typeface="Constantia" pitchFamily="18" charset="0"/>
              </a:rPr>
            </a:br>
            <a:br>
              <a:rPr lang="en-IN" sz="2000" b="1" dirty="0">
                <a:effectLst>
                  <a:outerShdw blurRad="38100" dist="38100" dir="2700000" algn="tl">
                    <a:srgbClr val="000000">
                      <a:alpha val="43137"/>
                    </a:srgbClr>
                  </a:outerShdw>
                </a:effectLst>
                <a:latin typeface="Constantia" pitchFamily="18" charset="0"/>
              </a:rPr>
            </a:br>
            <a:r>
              <a:rPr lang="en-IN" sz="3600" b="1" dirty="0">
                <a:solidFill>
                  <a:schemeClr val="accent4"/>
                </a:solidFill>
                <a:effectLst>
                  <a:outerShdw blurRad="38100" dist="38100" dir="2700000" algn="tl">
                    <a:srgbClr val="000000">
                      <a:alpha val="43137"/>
                    </a:srgbClr>
                  </a:outerShdw>
                </a:effectLst>
                <a:latin typeface="Constantia" pitchFamily="18" charset="0"/>
              </a:rPr>
              <a:t>3.1 DOCTRINE OF JUDICIAL REVIEW IN USA</a:t>
            </a:r>
            <a:endParaRPr lang="en-IN" sz="3600" dirty="0"/>
          </a:p>
        </p:txBody>
      </p:sp>
      <p:sp>
        <p:nvSpPr>
          <p:cNvPr id="3" name="Subtitle 2"/>
          <p:cNvSpPr>
            <a:spLocks noGrp="1"/>
          </p:cNvSpPr>
          <p:nvPr>
            <p:ph type="subTitle" idx="1"/>
          </p:nvPr>
        </p:nvSpPr>
        <p:spPr>
          <a:xfrm>
            <a:off x="697907" y="4686300"/>
            <a:ext cx="8144134" cy="1960685"/>
          </a:xfrm>
        </p:spPr>
        <p:txBody>
          <a:bodyPr>
            <a:normAutofit/>
          </a:bodyPr>
          <a:lstStyle/>
          <a:p>
            <a:pPr>
              <a:spcBef>
                <a:spcPts val="0"/>
              </a:spcBef>
            </a:pPr>
            <a:r>
              <a:rPr lang="en-US" sz="2400" b="1" dirty="0">
                <a:latin typeface="Constantia" pitchFamily="18" charset="0"/>
                <a:ea typeface="Tahoma" pitchFamily="34" charset="0"/>
                <a:cs typeface="Simplified Arabic Fixed" pitchFamily="49" charset="-78"/>
              </a:rPr>
              <a:t>Presented by –</a:t>
            </a:r>
          </a:p>
          <a:p>
            <a:pPr>
              <a:spcBef>
                <a:spcPts val="0"/>
              </a:spcBef>
            </a:pPr>
            <a:r>
              <a:rPr lang="en-US" sz="2400" b="1" dirty="0">
                <a:latin typeface="Constantia" pitchFamily="18" charset="0"/>
                <a:ea typeface="Tahoma" pitchFamily="34" charset="0"/>
                <a:cs typeface="Simplified Arabic Fixed" pitchFamily="49" charset="-78"/>
              </a:rPr>
              <a:t>Dr. Sangeeta Chatterjee</a:t>
            </a:r>
          </a:p>
          <a:p>
            <a:pPr>
              <a:spcBef>
                <a:spcPts val="0"/>
              </a:spcBef>
            </a:pPr>
            <a:r>
              <a:rPr lang="en-US" sz="2400" b="1" dirty="0">
                <a:latin typeface="Constantia" pitchFamily="18" charset="0"/>
                <a:ea typeface="Tahoma" pitchFamily="34" charset="0"/>
                <a:cs typeface="Simplified Arabic Fixed" pitchFamily="49" charset="-78"/>
              </a:rPr>
              <a:t>Assistant Professor</a:t>
            </a:r>
          </a:p>
          <a:p>
            <a:pPr>
              <a:spcBef>
                <a:spcPts val="0"/>
              </a:spcBef>
            </a:pPr>
            <a:r>
              <a:rPr lang="en-US" sz="2400" b="1" dirty="0">
                <a:latin typeface="Constantia" pitchFamily="18" charset="0"/>
                <a:ea typeface="Tahoma" pitchFamily="34" charset="0"/>
                <a:cs typeface="Simplified Arabic Fixed" pitchFamily="49" charset="-78"/>
              </a:rPr>
              <a:t>Department of Law,</a:t>
            </a:r>
          </a:p>
          <a:p>
            <a:pPr>
              <a:spcBef>
                <a:spcPts val="0"/>
              </a:spcBef>
            </a:pPr>
            <a:r>
              <a:rPr lang="en-US" sz="2400" b="1" dirty="0" err="1">
                <a:latin typeface="Constantia" pitchFamily="18" charset="0"/>
                <a:ea typeface="Tahoma" pitchFamily="34" charset="0"/>
                <a:cs typeface="Simplified Arabic Fixed" pitchFamily="49" charset="-78"/>
              </a:rPr>
              <a:t>Bankura</a:t>
            </a:r>
            <a:r>
              <a:rPr lang="en-US" sz="2400" b="1" dirty="0">
                <a:latin typeface="Constantia" pitchFamily="18" charset="0"/>
                <a:ea typeface="Tahoma" pitchFamily="34" charset="0"/>
                <a:cs typeface="Simplified Arabic Fixed" pitchFamily="49" charset="-78"/>
              </a:rPr>
              <a:t> University</a:t>
            </a:r>
          </a:p>
          <a:p>
            <a:endParaRPr lang="en-IN" dirty="0"/>
          </a:p>
        </p:txBody>
      </p:sp>
    </p:spTree>
    <p:extLst>
      <p:ext uri="{BB962C8B-B14F-4D97-AF65-F5344CB8AC3E}">
        <p14:creationId xmlns:p14="http://schemas.microsoft.com/office/powerpoint/2010/main" val="2619574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785" y="753228"/>
            <a:ext cx="9819398" cy="1080938"/>
          </a:xfrm>
        </p:spPr>
        <p:txBody>
          <a:bodyPr>
            <a:noAutofit/>
          </a:bodyPr>
          <a:lstStyle/>
          <a:p>
            <a:r>
              <a:rPr lang="en-US" sz="4400" b="1" dirty="0">
                <a:solidFill>
                  <a:schemeClr val="accent4"/>
                </a:solidFill>
                <a:effectLst>
                  <a:outerShdw blurRad="38100" dist="38100" dir="2700000" algn="tl">
                    <a:srgbClr val="000000">
                      <a:alpha val="43137"/>
                    </a:srgbClr>
                  </a:outerShdw>
                </a:effectLst>
                <a:latin typeface="Constantia" pitchFamily="18" charset="0"/>
              </a:rPr>
              <a:t>OBJECTIVES</a:t>
            </a:r>
            <a:endParaRPr lang="en-IN" sz="4400" dirty="0"/>
          </a:p>
        </p:txBody>
      </p:sp>
      <p:sp>
        <p:nvSpPr>
          <p:cNvPr id="3" name="Content Placeholder 2"/>
          <p:cNvSpPr>
            <a:spLocks noGrp="1"/>
          </p:cNvSpPr>
          <p:nvPr>
            <p:ph idx="1"/>
          </p:nvPr>
        </p:nvSpPr>
        <p:spPr>
          <a:xfrm>
            <a:off x="474785" y="2409092"/>
            <a:ext cx="11315700" cy="4264270"/>
          </a:xfrm>
        </p:spPr>
        <p:txBody>
          <a:bodyPr>
            <a:noAutofit/>
          </a:bodyPr>
          <a:lstStyle/>
          <a:p>
            <a:pPr algn="just">
              <a:spcBef>
                <a:spcPts val="600"/>
              </a:spcBef>
              <a:spcAft>
                <a:spcPts val="1200"/>
              </a:spcAft>
            </a:pPr>
            <a:r>
              <a:rPr lang="en-US" sz="3600" dirty="0">
                <a:latin typeface="Constantia" panose="02030602050306030303" pitchFamily="18" charset="0"/>
              </a:rPr>
              <a:t>To uphold the principle of the supremacy of the Constitution.</a:t>
            </a:r>
          </a:p>
          <a:p>
            <a:pPr algn="just">
              <a:spcBef>
                <a:spcPts val="600"/>
              </a:spcBef>
              <a:spcAft>
                <a:spcPts val="1200"/>
              </a:spcAft>
            </a:pPr>
            <a:r>
              <a:rPr lang="en-US" sz="3600" dirty="0">
                <a:latin typeface="Constantia" panose="02030602050306030303" pitchFamily="18" charset="0"/>
              </a:rPr>
              <a:t>To maintain federal equilibrium i.e. balance between the centre and the states.</a:t>
            </a:r>
          </a:p>
          <a:p>
            <a:pPr algn="just">
              <a:spcBef>
                <a:spcPts val="600"/>
              </a:spcBef>
              <a:spcAft>
                <a:spcPts val="1200"/>
              </a:spcAft>
            </a:pPr>
            <a:r>
              <a:rPr lang="en-US" sz="3600" dirty="0">
                <a:latin typeface="Constantia" panose="02030602050306030303" pitchFamily="18" charset="0"/>
              </a:rPr>
              <a:t>To protect the fundamental rights of the citizens.</a:t>
            </a:r>
            <a:endParaRPr lang="en-IN" sz="3600" dirty="0">
              <a:latin typeface="Constantia" panose="02030602050306030303" pitchFamily="18" charset="0"/>
            </a:endParaRPr>
          </a:p>
        </p:txBody>
      </p:sp>
    </p:spTree>
    <p:extLst>
      <p:ext uri="{BB962C8B-B14F-4D97-AF65-F5344CB8AC3E}">
        <p14:creationId xmlns:p14="http://schemas.microsoft.com/office/powerpoint/2010/main" val="476866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731" y="647720"/>
            <a:ext cx="10030414" cy="1080938"/>
          </a:xfrm>
        </p:spPr>
        <p:txBody>
          <a:bodyPr>
            <a:noAutofit/>
          </a:bodyPr>
          <a:lstStyle/>
          <a:p>
            <a:r>
              <a:rPr lang="en-US" sz="3200" b="1" dirty="0">
                <a:solidFill>
                  <a:schemeClr val="accent4"/>
                </a:solidFill>
                <a:effectLst>
                  <a:outerShdw blurRad="38100" dist="38100" dir="2700000" algn="tl">
                    <a:srgbClr val="000000">
                      <a:alpha val="43137"/>
                    </a:srgbClr>
                  </a:outerShdw>
                </a:effectLst>
                <a:latin typeface="Constantia" pitchFamily="18" charset="0"/>
              </a:rPr>
              <a:t>TYPES OF DECISIONS THE SUPREME COURT CAN GIVE AFTER JUDICIAL REVIEW IS CONDUCTED</a:t>
            </a:r>
            <a:endParaRPr lang="en-IN" sz="3200" b="1" dirty="0">
              <a:solidFill>
                <a:schemeClr val="accent4"/>
              </a:solidFill>
              <a:effectLst>
                <a:outerShdw blurRad="38100" dist="38100" dir="2700000" algn="tl">
                  <a:srgbClr val="000000">
                    <a:alpha val="43137"/>
                  </a:srgbClr>
                </a:outerShdw>
              </a:effectLst>
              <a:latin typeface="Constantia" pitchFamily="18" charset="0"/>
            </a:endParaRPr>
          </a:p>
        </p:txBody>
      </p:sp>
      <p:sp>
        <p:nvSpPr>
          <p:cNvPr id="3" name="Content Placeholder 2"/>
          <p:cNvSpPr>
            <a:spLocks noGrp="1"/>
          </p:cNvSpPr>
          <p:nvPr>
            <p:ph idx="1"/>
          </p:nvPr>
        </p:nvSpPr>
        <p:spPr>
          <a:xfrm>
            <a:off x="474785" y="2409092"/>
            <a:ext cx="11315700" cy="4264270"/>
          </a:xfrm>
        </p:spPr>
        <p:txBody>
          <a:bodyPr>
            <a:noAutofit/>
          </a:bodyPr>
          <a:lstStyle/>
          <a:p>
            <a:pPr algn="just">
              <a:spcBef>
                <a:spcPts val="600"/>
              </a:spcBef>
              <a:spcAft>
                <a:spcPts val="1200"/>
              </a:spcAft>
            </a:pPr>
            <a:r>
              <a:rPr lang="en-US" sz="3600" dirty="0">
                <a:latin typeface="Constantia" panose="02030602050306030303" pitchFamily="18" charset="0"/>
              </a:rPr>
              <a:t>That the law is unconstitutional.</a:t>
            </a:r>
          </a:p>
          <a:p>
            <a:pPr algn="just">
              <a:spcBef>
                <a:spcPts val="600"/>
              </a:spcBef>
              <a:spcAft>
                <a:spcPts val="1200"/>
              </a:spcAft>
            </a:pPr>
            <a:r>
              <a:rPr lang="en-US" sz="3600" dirty="0">
                <a:latin typeface="Constantia" panose="02030602050306030303" pitchFamily="18" charset="0"/>
              </a:rPr>
              <a:t>That the law is constitutional and fair.</a:t>
            </a:r>
          </a:p>
          <a:p>
            <a:pPr algn="just">
              <a:spcBef>
                <a:spcPts val="600"/>
              </a:spcBef>
              <a:spcAft>
                <a:spcPts val="1200"/>
              </a:spcAft>
            </a:pPr>
            <a:r>
              <a:rPr lang="en-US" sz="3600" dirty="0">
                <a:latin typeface="Constantia" panose="02030602050306030303" pitchFamily="18" charset="0"/>
              </a:rPr>
              <a:t>That any part or some parts of the law are unconstitutional.</a:t>
            </a:r>
          </a:p>
          <a:p>
            <a:pPr marL="0" indent="0" algn="just">
              <a:spcBef>
                <a:spcPts val="600"/>
              </a:spcBef>
              <a:spcAft>
                <a:spcPts val="1200"/>
              </a:spcAft>
              <a:buNone/>
            </a:pPr>
            <a:br>
              <a:rPr lang="en-US" sz="3600" dirty="0"/>
            </a:br>
            <a:endParaRPr lang="en-IN" sz="3600" dirty="0">
              <a:latin typeface="Constantia" panose="02030602050306030303" pitchFamily="18" charset="0"/>
            </a:endParaRPr>
          </a:p>
        </p:txBody>
      </p:sp>
    </p:spTree>
    <p:extLst>
      <p:ext uri="{BB962C8B-B14F-4D97-AF65-F5344CB8AC3E}">
        <p14:creationId xmlns:p14="http://schemas.microsoft.com/office/powerpoint/2010/main" val="476866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785" y="753228"/>
            <a:ext cx="9819398" cy="1080938"/>
          </a:xfrm>
        </p:spPr>
        <p:txBody>
          <a:bodyPr>
            <a:normAutofit/>
          </a:bodyPr>
          <a:lstStyle/>
          <a:p>
            <a:r>
              <a:rPr lang="en-US" sz="4400" b="1" dirty="0">
                <a:solidFill>
                  <a:schemeClr val="accent4"/>
                </a:solidFill>
                <a:effectLst>
                  <a:outerShdw blurRad="38100" dist="38100" dir="2700000" algn="tl">
                    <a:srgbClr val="000000">
                      <a:alpha val="43137"/>
                    </a:srgbClr>
                  </a:outerShdw>
                </a:effectLst>
                <a:latin typeface="Constantia" pitchFamily="18" charset="0"/>
              </a:rPr>
              <a:t>LIMITATIONS OF THE DOCTRINE</a:t>
            </a:r>
            <a:endParaRPr lang="en-IN" sz="4400" b="1" dirty="0">
              <a:solidFill>
                <a:schemeClr val="accent4"/>
              </a:solidFill>
              <a:effectLst>
                <a:outerShdw blurRad="38100" dist="38100" dir="2700000" algn="tl">
                  <a:srgbClr val="000000">
                    <a:alpha val="43137"/>
                  </a:srgbClr>
                </a:outerShdw>
              </a:effectLst>
              <a:latin typeface="Constantia" pitchFamily="18" charset="0"/>
            </a:endParaRPr>
          </a:p>
        </p:txBody>
      </p:sp>
      <p:sp>
        <p:nvSpPr>
          <p:cNvPr id="3" name="Content Placeholder 2"/>
          <p:cNvSpPr>
            <a:spLocks noGrp="1"/>
          </p:cNvSpPr>
          <p:nvPr>
            <p:ph idx="1"/>
          </p:nvPr>
        </p:nvSpPr>
        <p:spPr>
          <a:xfrm>
            <a:off x="474785" y="2198077"/>
            <a:ext cx="11315700" cy="4475285"/>
          </a:xfrm>
        </p:spPr>
        <p:txBody>
          <a:bodyPr>
            <a:normAutofit fontScale="92500" lnSpcReduction="10000"/>
          </a:bodyPr>
          <a:lstStyle/>
          <a:p>
            <a:pPr algn="just">
              <a:spcBef>
                <a:spcPts val="600"/>
              </a:spcBef>
              <a:spcAft>
                <a:spcPts val="600"/>
              </a:spcAft>
            </a:pPr>
            <a:r>
              <a:rPr lang="en-US" sz="3200" dirty="0">
                <a:latin typeface="Constantia" panose="02030602050306030303" pitchFamily="18" charset="0"/>
              </a:rPr>
              <a:t>The Court does not conduct judicial review over political issues.</a:t>
            </a:r>
          </a:p>
          <a:p>
            <a:pPr algn="just">
              <a:spcBef>
                <a:spcPts val="600"/>
              </a:spcBef>
              <a:spcAft>
                <a:spcPts val="600"/>
              </a:spcAft>
            </a:pPr>
            <a:r>
              <a:rPr lang="en-US" sz="3200" dirty="0">
                <a:latin typeface="Constantia" panose="02030602050306030303" pitchFamily="18" charset="0"/>
              </a:rPr>
              <a:t>While declaring a law unconstitutional the Court has to assign reasons and specify the provisions of the Constitution that it violates.</a:t>
            </a:r>
          </a:p>
          <a:p>
            <a:pPr algn="just">
              <a:spcBef>
                <a:spcPts val="600"/>
              </a:spcBef>
              <a:spcAft>
                <a:spcPts val="600"/>
              </a:spcAft>
            </a:pPr>
            <a:r>
              <a:rPr lang="en-US" sz="3200" dirty="0">
                <a:latin typeface="Constantia" panose="02030602050306030303" pitchFamily="18" charset="0"/>
              </a:rPr>
              <a:t>The Supreme Court conducts judicial review only in cases actually brought before it. It cannot initiate the process of its own.</a:t>
            </a:r>
          </a:p>
          <a:p>
            <a:pPr algn="just">
              <a:spcBef>
                <a:spcPts val="600"/>
              </a:spcBef>
              <a:spcAft>
                <a:spcPts val="600"/>
              </a:spcAft>
            </a:pPr>
            <a:r>
              <a:rPr lang="en-US" sz="3200" dirty="0">
                <a:latin typeface="Constantia" panose="02030602050306030303" pitchFamily="18" charset="0"/>
              </a:rPr>
              <a:t>The law declared invalid ceases to operate for the future. The work already done on its basis continues to be valid.</a:t>
            </a:r>
          </a:p>
          <a:p>
            <a:pPr algn="just">
              <a:spcBef>
                <a:spcPts val="600"/>
              </a:spcBef>
              <a:spcAft>
                <a:spcPts val="600"/>
              </a:spcAft>
            </a:pPr>
            <a:r>
              <a:rPr lang="en-US" sz="3200" dirty="0">
                <a:latin typeface="Constantia" panose="02030602050306030303" pitchFamily="18" charset="0"/>
              </a:rPr>
              <a:t>The Court has to demonstrate clearly the unconstitutionality of the law which is sought to be declared invalid.</a:t>
            </a:r>
            <a:endParaRPr lang="en-IN" sz="3200" dirty="0">
              <a:latin typeface="Constantia" panose="02030602050306030303" pitchFamily="18" charset="0"/>
            </a:endParaRPr>
          </a:p>
        </p:txBody>
      </p:sp>
    </p:spTree>
    <p:extLst>
      <p:ext uri="{BB962C8B-B14F-4D97-AF65-F5344CB8AC3E}">
        <p14:creationId xmlns:p14="http://schemas.microsoft.com/office/powerpoint/2010/main" val="476866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785" y="753228"/>
            <a:ext cx="9819398" cy="1080938"/>
          </a:xfrm>
        </p:spPr>
        <p:txBody>
          <a:bodyPr>
            <a:normAutofit/>
          </a:bodyPr>
          <a:lstStyle/>
          <a:p>
            <a:r>
              <a:rPr lang="en-US" sz="4400" b="1" dirty="0">
                <a:solidFill>
                  <a:schemeClr val="accent4"/>
                </a:solidFill>
                <a:effectLst>
                  <a:outerShdw blurRad="38100" dist="38100" dir="2700000" algn="tl">
                    <a:srgbClr val="000000">
                      <a:alpha val="43137"/>
                    </a:srgbClr>
                  </a:outerShdw>
                </a:effectLst>
                <a:latin typeface="Constantia" pitchFamily="18" charset="0"/>
              </a:rPr>
              <a:t>CONCLUSION</a:t>
            </a:r>
            <a:endParaRPr lang="en-IN" sz="4400" b="1" dirty="0">
              <a:solidFill>
                <a:schemeClr val="accent4"/>
              </a:solidFill>
              <a:effectLst>
                <a:outerShdw blurRad="38100" dist="38100" dir="2700000" algn="tl">
                  <a:srgbClr val="000000">
                    <a:alpha val="43137"/>
                  </a:srgbClr>
                </a:outerShdw>
              </a:effectLst>
              <a:latin typeface="Constantia" pitchFamily="18" charset="0"/>
            </a:endParaRPr>
          </a:p>
        </p:txBody>
      </p:sp>
      <p:sp>
        <p:nvSpPr>
          <p:cNvPr id="3" name="Content Placeholder 2"/>
          <p:cNvSpPr>
            <a:spLocks noGrp="1"/>
          </p:cNvSpPr>
          <p:nvPr>
            <p:ph idx="1"/>
          </p:nvPr>
        </p:nvSpPr>
        <p:spPr>
          <a:xfrm>
            <a:off x="474785" y="2198077"/>
            <a:ext cx="11315700" cy="4475285"/>
          </a:xfrm>
        </p:spPr>
        <p:txBody>
          <a:bodyPr>
            <a:noAutofit/>
          </a:bodyPr>
          <a:lstStyle/>
          <a:p>
            <a:pPr marL="0" indent="0" algn="just">
              <a:spcBef>
                <a:spcPts val="600"/>
              </a:spcBef>
              <a:spcAft>
                <a:spcPts val="600"/>
              </a:spcAft>
              <a:buNone/>
            </a:pPr>
            <a:r>
              <a:rPr lang="en-US" sz="3200" dirty="0">
                <a:latin typeface="Constantia" panose="02030602050306030303" pitchFamily="18" charset="0"/>
              </a:rPr>
              <a:t>Despite various shortcomings of judicial review, it cannot be denied that it has played an important role in ensuring constitutional government in the country by keeping the centre and the states in the respective spheres. It has also enabled the Constitution to change according to changed conditions by imparting new meaning to the constitution. Through the exercise of this power, the Supreme Court has protected the freedom of citizens and protected their Fundamental Rights against encroachment by the legislative and executive wings of the </a:t>
            </a:r>
            <a:r>
              <a:rPr lang="en-US" sz="3200">
                <a:latin typeface="Constantia" panose="02030602050306030303" pitchFamily="18" charset="0"/>
              </a:rPr>
              <a:t>government.</a:t>
            </a:r>
          </a:p>
          <a:p>
            <a:pPr marL="0" indent="0" algn="just">
              <a:spcBef>
                <a:spcPts val="600"/>
              </a:spcBef>
              <a:spcAft>
                <a:spcPts val="600"/>
              </a:spcAft>
              <a:buNone/>
            </a:pPr>
            <a:br>
              <a:rPr lang="en-US" sz="3200" dirty="0">
                <a:latin typeface="Constantia" panose="02030602050306030303" pitchFamily="18" charset="0"/>
              </a:rPr>
            </a:br>
            <a:endParaRPr lang="en-IN" sz="3200" dirty="0">
              <a:latin typeface="Constantia" panose="02030602050306030303" pitchFamily="18" charset="0"/>
            </a:endParaRPr>
          </a:p>
        </p:txBody>
      </p:sp>
    </p:spTree>
    <p:extLst>
      <p:ext uri="{BB962C8B-B14F-4D97-AF65-F5344CB8AC3E}">
        <p14:creationId xmlns:p14="http://schemas.microsoft.com/office/powerpoint/2010/main" val="476866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753228"/>
            <a:ext cx="9613861" cy="5638780"/>
          </a:xfrm>
        </p:spPr>
        <p:txBody>
          <a:bodyPr/>
          <a:lstStyle/>
          <a:p>
            <a:r>
              <a:rPr lang="en-IN" sz="4400" b="1" dirty="0">
                <a:solidFill>
                  <a:schemeClr val="accent4"/>
                </a:solidFill>
                <a:effectLst>
                  <a:outerShdw blurRad="38100" dist="38100" dir="2700000" algn="tl">
                    <a:srgbClr val="000000">
                      <a:alpha val="43137"/>
                    </a:srgbClr>
                  </a:outerShdw>
                </a:effectLst>
                <a:latin typeface="Constantia" panose="02030602050306030303" pitchFamily="18" charset="0"/>
              </a:rPr>
              <a:t>REFERENCE :</a:t>
            </a:r>
            <a:br>
              <a:rPr lang="en-IN" sz="4400" b="1" dirty="0">
                <a:latin typeface="Constantia" panose="02030602050306030303" pitchFamily="18" charset="0"/>
              </a:rPr>
            </a:br>
            <a:br>
              <a:rPr lang="en-IN" dirty="0">
                <a:latin typeface="Constantia" panose="02030602050306030303" pitchFamily="18" charset="0"/>
              </a:rPr>
            </a:br>
            <a:r>
              <a:rPr lang="en-IN" dirty="0">
                <a:latin typeface="Constantia" panose="02030602050306030303" pitchFamily="18" charset="0"/>
              </a:rPr>
              <a:t>1.</a:t>
            </a:r>
            <a:r>
              <a:rPr lang="en-IN" sz="4000" dirty="0">
                <a:latin typeface="Constantia" panose="02030602050306030303" pitchFamily="18" charset="0"/>
              </a:rPr>
              <a:t>	</a:t>
            </a:r>
            <a:r>
              <a:rPr lang="en-IN" dirty="0" err="1">
                <a:latin typeface="Constantia" panose="02030602050306030303" pitchFamily="18" charset="0"/>
              </a:rPr>
              <a:t>Dr.</a:t>
            </a:r>
            <a:r>
              <a:rPr lang="en-IN" dirty="0">
                <a:latin typeface="Constantia" panose="02030602050306030303" pitchFamily="18" charset="0"/>
              </a:rPr>
              <a:t> J. N. Pandey, Constitutional Law of 	</a:t>
            </a:r>
            <a:r>
              <a:rPr lang="en-IN">
                <a:latin typeface="Constantia" panose="02030602050306030303" pitchFamily="18" charset="0"/>
              </a:rPr>
              <a:t>India, Central </a:t>
            </a:r>
            <a:r>
              <a:rPr lang="en-IN" dirty="0">
                <a:latin typeface="Constantia" panose="02030602050306030303" pitchFamily="18" charset="0"/>
              </a:rPr>
              <a:t>Law Agency, Allahabad, 40</a:t>
            </a:r>
            <a:r>
              <a:rPr lang="en-IN" baseline="30000" dirty="0">
                <a:latin typeface="Constantia" panose="02030602050306030303" pitchFamily="18" charset="0"/>
              </a:rPr>
              <a:t>th</a:t>
            </a:r>
            <a:r>
              <a:rPr lang="en-IN" dirty="0">
                <a:latin typeface="Constantia" panose="02030602050306030303" pitchFamily="18" charset="0"/>
              </a:rPr>
              <a:t> </a:t>
            </a:r>
            <a:r>
              <a:rPr lang="en-IN">
                <a:latin typeface="Constantia" panose="02030602050306030303" pitchFamily="18" charset="0"/>
              </a:rPr>
              <a:t>	Edition, 2003</a:t>
            </a:r>
            <a:r>
              <a:rPr lang="en-IN" dirty="0">
                <a:latin typeface="Constantia" panose="02030602050306030303" pitchFamily="18" charset="0"/>
              </a:rPr>
              <a:t>.</a:t>
            </a:r>
            <a:br>
              <a:rPr lang="en-IN" sz="4000" dirty="0">
                <a:latin typeface="Constantia" panose="02030602050306030303" pitchFamily="18" charset="0"/>
              </a:rPr>
            </a:br>
            <a:r>
              <a:rPr lang="en-IN" dirty="0">
                <a:latin typeface="Constantia" panose="02030602050306030303" pitchFamily="18" charset="0"/>
              </a:rPr>
              <a:t>2.</a:t>
            </a:r>
            <a:r>
              <a:rPr lang="en-IN" sz="4000" dirty="0">
                <a:latin typeface="Constantia" panose="02030602050306030303" pitchFamily="18" charset="0"/>
              </a:rPr>
              <a:t>	</a:t>
            </a:r>
            <a:r>
              <a:rPr lang="en-US" dirty="0" err="1">
                <a:latin typeface="Constantia" panose="02030602050306030303" pitchFamily="18" charset="0"/>
              </a:rPr>
              <a:t>Himani</a:t>
            </a:r>
            <a:r>
              <a:rPr lang="en-US" dirty="0">
                <a:latin typeface="Constantia" panose="02030602050306030303" pitchFamily="18" charset="0"/>
              </a:rPr>
              <a:t> Dutta, Judicial Review in India and 	USA, 	www.legalservicesindia.com/article/1734/    	Judicial-Review-in-India-And-USA.html, </a:t>
            </a:r>
            <a:br>
              <a:rPr lang="en-US" dirty="0">
                <a:latin typeface="Constantia" panose="02030602050306030303" pitchFamily="18" charset="0"/>
              </a:rPr>
            </a:br>
            <a:r>
              <a:rPr lang="en-US" dirty="0">
                <a:latin typeface="Constantia" panose="02030602050306030303" pitchFamily="18" charset="0"/>
              </a:rPr>
              <a:t>	visited on 05.05.2020.</a:t>
            </a:r>
            <a:endParaRPr lang="en-IN" dirty="0"/>
          </a:p>
        </p:txBody>
      </p:sp>
    </p:spTree>
    <p:extLst>
      <p:ext uri="{BB962C8B-B14F-4D97-AF65-F5344CB8AC3E}">
        <p14:creationId xmlns:p14="http://schemas.microsoft.com/office/powerpoint/2010/main" val="2634295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accent4"/>
                </a:solidFill>
                <a:effectLst>
                  <a:outerShdw blurRad="38100" dist="38100" dir="2700000" algn="tl">
                    <a:srgbClr val="000000">
                      <a:alpha val="43137"/>
                    </a:srgbClr>
                  </a:outerShdw>
                </a:effectLst>
                <a:latin typeface="Constantia" pitchFamily="18" charset="0"/>
              </a:rPr>
              <a:t>INTRODUCTION</a:t>
            </a:r>
            <a:endParaRPr lang="en-IN" sz="4400" dirty="0"/>
          </a:p>
        </p:txBody>
      </p:sp>
      <p:sp>
        <p:nvSpPr>
          <p:cNvPr id="3" name="Content Placeholder 2"/>
          <p:cNvSpPr>
            <a:spLocks noGrp="1"/>
          </p:cNvSpPr>
          <p:nvPr>
            <p:ph idx="1"/>
          </p:nvPr>
        </p:nvSpPr>
        <p:spPr>
          <a:xfrm>
            <a:off x="474785" y="2336872"/>
            <a:ext cx="11315700" cy="4336489"/>
          </a:xfrm>
        </p:spPr>
        <p:txBody>
          <a:bodyPr>
            <a:normAutofit fontScale="92500" lnSpcReduction="10000"/>
          </a:bodyPr>
          <a:lstStyle/>
          <a:p>
            <a:pPr algn="just">
              <a:spcBef>
                <a:spcPts val="0"/>
              </a:spcBef>
              <a:spcAft>
                <a:spcPts val="600"/>
              </a:spcAft>
            </a:pPr>
            <a:r>
              <a:rPr lang="en-IN" sz="3000" dirty="0">
                <a:latin typeface="Constantia" panose="02030602050306030303" pitchFamily="18" charset="0"/>
              </a:rPr>
              <a:t>One of the most important features of the judiciary is the power of Judicial Review.</a:t>
            </a:r>
          </a:p>
          <a:p>
            <a:pPr algn="just">
              <a:spcBef>
                <a:spcPts val="0"/>
              </a:spcBef>
              <a:spcAft>
                <a:spcPts val="600"/>
              </a:spcAft>
            </a:pPr>
            <a:r>
              <a:rPr lang="en-IN" sz="3000" dirty="0">
                <a:latin typeface="Constantia" panose="02030602050306030303" pitchFamily="18" charset="0"/>
              </a:rPr>
              <a:t>It is the power of the Supreme Court and the High Courts to examine the constitutionality of the Acts of the Parliament and the State Legislatures.</a:t>
            </a:r>
          </a:p>
          <a:p>
            <a:pPr algn="just">
              <a:spcBef>
                <a:spcPts val="0"/>
              </a:spcBef>
              <a:spcAft>
                <a:spcPts val="600"/>
              </a:spcAft>
            </a:pPr>
            <a:r>
              <a:rPr lang="en-IN" sz="3000" dirty="0">
                <a:latin typeface="Constantia" panose="02030602050306030303" pitchFamily="18" charset="0"/>
              </a:rPr>
              <a:t>It is also the power of the courts to examine the constitutionality of the executive orders both of the centre and the state governments.</a:t>
            </a:r>
          </a:p>
          <a:p>
            <a:pPr algn="just">
              <a:spcBef>
                <a:spcPts val="0"/>
              </a:spcBef>
              <a:spcAft>
                <a:spcPts val="600"/>
              </a:spcAft>
            </a:pPr>
            <a:r>
              <a:rPr lang="en-IN" sz="3000" dirty="0">
                <a:latin typeface="Constantia" panose="02030602050306030303" pitchFamily="18" charset="0"/>
              </a:rPr>
              <a:t>If any such order or Act is found inconsistent with the Constitution, it can be declared as unconstitutional or ultra-vires to the Constitution.</a:t>
            </a:r>
          </a:p>
          <a:p>
            <a:pPr algn="just">
              <a:spcBef>
                <a:spcPts val="0"/>
              </a:spcBef>
              <a:spcAft>
                <a:spcPts val="600"/>
              </a:spcAft>
            </a:pPr>
            <a:r>
              <a:rPr lang="en-IN" sz="3000" dirty="0">
                <a:latin typeface="Constantia" panose="02030602050306030303" pitchFamily="18" charset="0"/>
              </a:rPr>
              <a:t>A law declared as unconstitutional by the Supreme Court cannot be enforced by the Government.</a:t>
            </a:r>
          </a:p>
        </p:txBody>
      </p:sp>
    </p:spTree>
    <p:extLst>
      <p:ext uri="{BB962C8B-B14F-4D97-AF65-F5344CB8AC3E}">
        <p14:creationId xmlns:p14="http://schemas.microsoft.com/office/powerpoint/2010/main" val="476866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accent4"/>
                </a:solidFill>
                <a:effectLst>
                  <a:outerShdw blurRad="38100" dist="38100" dir="2700000" algn="tl">
                    <a:srgbClr val="000000">
                      <a:alpha val="43137"/>
                    </a:srgbClr>
                  </a:outerShdw>
                </a:effectLst>
                <a:latin typeface="Constantia" pitchFamily="18" charset="0"/>
              </a:rPr>
              <a:t>WHAT IS JUDICIAL REVIEW</a:t>
            </a:r>
            <a:endParaRPr lang="en-IN" sz="4400" dirty="0"/>
          </a:p>
        </p:txBody>
      </p:sp>
      <p:sp>
        <p:nvSpPr>
          <p:cNvPr id="3" name="Content Placeholder 2"/>
          <p:cNvSpPr>
            <a:spLocks noGrp="1"/>
          </p:cNvSpPr>
          <p:nvPr>
            <p:ph idx="1"/>
          </p:nvPr>
        </p:nvSpPr>
        <p:spPr>
          <a:xfrm>
            <a:off x="474785" y="2336872"/>
            <a:ext cx="11315700" cy="4336489"/>
          </a:xfrm>
        </p:spPr>
        <p:txBody>
          <a:bodyPr>
            <a:normAutofit fontScale="92500"/>
          </a:bodyPr>
          <a:lstStyle/>
          <a:p>
            <a:pPr algn="just">
              <a:spcBef>
                <a:spcPts val="0"/>
              </a:spcBef>
              <a:spcAft>
                <a:spcPts val="600"/>
              </a:spcAft>
            </a:pPr>
            <a:r>
              <a:rPr lang="en-IN" sz="3600" dirty="0">
                <a:latin typeface="Constantia" panose="02030602050306030303" pitchFamily="18" charset="0"/>
              </a:rPr>
              <a:t>Judicial Review is the power of a court to enquire whether a law, executive order or other official action conflicts with written Constitution and, if the court concludes that it does, declare it unconstitutional and void.</a:t>
            </a:r>
          </a:p>
          <a:p>
            <a:pPr algn="just">
              <a:spcBef>
                <a:spcPts val="0"/>
              </a:spcBef>
              <a:spcAft>
                <a:spcPts val="600"/>
              </a:spcAft>
            </a:pPr>
            <a:r>
              <a:rPr lang="en-IN" sz="3600" dirty="0">
                <a:latin typeface="Constantia" panose="02030602050306030303" pitchFamily="18" charset="0"/>
              </a:rPr>
              <a:t>A Constitution is the fundamental law of the land. If there is any conflict between the Constitution and any law of the land, the court should recognise Constitution as the supreme law and always uphold it.</a:t>
            </a:r>
          </a:p>
          <a:p>
            <a:pPr algn="just">
              <a:spcBef>
                <a:spcPts val="0"/>
              </a:spcBef>
              <a:spcAft>
                <a:spcPts val="600"/>
              </a:spcAft>
            </a:pPr>
            <a:r>
              <a:rPr lang="en-IN" sz="3600" dirty="0">
                <a:latin typeface="Constantia" panose="02030602050306030303" pitchFamily="18" charset="0"/>
              </a:rPr>
              <a:t>This is the basis of Judicial Review.</a:t>
            </a:r>
          </a:p>
        </p:txBody>
      </p:sp>
    </p:spTree>
    <p:extLst>
      <p:ext uri="{BB962C8B-B14F-4D97-AF65-F5344CB8AC3E}">
        <p14:creationId xmlns:p14="http://schemas.microsoft.com/office/powerpoint/2010/main" val="476866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accent4"/>
                </a:solidFill>
                <a:effectLst>
                  <a:outerShdw blurRad="38100" dist="38100" dir="2700000" algn="tl">
                    <a:srgbClr val="000000">
                      <a:alpha val="43137"/>
                    </a:srgbClr>
                  </a:outerShdw>
                </a:effectLst>
                <a:latin typeface="Constantia" pitchFamily="18" charset="0"/>
              </a:rPr>
              <a:t>ORIGIN OF JUDICIAL REVIEW</a:t>
            </a:r>
            <a:endParaRPr lang="en-IN" sz="4400" dirty="0"/>
          </a:p>
        </p:txBody>
      </p:sp>
      <p:sp>
        <p:nvSpPr>
          <p:cNvPr id="3" name="Content Placeholder 2"/>
          <p:cNvSpPr>
            <a:spLocks noGrp="1"/>
          </p:cNvSpPr>
          <p:nvPr>
            <p:ph idx="1"/>
          </p:nvPr>
        </p:nvSpPr>
        <p:spPr>
          <a:xfrm>
            <a:off x="474785" y="2336872"/>
            <a:ext cx="11315700" cy="4336489"/>
          </a:xfrm>
        </p:spPr>
        <p:txBody>
          <a:bodyPr>
            <a:normAutofit/>
          </a:bodyPr>
          <a:lstStyle/>
          <a:p>
            <a:pPr algn="just">
              <a:spcBef>
                <a:spcPts val="0"/>
              </a:spcBef>
              <a:spcAft>
                <a:spcPts val="600"/>
              </a:spcAft>
            </a:pPr>
            <a:r>
              <a:rPr lang="en-IN" sz="3600" dirty="0">
                <a:latin typeface="Constantia" panose="02030602050306030303" pitchFamily="18" charset="0"/>
              </a:rPr>
              <a:t>The doctrine of Judicial Review was originated in USA.</a:t>
            </a:r>
          </a:p>
          <a:p>
            <a:pPr algn="just">
              <a:spcBef>
                <a:spcPts val="0"/>
              </a:spcBef>
              <a:spcAft>
                <a:spcPts val="600"/>
              </a:spcAft>
            </a:pPr>
            <a:r>
              <a:rPr lang="en-IN" sz="3600" dirty="0">
                <a:latin typeface="Constantia" panose="02030602050306030303" pitchFamily="18" charset="0"/>
              </a:rPr>
              <a:t>Originally the US Constitution did not contain any express provision of Judicial Review.</a:t>
            </a:r>
          </a:p>
          <a:p>
            <a:pPr algn="just">
              <a:spcBef>
                <a:spcPts val="0"/>
              </a:spcBef>
              <a:spcAft>
                <a:spcPts val="600"/>
              </a:spcAft>
            </a:pPr>
            <a:r>
              <a:rPr lang="en-IN" sz="3600" dirty="0">
                <a:latin typeface="Constantia" panose="02030602050306030303" pitchFamily="18" charset="0"/>
              </a:rPr>
              <a:t>Its origin was the result of a judicial decision.</a:t>
            </a:r>
          </a:p>
          <a:p>
            <a:pPr algn="just">
              <a:spcBef>
                <a:spcPts val="0"/>
              </a:spcBef>
              <a:spcAft>
                <a:spcPts val="600"/>
              </a:spcAft>
            </a:pPr>
            <a:r>
              <a:rPr lang="en-IN" sz="3600" dirty="0">
                <a:latin typeface="Constantia" panose="02030602050306030303" pitchFamily="18" charset="0"/>
              </a:rPr>
              <a:t>The concept of Judicial Review was developed by </a:t>
            </a:r>
            <a:r>
              <a:rPr lang="en-IN" sz="3600" dirty="0">
                <a:solidFill>
                  <a:schemeClr val="bg1"/>
                </a:solidFill>
                <a:latin typeface="Constantia" panose="02030602050306030303" pitchFamily="18" charset="0"/>
              </a:rPr>
              <a:t>Chief Justice Marshall of the American Supreme Court in the famous case Marbury v. Madison in 1803</a:t>
            </a:r>
            <a:r>
              <a:rPr lang="en-IN" sz="3600" dirty="0">
                <a:latin typeface="Constantia" panose="02030602050306030303" pitchFamily="18" charset="0"/>
              </a:rPr>
              <a:t>.</a:t>
            </a:r>
          </a:p>
        </p:txBody>
      </p:sp>
    </p:spTree>
    <p:extLst>
      <p:ext uri="{BB962C8B-B14F-4D97-AF65-F5344CB8AC3E}">
        <p14:creationId xmlns:p14="http://schemas.microsoft.com/office/powerpoint/2010/main" val="476866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accent4"/>
                </a:solidFill>
                <a:effectLst>
                  <a:outerShdw blurRad="38100" dist="38100" dir="2700000" algn="tl">
                    <a:srgbClr val="000000">
                      <a:alpha val="43137"/>
                    </a:srgbClr>
                  </a:outerShdw>
                </a:effectLst>
                <a:latin typeface="Constantia" pitchFamily="18" charset="0"/>
              </a:rPr>
              <a:t>THE CASE : MARBURY V. MADISON</a:t>
            </a:r>
            <a:endParaRPr lang="en-IN" sz="4400" dirty="0"/>
          </a:p>
        </p:txBody>
      </p:sp>
      <p:sp>
        <p:nvSpPr>
          <p:cNvPr id="3" name="Content Placeholder 2"/>
          <p:cNvSpPr>
            <a:spLocks noGrp="1"/>
          </p:cNvSpPr>
          <p:nvPr>
            <p:ph idx="1"/>
          </p:nvPr>
        </p:nvSpPr>
        <p:spPr>
          <a:xfrm>
            <a:off x="474785" y="2336872"/>
            <a:ext cx="11315700" cy="4336489"/>
          </a:xfrm>
        </p:spPr>
        <p:txBody>
          <a:bodyPr>
            <a:noAutofit/>
          </a:bodyPr>
          <a:lstStyle/>
          <a:p>
            <a:pPr algn="just">
              <a:spcBef>
                <a:spcPts val="0"/>
              </a:spcBef>
              <a:spcAft>
                <a:spcPts val="600"/>
              </a:spcAft>
            </a:pPr>
            <a:r>
              <a:rPr lang="en-IN" sz="3200" dirty="0">
                <a:latin typeface="Constantia" panose="02030602050306030303" pitchFamily="18" charset="0"/>
              </a:rPr>
              <a:t>The Federalists had lost the election of 1800, but before leaving the office they had succeeded in creating new several new judicial posts.</a:t>
            </a:r>
          </a:p>
          <a:p>
            <a:pPr algn="just">
              <a:spcBef>
                <a:spcPts val="0"/>
              </a:spcBef>
              <a:spcAft>
                <a:spcPts val="600"/>
              </a:spcAft>
            </a:pPr>
            <a:r>
              <a:rPr lang="en-IN" sz="3200" dirty="0">
                <a:latin typeface="Constantia" panose="02030602050306030303" pitchFamily="18" charset="0"/>
              </a:rPr>
              <a:t>Among these were 42 justices of peace, to which the retiring Federalists </a:t>
            </a:r>
            <a:r>
              <a:rPr lang="en-IN" sz="3200" dirty="0">
                <a:solidFill>
                  <a:schemeClr val="bg1"/>
                </a:solidFill>
                <a:latin typeface="Constantia" panose="02030602050306030303" pitchFamily="18" charset="0"/>
              </a:rPr>
              <a:t>President John Adams</a:t>
            </a:r>
            <a:r>
              <a:rPr lang="en-IN" sz="3200" dirty="0">
                <a:latin typeface="Constantia" panose="02030602050306030303" pitchFamily="18" charset="0"/>
              </a:rPr>
              <a:t> appointed 42 Federalists.</a:t>
            </a:r>
          </a:p>
          <a:p>
            <a:pPr algn="just">
              <a:spcBef>
                <a:spcPts val="0"/>
              </a:spcBef>
              <a:spcAft>
                <a:spcPts val="600"/>
              </a:spcAft>
            </a:pPr>
            <a:r>
              <a:rPr lang="en-IN" sz="3200" dirty="0">
                <a:latin typeface="Constantia" panose="02030602050306030303" pitchFamily="18" charset="0"/>
              </a:rPr>
              <a:t>The appointment of commissions were confirmed by the Senate and they were signed and sealed, but </a:t>
            </a:r>
            <a:r>
              <a:rPr lang="en-IN" sz="3200" dirty="0">
                <a:solidFill>
                  <a:schemeClr val="bg1"/>
                </a:solidFill>
                <a:latin typeface="Constantia" panose="02030602050306030303" pitchFamily="18" charset="0"/>
              </a:rPr>
              <a:t>Adam’s Secretary of State, John Marshall</a:t>
            </a:r>
            <a:r>
              <a:rPr lang="en-IN" sz="3200" dirty="0">
                <a:latin typeface="Constantia" panose="02030602050306030303" pitchFamily="18" charset="0"/>
              </a:rPr>
              <a:t>, failed to deliver </a:t>
            </a:r>
            <a:r>
              <a:rPr lang="en-IN" sz="3600" dirty="0">
                <a:latin typeface="Constantia" panose="02030602050306030303" pitchFamily="18" charset="0"/>
              </a:rPr>
              <a:t>certain of them. </a:t>
            </a:r>
          </a:p>
        </p:txBody>
      </p:sp>
    </p:spTree>
    <p:extLst>
      <p:ext uri="{BB962C8B-B14F-4D97-AF65-F5344CB8AC3E}">
        <p14:creationId xmlns:p14="http://schemas.microsoft.com/office/powerpoint/2010/main" val="476866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accent4"/>
                </a:solidFill>
                <a:effectLst>
                  <a:outerShdw blurRad="38100" dist="38100" dir="2700000" algn="tl">
                    <a:srgbClr val="000000">
                      <a:alpha val="43137"/>
                    </a:srgbClr>
                  </a:outerShdw>
                </a:effectLst>
                <a:latin typeface="Constantia" pitchFamily="18" charset="0"/>
              </a:rPr>
              <a:t>THE CASE : MARBURY V. MADISON</a:t>
            </a:r>
            <a:endParaRPr lang="en-IN" sz="4400" dirty="0"/>
          </a:p>
        </p:txBody>
      </p:sp>
      <p:sp>
        <p:nvSpPr>
          <p:cNvPr id="3" name="Content Placeholder 2"/>
          <p:cNvSpPr>
            <a:spLocks noGrp="1"/>
          </p:cNvSpPr>
          <p:nvPr>
            <p:ph idx="1"/>
          </p:nvPr>
        </p:nvSpPr>
        <p:spPr>
          <a:xfrm>
            <a:off x="474785" y="2336872"/>
            <a:ext cx="11315700" cy="4336489"/>
          </a:xfrm>
        </p:spPr>
        <p:txBody>
          <a:bodyPr>
            <a:noAutofit/>
          </a:bodyPr>
          <a:lstStyle/>
          <a:p>
            <a:pPr algn="just">
              <a:spcBef>
                <a:spcPts val="0"/>
              </a:spcBef>
              <a:spcAft>
                <a:spcPts val="600"/>
              </a:spcAft>
            </a:pPr>
            <a:r>
              <a:rPr lang="en-IN" sz="3200" dirty="0">
                <a:latin typeface="Constantia" panose="02030602050306030303" pitchFamily="18" charset="0"/>
              </a:rPr>
              <a:t>When the new </a:t>
            </a:r>
            <a:r>
              <a:rPr lang="en-IN" sz="3200" dirty="0">
                <a:solidFill>
                  <a:schemeClr val="bg1"/>
                </a:solidFill>
                <a:latin typeface="Constantia" panose="02030602050306030303" pitchFamily="18" charset="0"/>
              </a:rPr>
              <a:t>President, Thomas Jefferson</a:t>
            </a:r>
            <a:r>
              <a:rPr lang="en-IN" sz="3200" dirty="0">
                <a:latin typeface="Constantia" panose="02030602050306030303" pitchFamily="18" charset="0"/>
              </a:rPr>
              <a:t>, assumed office, he instructed his </a:t>
            </a:r>
            <a:r>
              <a:rPr lang="en-IN" sz="3200" dirty="0">
                <a:solidFill>
                  <a:schemeClr val="bg1"/>
                </a:solidFill>
                <a:latin typeface="Constantia" panose="02030602050306030303" pitchFamily="18" charset="0"/>
              </a:rPr>
              <a:t>Secretary of State, James Madison</a:t>
            </a:r>
            <a:r>
              <a:rPr lang="en-IN" sz="3200" dirty="0">
                <a:latin typeface="Constantia" panose="02030602050306030303" pitchFamily="18" charset="0"/>
              </a:rPr>
              <a:t>, not to deliver 17 of these commissions including one for </a:t>
            </a:r>
            <a:r>
              <a:rPr lang="en-IN" sz="3200" dirty="0">
                <a:solidFill>
                  <a:schemeClr val="bg1"/>
                </a:solidFill>
                <a:latin typeface="Constantia" panose="02030602050306030303" pitchFamily="18" charset="0"/>
              </a:rPr>
              <a:t>William Marbury</a:t>
            </a:r>
            <a:r>
              <a:rPr lang="en-IN" sz="3200" dirty="0">
                <a:latin typeface="Constantia" panose="02030602050306030303" pitchFamily="18" charset="0"/>
              </a:rPr>
              <a:t>.</a:t>
            </a:r>
          </a:p>
          <a:p>
            <a:pPr algn="just">
              <a:spcBef>
                <a:spcPts val="0"/>
              </a:spcBef>
              <a:spcAft>
                <a:spcPts val="600"/>
              </a:spcAft>
            </a:pPr>
            <a:r>
              <a:rPr lang="en-IN" sz="3200" dirty="0">
                <a:solidFill>
                  <a:schemeClr val="bg1"/>
                </a:solidFill>
                <a:latin typeface="Constantia" panose="02030602050306030303" pitchFamily="18" charset="0"/>
              </a:rPr>
              <a:t>Marbury</a:t>
            </a:r>
            <a:r>
              <a:rPr lang="en-IN" sz="3200" dirty="0">
                <a:latin typeface="Constantia" panose="02030602050306030303" pitchFamily="18" charset="0"/>
              </a:rPr>
              <a:t> filed a petition in the Supreme Court for the issue of a writ of </a:t>
            </a:r>
            <a:r>
              <a:rPr lang="en-IN" sz="3200" dirty="0">
                <a:solidFill>
                  <a:schemeClr val="bg1"/>
                </a:solidFill>
                <a:latin typeface="Constantia" panose="02030602050306030303" pitchFamily="18" charset="0"/>
              </a:rPr>
              <a:t>Mandamus</a:t>
            </a:r>
            <a:r>
              <a:rPr lang="en-IN" sz="3200" dirty="0">
                <a:latin typeface="Constantia" panose="02030602050306030303" pitchFamily="18" charset="0"/>
              </a:rPr>
              <a:t> to </a:t>
            </a:r>
            <a:r>
              <a:rPr lang="en-IN" sz="3200" dirty="0">
                <a:solidFill>
                  <a:schemeClr val="bg1"/>
                </a:solidFill>
                <a:latin typeface="Constantia" panose="02030602050306030303" pitchFamily="18" charset="0"/>
              </a:rPr>
              <a:t>Secretary Madison</a:t>
            </a:r>
            <a:r>
              <a:rPr lang="en-IN" sz="3200" dirty="0">
                <a:latin typeface="Constantia" panose="02030602050306030303" pitchFamily="18" charset="0"/>
              </a:rPr>
              <a:t> ordering him to deliver the commissions.</a:t>
            </a:r>
          </a:p>
          <a:p>
            <a:pPr algn="just">
              <a:spcBef>
                <a:spcPts val="0"/>
              </a:spcBef>
              <a:spcAft>
                <a:spcPts val="600"/>
              </a:spcAft>
            </a:pPr>
            <a:r>
              <a:rPr lang="en-IN" sz="3200" dirty="0">
                <a:latin typeface="Constantia" panose="02030602050306030303" pitchFamily="18" charset="0"/>
              </a:rPr>
              <a:t>He relied on </a:t>
            </a:r>
            <a:r>
              <a:rPr lang="en-IN" sz="3200" dirty="0">
                <a:solidFill>
                  <a:schemeClr val="bg1"/>
                </a:solidFill>
                <a:latin typeface="Constantia" panose="02030602050306030303" pitchFamily="18" charset="0"/>
              </a:rPr>
              <a:t>Section 13 of the Judiciary Act of 1789</a:t>
            </a:r>
            <a:r>
              <a:rPr lang="en-IN" sz="3200" dirty="0">
                <a:latin typeface="Constantia" panose="02030602050306030303" pitchFamily="18" charset="0"/>
              </a:rPr>
              <a:t>.</a:t>
            </a:r>
          </a:p>
        </p:txBody>
      </p:sp>
    </p:spTree>
    <p:extLst>
      <p:ext uri="{BB962C8B-B14F-4D97-AF65-F5344CB8AC3E}">
        <p14:creationId xmlns:p14="http://schemas.microsoft.com/office/powerpoint/2010/main" val="476866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accent4"/>
                </a:solidFill>
                <a:effectLst>
                  <a:outerShdw blurRad="38100" dist="38100" dir="2700000" algn="tl">
                    <a:srgbClr val="000000">
                      <a:alpha val="43137"/>
                    </a:srgbClr>
                  </a:outerShdw>
                </a:effectLst>
                <a:latin typeface="Constantia" pitchFamily="18" charset="0"/>
              </a:rPr>
              <a:t>THE CASE : MARBURY V. MADISON</a:t>
            </a:r>
            <a:endParaRPr lang="en-IN" sz="4400" dirty="0"/>
          </a:p>
        </p:txBody>
      </p:sp>
      <p:sp>
        <p:nvSpPr>
          <p:cNvPr id="3" name="Content Placeholder 2"/>
          <p:cNvSpPr>
            <a:spLocks noGrp="1"/>
          </p:cNvSpPr>
          <p:nvPr>
            <p:ph idx="1"/>
          </p:nvPr>
        </p:nvSpPr>
        <p:spPr>
          <a:xfrm>
            <a:off x="474785" y="2848708"/>
            <a:ext cx="11315700" cy="3235569"/>
          </a:xfrm>
        </p:spPr>
        <p:txBody>
          <a:bodyPr>
            <a:noAutofit/>
          </a:bodyPr>
          <a:lstStyle/>
          <a:p>
            <a:pPr algn="just">
              <a:spcBef>
                <a:spcPts val="0"/>
              </a:spcBef>
              <a:spcAft>
                <a:spcPts val="600"/>
              </a:spcAft>
            </a:pPr>
            <a:r>
              <a:rPr lang="en-IN" sz="3200" dirty="0">
                <a:latin typeface="Constantia" panose="02030602050306030303" pitchFamily="18" charset="0"/>
              </a:rPr>
              <a:t>The said </a:t>
            </a:r>
            <a:r>
              <a:rPr lang="en-IN" sz="3200" dirty="0">
                <a:solidFill>
                  <a:schemeClr val="bg1"/>
                </a:solidFill>
                <a:latin typeface="Constantia" panose="02030602050306030303" pitchFamily="18" charset="0"/>
              </a:rPr>
              <a:t>Section 13</a:t>
            </a:r>
            <a:r>
              <a:rPr lang="en-IN" sz="3200" dirty="0">
                <a:latin typeface="Constantia" panose="02030602050306030303" pitchFamily="18" charset="0"/>
              </a:rPr>
              <a:t> provided : </a:t>
            </a:r>
            <a:r>
              <a:rPr lang="en-IN" sz="4000" dirty="0">
                <a:solidFill>
                  <a:schemeClr val="bg1"/>
                </a:solidFill>
                <a:latin typeface="Constantia" panose="02030602050306030303" pitchFamily="18" charset="0"/>
              </a:rPr>
              <a:t>“The Supreme Court shall have the power to issue writs of Mandamus, in cases warranted by the principles and usages of law, to persons holding office, under the authority of the United States.”</a:t>
            </a:r>
          </a:p>
        </p:txBody>
      </p:sp>
    </p:spTree>
    <p:extLst>
      <p:ext uri="{BB962C8B-B14F-4D97-AF65-F5344CB8AC3E}">
        <p14:creationId xmlns:p14="http://schemas.microsoft.com/office/powerpoint/2010/main" val="476866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accent4"/>
                </a:solidFill>
                <a:effectLst>
                  <a:outerShdw blurRad="38100" dist="38100" dir="2700000" algn="tl">
                    <a:srgbClr val="000000">
                      <a:alpha val="43137"/>
                    </a:srgbClr>
                  </a:outerShdw>
                </a:effectLst>
                <a:latin typeface="Constantia" pitchFamily="18" charset="0"/>
              </a:rPr>
              <a:t>THE CASE : MARBURY V. MADISON</a:t>
            </a:r>
            <a:endParaRPr lang="en-IN" sz="4400" dirty="0"/>
          </a:p>
        </p:txBody>
      </p:sp>
      <p:sp>
        <p:nvSpPr>
          <p:cNvPr id="3" name="Content Placeholder 2"/>
          <p:cNvSpPr>
            <a:spLocks noGrp="1"/>
          </p:cNvSpPr>
          <p:nvPr>
            <p:ph idx="1"/>
          </p:nvPr>
        </p:nvSpPr>
        <p:spPr>
          <a:xfrm>
            <a:off x="474785" y="2336872"/>
            <a:ext cx="11315700" cy="4336489"/>
          </a:xfrm>
        </p:spPr>
        <p:txBody>
          <a:bodyPr>
            <a:noAutofit/>
          </a:bodyPr>
          <a:lstStyle/>
          <a:p>
            <a:pPr algn="just">
              <a:spcBef>
                <a:spcPts val="0"/>
              </a:spcBef>
              <a:spcAft>
                <a:spcPts val="600"/>
              </a:spcAft>
            </a:pPr>
            <a:r>
              <a:rPr lang="en-IN" sz="3200" dirty="0">
                <a:latin typeface="Constantia" panose="02030602050306030303" pitchFamily="18" charset="0"/>
              </a:rPr>
              <a:t>The Court, speaking through </a:t>
            </a:r>
            <a:r>
              <a:rPr lang="en-IN" sz="3200" dirty="0">
                <a:solidFill>
                  <a:schemeClr val="bg1"/>
                </a:solidFill>
                <a:latin typeface="Constantia" panose="02030602050306030303" pitchFamily="18" charset="0"/>
              </a:rPr>
              <a:t>Marshall</a:t>
            </a:r>
            <a:r>
              <a:rPr lang="en-IN" sz="3200" dirty="0">
                <a:latin typeface="Constantia" panose="02030602050306030303" pitchFamily="18" charset="0"/>
              </a:rPr>
              <a:t>, who had now become Chief Justice, held that </a:t>
            </a:r>
            <a:r>
              <a:rPr lang="en-IN" sz="3200" dirty="0">
                <a:solidFill>
                  <a:schemeClr val="bg1"/>
                </a:solidFill>
                <a:latin typeface="Constantia" panose="02030602050306030303" pitchFamily="18" charset="0"/>
              </a:rPr>
              <a:t>Section 13 of the Judiciary Act</a:t>
            </a:r>
            <a:r>
              <a:rPr lang="en-IN" sz="3200" dirty="0">
                <a:latin typeface="Constantia" panose="02030602050306030303" pitchFamily="18" charset="0"/>
              </a:rPr>
              <a:t> was repugnant to </a:t>
            </a:r>
            <a:r>
              <a:rPr lang="en-IN" sz="3200" dirty="0">
                <a:solidFill>
                  <a:schemeClr val="bg1"/>
                </a:solidFill>
                <a:latin typeface="Constantia" panose="02030602050306030303" pitchFamily="18" charset="0"/>
              </a:rPr>
              <a:t>Article III, Section 2 of the Constitution</a:t>
            </a:r>
            <a:r>
              <a:rPr lang="en-IN" sz="3200" dirty="0">
                <a:latin typeface="Constantia" panose="02030602050306030303" pitchFamily="18" charset="0"/>
              </a:rPr>
              <a:t> in as much as the Constitution itself limited the Supreme Court’s original jurisdiction to cases </a:t>
            </a:r>
            <a:r>
              <a:rPr lang="en-IN" sz="3600" dirty="0">
                <a:solidFill>
                  <a:schemeClr val="bg1"/>
                </a:solidFill>
                <a:latin typeface="Constantia" panose="02030602050306030303" pitchFamily="18" charset="0"/>
              </a:rPr>
              <a:t>“affecting ambassadors, other public ministers and consuls, and those to which a State is party.”</a:t>
            </a:r>
          </a:p>
          <a:p>
            <a:pPr algn="just">
              <a:spcBef>
                <a:spcPts val="0"/>
              </a:spcBef>
              <a:spcAft>
                <a:spcPts val="600"/>
              </a:spcAft>
            </a:pPr>
            <a:r>
              <a:rPr lang="en-IN" sz="3200" dirty="0">
                <a:latin typeface="Constantia" panose="02030602050306030303" pitchFamily="18" charset="0"/>
              </a:rPr>
              <a:t>Since </a:t>
            </a:r>
            <a:r>
              <a:rPr lang="en-IN" sz="3200" dirty="0">
                <a:solidFill>
                  <a:schemeClr val="bg1"/>
                </a:solidFill>
                <a:latin typeface="Constantia" panose="02030602050306030303" pitchFamily="18" charset="0"/>
              </a:rPr>
              <a:t>Marbury</a:t>
            </a:r>
            <a:r>
              <a:rPr lang="en-IN" sz="3200" dirty="0">
                <a:latin typeface="Constantia" panose="02030602050306030303" pitchFamily="18" charset="0"/>
              </a:rPr>
              <a:t> fell in none of these categories the court had no jurisdiction in his case.</a:t>
            </a:r>
          </a:p>
        </p:txBody>
      </p:sp>
    </p:spTree>
    <p:extLst>
      <p:ext uri="{BB962C8B-B14F-4D97-AF65-F5344CB8AC3E}">
        <p14:creationId xmlns:p14="http://schemas.microsoft.com/office/powerpoint/2010/main" val="476866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109" y="753228"/>
            <a:ext cx="9960074" cy="1080938"/>
          </a:xfrm>
        </p:spPr>
        <p:txBody>
          <a:bodyPr>
            <a:noAutofit/>
          </a:bodyPr>
          <a:lstStyle/>
          <a:p>
            <a:r>
              <a:rPr lang="en-US" sz="4400" b="1" dirty="0">
                <a:solidFill>
                  <a:schemeClr val="accent4"/>
                </a:solidFill>
                <a:effectLst>
                  <a:outerShdw blurRad="38100" dist="38100" dir="2700000" algn="tl">
                    <a:srgbClr val="000000">
                      <a:alpha val="43137"/>
                    </a:srgbClr>
                  </a:outerShdw>
                </a:effectLst>
                <a:latin typeface="Constantia" pitchFamily="18" charset="0"/>
              </a:rPr>
              <a:t>OBSERVATIONS OF CHIEF JUSTICE MARSHALL</a:t>
            </a:r>
            <a:endParaRPr lang="en-IN" sz="4400" dirty="0"/>
          </a:p>
        </p:txBody>
      </p:sp>
      <p:sp>
        <p:nvSpPr>
          <p:cNvPr id="3" name="Content Placeholder 2"/>
          <p:cNvSpPr>
            <a:spLocks noGrp="1"/>
          </p:cNvSpPr>
          <p:nvPr>
            <p:ph idx="1"/>
          </p:nvPr>
        </p:nvSpPr>
        <p:spPr>
          <a:xfrm>
            <a:off x="474785" y="2206870"/>
            <a:ext cx="11315700" cy="4466492"/>
          </a:xfrm>
        </p:spPr>
        <p:txBody>
          <a:bodyPr>
            <a:noAutofit/>
          </a:bodyPr>
          <a:lstStyle/>
          <a:p>
            <a:pPr marL="0" indent="0" algn="just">
              <a:spcBef>
                <a:spcPts val="0"/>
              </a:spcBef>
              <a:spcAft>
                <a:spcPts val="600"/>
              </a:spcAft>
              <a:buNone/>
            </a:pPr>
            <a:r>
              <a:rPr lang="en-IN" sz="3200" dirty="0">
                <a:latin typeface="Constantia" panose="02030602050306030303" pitchFamily="18" charset="0"/>
              </a:rPr>
              <a:t>	</a:t>
            </a:r>
            <a:r>
              <a:rPr lang="en-IN" sz="3200" dirty="0">
                <a:solidFill>
                  <a:schemeClr val="bg1"/>
                </a:solidFill>
                <a:latin typeface="Constantia" panose="02030602050306030303" pitchFamily="18" charset="0"/>
              </a:rPr>
              <a:t>“The Constitution is either superior paramount law unchangeable by ordinary means or it is on a level with legislative Acts, and like other Acts is alterable when the legislature shall please to alter it. Certainly, all those who framed written constitutions contemplate them as forming the fundamental and paramount law of the nation and, consequently the theory of every such Government must be that an Act of the legislature repugnant to the Constitution is void. It is emphatically the province and duty of the Judicial department to say what the law is …” </a:t>
            </a:r>
          </a:p>
        </p:txBody>
      </p:sp>
    </p:spTree>
    <p:extLst>
      <p:ext uri="{BB962C8B-B14F-4D97-AF65-F5344CB8AC3E}">
        <p14:creationId xmlns:p14="http://schemas.microsoft.com/office/powerpoint/2010/main" val="476866842"/>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8D4585"/>
      </a:dk2>
      <a:lt2>
        <a:srgbClr val="E7E6E6"/>
      </a:lt2>
      <a:accent1>
        <a:srgbClr val="F35AE6"/>
      </a:accent1>
      <a:accent2>
        <a:srgbClr val="FC5283"/>
      </a:accent2>
      <a:accent3>
        <a:srgbClr val="F67C64"/>
      </a:accent3>
      <a:accent4>
        <a:srgbClr val="F89F65"/>
      </a:accent4>
      <a:accent5>
        <a:srgbClr val="55C6BA"/>
      </a:accent5>
      <a:accent6>
        <a:srgbClr val="84A3FD"/>
      </a:accent6>
      <a:hlink>
        <a:srgbClr val="6ED4F6"/>
      </a:hlink>
      <a:folHlink>
        <a:srgbClr val="9FECFC"/>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106000"/>
                <a:satMod val="220000"/>
                <a:lumMod val="140000"/>
              </a:schemeClr>
            </a:gs>
            <a:gs pos="50000">
              <a:schemeClr val="phClr">
                <a:shade val="100000"/>
                <a:hueMod val="100000"/>
                <a:satMod val="110000"/>
                <a:lumMod val="130000"/>
              </a:schemeClr>
            </a:gs>
            <a:gs pos="100000">
              <a:schemeClr val="phClr">
                <a:shade val="69000"/>
                <a:hueMod val="88000"/>
                <a:satMod val="16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7D30EEFE-7128-4DE5-8A0D-8D4EF32CB0AF}"/>
    </a:ext>
  </a:extLst>
</a:theme>
</file>

<file path=docProps/app.xml><?xml version="1.0" encoding="utf-8"?>
<Properties xmlns="http://schemas.openxmlformats.org/officeDocument/2006/extended-properties" xmlns:vt="http://schemas.openxmlformats.org/officeDocument/2006/docPropsVTypes">
  <Template>TM04033917[[fn=Berlin]]</Template>
  <TotalTime>192</TotalTime>
  <Words>864</Words>
  <Application>Microsoft Office PowerPoint</Application>
  <PresentationFormat>Widescreen</PresentationFormat>
  <Paragraphs>55</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Constantia</vt:lpstr>
      <vt:lpstr>Simplified Arabic Fixed</vt:lpstr>
      <vt:lpstr>Tahoma</vt:lpstr>
      <vt:lpstr>Trebuchet MS</vt:lpstr>
      <vt:lpstr>Berlin</vt:lpstr>
      <vt:lpstr>LL.M. SEMESTER II  COURSE CODE : 204E (Gr-B)  COURSE TITLE : COMPARATIVE ADMINISTRATIVE LAW  UNIT III : AVAILABILITY OF JUDICIAL REVIEW IN THE  UNITED STATES  3.1 DOCTRINE OF JUDICIAL REVIEW IN USA</vt:lpstr>
      <vt:lpstr>INTRODUCTION</vt:lpstr>
      <vt:lpstr>WHAT IS JUDICIAL REVIEW</vt:lpstr>
      <vt:lpstr>ORIGIN OF JUDICIAL REVIEW</vt:lpstr>
      <vt:lpstr>THE CASE : MARBURY V. MADISON</vt:lpstr>
      <vt:lpstr>THE CASE : MARBURY V. MADISON</vt:lpstr>
      <vt:lpstr>THE CASE : MARBURY V. MADISON</vt:lpstr>
      <vt:lpstr>THE CASE : MARBURY V. MADISON</vt:lpstr>
      <vt:lpstr>OBSERVATIONS OF CHIEF JUSTICE MARSHALL</vt:lpstr>
      <vt:lpstr>OBJECTIVES</vt:lpstr>
      <vt:lpstr>TYPES OF DECISIONS THE SUPREME COURT CAN GIVE AFTER JUDICIAL REVIEW IS CONDUCTED</vt:lpstr>
      <vt:lpstr>LIMITATIONS OF THE DOCTRINE</vt:lpstr>
      <vt:lpstr>CONCLUSION</vt:lpstr>
      <vt:lpstr>REFERENCE :  1. Dr. J. N. Pandey, Constitutional Law of  India, Central Law Agency, Allahabad, 40th  Edition, 2003. 2. Himani Dutta, Judicial Review in India and  USA,  www.legalservicesindia.com/article/1734/     Judicial-Review-in-India-And-USA.html,   visited on 05.05.2020.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LL.M. SEMESTER II  COURSE CODE : 204E (Gr-B)  COURSE TITLE : COMPARATIVE ADMINISTRATIVE LAW  UNIT III : AVAILABILITY OF JUDICIAL REVIEW IN THE  UNITED STATES  3.1 DOCTRINE OF JUDICIAL REVIEW IN USA</dc:title>
  <dc:creator>Admin</dc:creator>
  <cp:lastModifiedBy>Admin</cp:lastModifiedBy>
  <cp:revision>22</cp:revision>
  <dcterms:created xsi:type="dcterms:W3CDTF">2020-04-28T20:32:22Z</dcterms:created>
  <dcterms:modified xsi:type="dcterms:W3CDTF">2020-05-06T17:33:25Z</dcterms:modified>
</cp:coreProperties>
</file>