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320C8D7-54E6-4A80-B78E-AAD2423F2AB2}" type="datetimeFigureOut">
              <a:rPr lang="en-IN" smtClean="0"/>
              <a:t>25-05-2020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A1D646A-E327-4463-B06A-8728B0A3562C}" type="slidenum">
              <a:rPr lang="en-IN" smtClean="0"/>
              <a:t>‹#›</a:t>
            </a:fld>
            <a:endParaRPr lang="en-IN"/>
          </a:p>
        </p:txBody>
      </p:sp>
    </p:spTree>
    <p:extLst>
      <p:ext uri="{BB962C8B-B14F-4D97-AF65-F5344CB8AC3E}">
        <p14:creationId xmlns:p14="http://schemas.microsoft.com/office/powerpoint/2010/main" val="57878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320C8D7-54E6-4A80-B78E-AAD2423F2AB2}" type="datetimeFigureOut">
              <a:rPr lang="en-IN" smtClean="0"/>
              <a:t>25-05-2020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A1D646A-E327-4463-B06A-8728B0A3562C}" type="slidenum">
              <a:rPr lang="en-IN" smtClean="0"/>
              <a:t>‹#›</a:t>
            </a:fld>
            <a:endParaRPr lang="en-IN"/>
          </a:p>
        </p:txBody>
      </p:sp>
    </p:spTree>
    <p:extLst>
      <p:ext uri="{BB962C8B-B14F-4D97-AF65-F5344CB8AC3E}">
        <p14:creationId xmlns:p14="http://schemas.microsoft.com/office/powerpoint/2010/main" val="2743861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320C8D7-54E6-4A80-B78E-AAD2423F2AB2}" type="datetimeFigureOut">
              <a:rPr lang="en-IN" smtClean="0"/>
              <a:t>25-05-2020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A1D646A-E327-4463-B06A-8728B0A3562C}"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5165089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320C8D7-54E6-4A80-B78E-AAD2423F2AB2}" type="datetimeFigureOut">
              <a:rPr lang="en-IN" smtClean="0"/>
              <a:t>25-05-2020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A1D646A-E327-4463-B06A-8728B0A3562C}" type="slidenum">
              <a:rPr lang="en-IN" smtClean="0"/>
              <a:t>‹#›</a:t>
            </a:fld>
            <a:endParaRPr lang="en-IN"/>
          </a:p>
        </p:txBody>
      </p:sp>
    </p:spTree>
    <p:extLst>
      <p:ext uri="{BB962C8B-B14F-4D97-AF65-F5344CB8AC3E}">
        <p14:creationId xmlns:p14="http://schemas.microsoft.com/office/powerpoint/2010/main" val="1858830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320C8D7-54E6-4A80-B78E-AAD2423F2AB2}" type="datetimeFigureOut">
              <a:rPr lang="en-IN" smtClean="0"/>
              <a:t>25-05-2020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A1D646A-E327-4463-B06A-8728B0A3562C}"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566453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320C8D7-54E6-4A80-B78E-AAD2423F2AB2}" type="datetimeFigureOut">
              <a:rPr lang="en-IN" smtClean="0"/>
              <a:t>25-05-2020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A1D646A-E327-4463-B06A-8728B0A3562C}" type="slidenum">
              <a:rPr lang="en-IN" smtClean="0"/>
              <a:t>‹#›</a:t>
            </a:fld>
            <a:endParaRPr lang="en-IN"/>
          </a:p>
        </p:txBody>
      </p:sp>
    </p:spTree>
    <p:extLst>
      <p:ext uri="{BB962C8B-B14F-4D97-AF65-F5344CB8AC3E}">
        <p14:creationId xmlns:p14="http://schemas.microsoft.com/office/powerpoint/2010/main" val="40289782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20C8D7-54E6-4A80-B78E-AAD2423F2AB2}" type="datetimeFigureOut">
              <a:rPr lang="en-IN" smtClean="0"/>
              <a:t>25-05-2020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A1D646A-E327-4463-B06A-8728B0A3562C}" type="slidenum">
              <a:rPr lang="en-IN" smtClean="0"/>
              <a:t>‹#›</a:t>
            </a:fld>
            <a:endParaRPr lang="en-IN"/>
          </a:p>
        </p:txBody>
      </p:sp>
    </p:spTree>
    <p:extLst>
      <p:ext uri="{BB962C8B-B14F-4D97-AF65-F5344CB8AC3E}">
        <p14:creationId xmlns:p14="http://schemas.microsoft.com/office/powerpoint/2010/main" val="42536684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20C8D7-54E6-4A80-B78E-AAD2423F2AB2}" type="datetimeFigureOut">
              <a:rPr lang="en-IN" smtClean="0"/>
              <a:t>25-05-2020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A1D646A-E327-4463-B06A-8728B0A3562C}" type="slidenum">
              <a:rPr lang="en-IN" smtClean="0"/>
              <a:t>‹#›</a:t>
            </a:fld>
            <a:endParaRPr lang="en-IN"/>
          </a:p>
        </p:txBody>
      </p:sp>
    </p:spTree>
    <p:extLst>
      <p:ext uri="{BB962C8B-B14F-4D97-AF65-F5344CB8AC3E}">
        <p14:creationId xmlns:p14="http://schemas.microsoft.com/office/powerpoint/2010/main" val="1149656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20C8D7-54E6-4A80-B78E-AAD2423F2AB2}" type="datetimeFigureOut">
              <a:rPr lang="en-IN" smtClean="0"/>
              <a:t>25-05-2020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A1D646A-E327-4463-B06A-8728B0A3562C}" type="slidenum">
              <a:rPr lang="en-IN" smtClean="0"/>
              <a:t>‹#›</a:t>
            </a:fld>
            <a:endParaRPr lang="en-IN"/>
          </a:p>
        </p:txBody>
      </p:sp>
    </p:spTree>
    <p:extLst>
      <p:ext uri="{BB962C8B-B14F-4D97-AF65-F5344CB8AC3E}">
        <p14:creationId xmlns:p14="http://schemas.microsoft.com/office/powerpoint/2010/main" val="1296925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320C8D7-54E6-4A80-B78E-AAD2423F2AB2}" type="datetimeFigureOut">
              <a:rPr lang="en-IN" smtClean="0"/>
              <a:t>25-05-2020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A1D646A-E327-4463-B06A-8728B0A3562C}" type="slidenum">
              <a:rPr lang="en-IN" smtClean="0"/>
              <a:t>‹#›</a:t>
            </a:fld>
            <a:endParaRPr lang="en-IN"/>
          </a:p>
        </p:txBody>
      </p:sp>
    </p:spTree>
    <p:extLst>
      <p:ext uri="{BB962C8B-B14F-4D97-AF65-F5344CB8AC3E}">
        <p14:creationId xmlns:p14="http://schemas.microsoft.com/office/powerpoint/2010/main" val="1616035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320C8D7-54E6-4A80-B78E-AAD2423F2AB2}" type="datetimeFigureOut">
              <a:rPr lang="en-IN" smtClean="0"/>
              <a:t>25-05-2020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A1D646A-E327-4463-B06A-8728B0A3562C}" type="slidenum">
              <a:rPr lang="en-IN" smtClean="0"/>
              <a:t>‹#›</a:t>
            </a:fld>
            <a:endParaRPr lang="en-IN"/>
          </a:p>
        </p:txBody>
      </p:sp>
    </p:spTree>
    <p:extLst>
      <p:ext uri="{BB962C8B-B14F-4D97-AF65-F5344CB8AC3E}">
        <p14:creationId xmlns:p14="http://schemas.microsoft.com/office/powerpoint/2010/main" val="3910616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320C8D7-54E6-4A80-B78E-AAD2423F2AB2}" type="datetimeFigureOut">
              <a:rPr lang="en-IN" smtClean="0"/>
              <a:t>25-05-2020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A1D646A-E327-4463-B06A-8728B0A3562C}" type="slidenum">
              <a:rPr lang="en-IN" smtClean="0"/>
              <a:t>‹#›</a:t>
            </a:fld>
            <a:endParaRPr lang="en-IN"/>
          </a:p>
        </p:txBody>
      </p:sp>
    </p:spTree>
    <p:extLst>
      <p:ext uri="{BB962C8B-B14F-4D97-AF65-F5344CB8AC3E}">
        <p14:creationId xmlns:p14="http://schemas.microsoft.com/office/powerpoint/2010/main" val="170490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320C8D7-54E6-4A80-B78E-AAD2423F2AB2}" type="datetimeFigureOut">
              <a:rPr lang="en-IN" smtClean="0"/>
              <a:t>25-05-2020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A1D646A-E327-4463-B06A-8728B0A3562C}" type="slidenum">
              <a:rPr lang="en-IN" smtClean="0"/>
              <a:t>‹#›</a:t>
            </a:fld>
            <a:endParaRPr lang="en-IN"/>
          </a:p>
        </p:txBody>
      </p:sp>
    </p:spTree>
    <p:extLst>
      <p:ext uri="{BB962C8B-B14F-4D97-AF65-F5344CB8AC3E}">
        <p14:creationId xmlns:p14="http://schemas.microsoft.com/office/powerpoint/2010/main" val="1902445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20C8D7-54E6-4A80-B78E-AAD2423F2AB2}" type="datetimeFigureOut">
              <a:rPr lang="en-IN" smtClean="0"/>
              <a:t>25-05-2020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A1D646A-E327-4463-B06A-8728B0A3562C}" type="slidenum">
              <a:rPr lang="en-IN" smtClean="0"/>
              <a:t>‹#›</a:t>
            </a:fld>
            <a:endParaRPr lang="en-IN"/>
          </a:p>
        </p:txBody>
      </p:sp>
    </p:spTree>
    <p:extLst>
      <p:ext uri="{BB962C8B-B14F-4D97-AF65-F5344CB8AC3E}">
        <p14:creationId xmlns:p14="http://schemas.microsoft.com/office/powerpoint/2010/main" val="309633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320C8D7-54E6-4A80-B78E-AAD2423F2AB2}" type="datetimeFigureOut">
              <a:rPr lang="en-IN" smtClean="0"/>
              <a:t>25-05-2020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A1D646A-E327-4463-B06A-8728B0A3562C}" type="slidenum">
              <a:rPr lang="en-IN" smtClean="0"/>
              <a:t>‹#›</a:t>
            </a:fld>
            <a:endParaRPr lang="en-IN"/>
          </a:p>
        </p:txBody>
      </p:sp>
    </p:spTree>
    <p:extLst>
      <p:ext uri="{BB962C8B-B14F-4D97-AF65-F5344CB8AC3E}">
        <p14:creationId xmlns:p14="http://schemas.microsoft.com/office/powerpoint/2010/main" val="3016539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320C8D7-54E6-4A80-B78E-AAD2423F2AB2}" type="datetimeFigureOut">
              <a:rPr lang="en-IN" smtClean="0"/>
              <a:t>25-05-2020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A1D646A-E327-4463-B06A-8728B0A3562C}" type="slidenum">
              <a:rPr lang="en-IN" smtClean="0"/>
              <a:t>‹#›</a:t>
            </a:fld>
            <a:endParaRPr lang="en-IN"/>
          </a:p>
        </p:txBody>
      </p:sp>
    </p:spTree>
    <p:extLst>
      <p:ext uri="{BB962C8B-B14F-4D97-AF65-F5344CB8AC3E}">
        <p14:creationId xmlns:p14="http://schemas.microsoft.com/office/powerpoint/2010/main" val="4137365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320C8D7-54E6-4A80-B78E-AAD2423F2AB2}" type="datetimeFigureOut">
              <a:rPr lang="en-IN" smtClean="0"/>
              <a:t>25-05-2020</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A1D646A-E327-4463-B06A-8728B0A3562C}" type="slidenum">
              <a:rPr lang="en-IN" smtClean="0"/>
              <a:t>‹#›</a:t>
            </a:fld>
            <a:endParaRPr lang="en-IN"/>
          </a:p>
        </p:txBody>
      </p:sp>
    </p:spTree>
    <p:extLst>
      <p:ext uri="{BB962C8B-B14F-4D97-AF65-F5344CB8AC3E}">
        <p14:creationId xmlns:p14="http://schemas.microsoft.com/office/powerpoint/2010/main" val="27248758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6476" y="0"/>
            <a:ext cx="8537331" cy="5442438"/>
          </a:xfrm>
        </p:spPr>
        <p:txBody>
          <a:bodyPr/>
          <a:lstStyle/>
          <a:p>
            <a:pPr algn="ctr"/>
            <a:r>
              <a:rPr lang="en-IN" sz="2200" b="1" dirty="0">
                <a:effectLst>
                  <a:outerShdw blurRad="38100" dist="38100" dir="2700000" algn="tl">
                    <a:srgbClr val="000000">
                      <a:alpha val="43137"/>
                    </a:srgbClr>
                  </a:outerShdw>
                </a:effectLst>
                <a:latin typeface="Constantia" panose="02030602050306030303" pitchFamily="18" charset="0"/>
              </a:rPr>
              <a:t>LL.M. SEMESTER II</a:t>
            </a:r>
            <a:br>
              <a:rPr lang="en-IN" sz="2200" b="1" dirty="0">
                <a:effectLst>
                  <a:outerShdw blurRad="38100" dist="38100" dir="2700000" algn="tl">
                    <a:srgbClr val="000000">
                      <a:alpha val="43137"/>
                    </a:srgbClr>
                  </a:outerShdw>
                </a:effectLst>
                <a:latin typeface="Constantia" panose="02030602050306030303" pitchFamily="18" charset="0"/>
              </a:rPr>
            </a:br>
            <a:br>
              <a:rPr lang="en-IN" sz="2200" b="1" dirty="0">
                <a:effectLst>
                  <a:outerShdw blurRad="38100" dist="38100" dir="2700000" algn="tl">
                    <a:srgbClr val="000000">
                      <a:alpha val="43137"/>
                    </a:srgbClr>
                  </a:outerShdw>
                </a:effectLst>
                <a:latin typeface="Constantia" panose="02030602050306030303" pitchFamily="18" charset="0"/>
              </a:rPr>
            </a:br>
            <a:r>
              <a:rPr lang="en-IN" sz="2200" b="1" dirty="0">
                <a:effectLst>
                  <a:outerShdw blurRad="38100" dist="38100" dir="2700000" algn="tl">
                    <a:srgbClr val="000000">
                      <a:alpha val="43137"/>
                    </a:srgbClr>
                  </a:outerShdw>
                </a:effectLst>
                <a:latin typeface="Constantia" panose="02030602050306030303" pitchFamily="18" charset="0"/>
              </a:rPr>
              <a:t>COURSE CODE : 201c</a:t>
            </a:r>
            <a:br>
              <a:rPr lang="en-IN" sz="2200" b="1" dirty="0">
                <a:effectLst>
                  <a:outerShdw blurRad="38100" dist="38100" dir="2700000" algn="tl">
                    <a:srgbClr val="000000">
                      <a:alpha val="43137"/>
                    </a:srgbClr>
                  </a:outerShdw>
                </a:effectLst>
                <a:latin typeface="Constantia" panose="02030602050306030303" pitchFamily="18" charset="0"/>
              </a:rPr>
            </a:br>
            <a:br>
              <a:rPr lang="en-IN" sz="2200" b="1" dirty="0">
                <a:effectLst>
                  <a:outerShdw blurRad="38100" dist="38100" dir="2700000" algn="tl">
                    <a:srgbClr val="000000">
                      <a:alpha val="43137"/>
                    </a:srgbClr>
                  </a:outerShdw>
                </a:effectLst>
                <a:latin typeface="Constantia" panose="02030602050306030303" pitchFamily="18" charset="0"/>
              </a:rPr>
            </a:br>
            <a:r>
              <a:rPr lang="en-IN" sz="2200" b="1" dirty="0">
                <a:effectLst>
                  <a:outerShdw blurRad="38100" dist="38100" dir="2700000" algn="tl">
                    <a:srgbClr val="000000">
                      <a:alpha val="43137"/>
                    </a:srgbClr>
                  </a:outerShdw>
                </a:effectLst>
                <a:latin typeface="Constantia" panose="02030602050306030303" pitchFamily="18" charset="0"/>
              </a:rPr>
              <a:t>COURSE TITLE : LAW AND SOCIAL TRANSFORMATION </a:t>
            </a:r>
            <a:br>
              <a:rPr lang="en-IN" sz="2200" b="1" dirty="0">
                <a:effectLst>
                  <a:outerShdw blurRad="38100" dist="38100" dir="2700000" algn="tl">
                    <a:srgbClr val="000000">
                      <a:alpha val="43137"/>
                    </a:srgbClr>
                  </a:outerShdw>
                </a:effectLst>
                <a:latin typeface="Constantia" panose="02030602050306030303" pitchFamily="18" charset="0"/>
              </a:rPr>
            </a:br>
            <a:r>
              <a:rPr lang="en-IN" sz="2200" b="1" dirty="0">
                <a:effectLst>
                  <a:outerShdw blurRad="38100" dist="38100" dir="2700000" algn="tl">
                    <a:srgbClr val="000000">
                      <a:alpha val="43137"/>
                    </a:srgbClr>
                  </a:outerShdw>
                </a:effectLst>
                <a:latin typeface="Constantia" panose="02030602050306030303" pitchFamily="18" charset="0"/>
              </a:rPr>
              <a:t>IN INDIA</a:t>
            </a:r>
            <a:br>
              <a:rPr lang="en-IN" sz="2200" b="1" dirty="0">
                <a:effectLst>
                  <a:outerShdw blurRad="38100" dist="38100" dir="2700000" algn="tl">
                    <a:srgbClr val="000000">
                      <a:alpha val="43137"/>
                    </a:srgbClr>
                  </a:outerShdw>
                </a:effectLst>
                <a:latin typeface="Constantia" panose="02030602050306030303" pitchFamily="18" charset="0"/>
              </a:rPr>
            </a:br>
            <a:br>
              <a:rPr lang="en-IN" sz="2200" b="1" dirty="0">
                <a:effectLst>
                  <a:outerShdw blurRad="38100" dist="38100" dir="2700000" algn="tl">
                    <a:srgbClr val="000000">
                      <a:alpha val="43137"/>
                    </a:srgbClr>
                  </a:outerShdw>
                </a:effectLst>
                <a:latin typeface="Constantia" panose="02030602050306030303" pitchFamily="18" charset="0"/>
              </a:rPr>
            </a:br>
            <a:r>
              <a:rPr lang="en-IN" sz="2200" b="1" dirty="0">
                <a:effectLst>
                  <a:outerShdw blurRad="38100" dist="38100" dir="2700000" algn="tl">
                    <a:srgbClr val="000000">
                      <a:alpha val="43137"/>
                    </a:srgbClr>
                  </a:outerShdw>
                </a:effectLst>
                <a:latin typeface="Constantia" panose="02030602050306030303" pitchFamily="18" charset="0"/>
              </a:rPr>
              <a:t>UNIT V : ALTERNATIVE APPROACHES TO LAW</a:t>
            </a:r>
            <a:br>
              <a:rPr lang="en-IN" sz="2200" b="1" dirty="0">
                <a:effectLst>
                  <a:outerShdw blurRad="38100" dist="38100" dir="2700000" algn="tl">
                    <a:srgbClr val="000000">
                      <a:alpha val="43137"/>
                    </a:srgbClr>
                  </a:outerShdw>
                </a:effectLst>
                <a:latin typeface="Constantia" panose="02030602050306030303" pitchFamily="18" charset="0"/>
              </a:rPr>
            </a:br>
            <a:br>
              <a:rPr lang="en-IN" sz="2200" b="1" dirty="0">
                <a:effectLst>
                  <a:outerShdw blurRad="38100" dist="38100" dir="2700000" algn="tl">
                    <a:srgbClr val="000000">
                      <a:alpha val="43137"/>
                    </a:srgbClr>
                  </a:outerShdw>
                </a:effectLst>
                <a:latin typeface="Constantia" panose="02030602050306030303" pitchFamily="18" charset="0"/>
              </a:rPr>
            </a:br>
            <a:r>
              <a:rPr lang="en-IN" sz="2200" b="1" dirty="0">
                <a:effectLst>
                  <a:outerShdw blurRad="38100" dist="38100" dir="2700000" algn="tl">
                    <a:srgbClr val="000000">
                      <a:alpha val="43137"/>
                    </a:srgbClr>
                  </a:outerShdw>
                </a:effectLst>
                <a:latin typeface="Constantia" panose="02030602050306030303" pitchFamily="18" charset="0"/>
              </a:rPr>
              <a:t>5.3 GRAM NYAYALAYAS </a:t>
            </a:r>
            <a:br>
              <a:rPr lang="en-IN" sz="2200" b="1" dirty="0">
                <a:effectLst>
                  <a:outerShdw blurRad="38100" dist="38100" dir="2700000" algn="tl">
                    <a:srgbClr val="000000">
                      <a:alpha val="43137"/>
                    </a:srgbClr>
                  </a:outerShdw>
                </a:effectLst>
                <a:latin typeface="Constantia" panose="02030602050306030303" pitchFamily="18" charset="0"/>
              </a:rPr>
            </a:br>
            <a:br>
              <a:rPr lang="en-IN" sz="2000" b="1" dirty="0">
                <a:effectLst>
                  <a:outerShdw blurRad="38100" dist="38100" dir="2700000" algn="tl">
                    <a:srgbClr val="000000">
                      <a:alpha val="43137"/>
                    </a:srgbClr>
                  </a:outerShdw>
                </a:effectLst>
                <a:latin typeface="Constantia" panose="02030602050306030303" pitchFamily="18" charset="0"/>
              </a:rPr>
            </a:br>
            <a:r>
              <a:rPr lang="en-IN" sz="3600" b="1" dirty="0">
                <a:solidFill>
                  <a:schemeClr val="accent2">
                    <a:lumMod val="50000"/>
                  </a:schemeClr>
                </a:solidFill>
                <a:effectLst>
                  <a:outerShdw blurRad="38100" dist="38100" dir="2700000" algn="tl">
                    <a:srgbClr val="000000">
                      <a:alpha val="43137"/>
                    </a:srgbClr>
                  </a:outerShdw>
                </a:effectLst>
                <a:latin typeface="Constantia" panose="02030602050306030303" pitchFamily="18" charset="0"/>
              </a:rPr>
              <a:t>TOPIC : GRAM NYAYALAYAS AND INDIAN CRIMINAL JUSTICE </a:t>
            </a:r>
            <a:br>
              <a:rPr lang="en-IN" sz="3600" b="1" dirty="0">
                <a:solidFill>
                  <a:schemeClr val="accent2">
                    <a:lumMod val="50000"/>
                  </a:schemeClr>
                </a:solidFill>
                <a:effectLst>
                  <a:outerShdw blurRad="38100" dist="38100" dir="2700000" algn="tl">
                    <a:srgbClr val="000000">
                      <a:alpha val="43137"/>
                    </a:srgbClr>
                  </a:outerShdw>
                </a:effectLst>
                <a:latin typeface="Constantia" panose="02030602050306030303" pitchFamily="18" charset="0"/>
              </a:rPr>
            </a:br>
            <a:r>
              <a:rPr lang="en-IN" sz="3600" b="1" dirty="0">
                <a:solidFill>
                  <a:schemeClr val="accent2">
                    <a:lumMod val="50000"/>
                  </a:schemeClr>
                </a:solidFill>
                <a:effectLst>
                  <a:outerShdw blurRad="38100" dist="38100" dir="2700000" algn="tl">
                    <a:srgbClr val="000000">
                      <a:alpha val="43137"/>
                    </a:srgbClr>
                  </a:outerShdw>
                </a:effectLst>
                <a:latin typeface="Constantia" panose="02030602050306030303" pitchFamily="18" charset="0"/>
              </a:rPr>
              <a:t>SYSTEM</a:t>
            </a:r>
          </a:p>
        </p:txBody>
      </p:sp>
      <p:sp>
        <p:nvSpPr>
          <p:cNvPr id="3" name="Subtitle 2"/>
          <p:cNvSpPr>
            <a:spLocks noGrp="1"/>
          </p:cNvSpPr>
          <p:nvPr>
            <p:ph type="subTitle" idx="1"/>
          </p:nvPr>
        </p:nvSpPr>
        <p:spPr>
          <a:xfrm>
            <a:off x="1507067" y="5336930"/>
            <a:ext cx="7766936" cy="1521069"/>
          </a:xfrm>
        </p:spPr>
        <p:txBody>
          <a:bodyPr>
            <a:normAutofit fontScale="85000" lnSpcReduction="20000"/>
          </a:bodyPr>
          <a:lstStyle/>
          <a:p>
            <a:r>
              <a:rPr lang="en-US" sz="2600" b="1" dirty="0">
                <a:solidFill>
                  <a:schemeClr val="tx2"/>
                </a:solidFill>
                <a:latin typeface="Constantia" pitchFamily="18" charset="0"/>
                <a:ea typeface="Tahoma" pitchFamily="34" charset="0"/>
                <a:cs typeface="Simplified Arabic Fixed" pitchFamily="49" charset="-78"/>
              </a:rPr>
              <a:t>Presented by –</a:t>
            </a:r>
          </a:p>
          <a:p>
            <a:pPr>
              <a:lnSpc>
                <a:spcPct val="80000"/>
              </a:lnSpc>
              <a:spcBef>
                <a:spcPts val="600"/>
              </a:spcBef>
            </a:pPr>
            <a:r>
              <a:rPr lang="en-US" sz="2600" b="1" dirty="0">
                <a:solidFill>
                  <a:schemeClr val="tx2"/>
                </a:solidFill>
                <a:latin typeface="Constantia" pitchFamily="18" charset="0"/>
                <a:ea typeface="Tahoma" pitchFamily="34" charset="0"/>
                <a:cs typeface="Simplified Arabic Fixed" pitchFamily="49" charset="-78"/>
              </a:rPr>
              <a:t>Dr. Sangeeta Chatterjee</a:t>
            </a:r>
          </a:p>
          <a:p>
            <a:pPr>
              <a:lnSpc>
                <a:spcPct val="80000"/>
              </a:lnSpc>
            </a:pPr>
            <a:r>
              <a:rPr lang="en-US" sz="2600" b="1" dirty="0">
                <a:solidFill>
                  <a:schemeClr val="tx2"/>
                </a:solidFill>
                <a:latin typeface="Constantia" pitchFamily="18" charset="0"/>
                <a:ea typeface="Tahoma" pitchFamily="34" charset="0"/>
                <a:cs typeface="Simplified Arabic Fixed" pitchFamily="49" charset="-78"/>
              </a:rPr>
              <a:t>Assistant Professor</a:t>
            </a:r>
          </a:p>
          <a:p>
            <a:pPr>
              <a:lnSpc>
                <a:spcPct val="80000"/>
              </a:lnSpc>
              <a:spcBef>
                <a:spcPts val="600"/>
              </a:spcBef>
            </a:pPr>
            <a:r>
              <a:rPr lang="en-US" sz="2600" b="1" dirty="0">
                <a:solidFill>
                  <a:schemeClr val="tx2"/>
                </a:solidFill>
                <a:latin typeface="Constantia" pitchFamily="18" charset="0"/>
                <a:ea typeface="Tahoma" pitchFamily="34" charset="0"/>
                <a:cs typeface="Simplified Arabic Fixed" pitchFamily="49" charset="-78"/>
              </a:rPr>
              <a:t>Department of Law,</a:t>
            </a:r>
          </a:p>
          <a:p>
            <a:pPr>
              <a:lnSpc>
                <a:spcPct val="80000"/>
              </a:lnSpc>
              <a:spcBef>
                <a:spcPts val="600"/>
              </a:spcBef>
            </a:pPr>
            <a:r>
              <a:rPr lang="en-US" sz="2600" b="1" dirty="0" err="1">
                <a:solidFill>
                  <a:schemeClr val="tx2"/>
                </a:solidFill>
                <a:latin typeface="Constantia" pitchFamily="18" charset="0"/>
                <a:ea typeface="Tahoma" pitchFamily="34" charset="0"/>
                <a:cs typeface="Simplified Arabic Fixed" pitchFamily="49" charset="-78"/>
              </a:rPr>
              <a:t>Bankura</a:t>
            </a:r>
            <a:r>
              <a:rPr lang="en-US" sz="2600" b="1" dirty="0">
                <a:solidFill>
                  <a:schemeClr val="tx2"/>
                </a:solidFill>
                <a:latin typeface="Constantia" pitchFamily="18" charset="0"/>
                <a:ea typeface="Tahoma" pitchFamily="34" charset="0"/>
                <a:cs typeface="Simplified Arabic Fixed" pitchFamily="49" charset="-78"/>
              </a:rPr>
              <a:t> University</a:t>
            </a:r>
          </a:p>
          <a:p>
            <a:endParaRPr lang="en-IN" dirty="0"/>
          </a:p>
        </p:txBody>
      </p:sp>
    </p:spTree>
    <p:extLst>
      <p:ext uri="{BB962C8B-B14F-4D97-AF65-F5344CB8AC3E}">
        <p14:creationId xmlns:p14="http://schemas.microsoft.com/office/powerpoint/2010/main" val="30810942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63415"/>
            <a:ext cx="8596668" cy="1175239"/>
          </a:xfrm>
        </p:spPr>
        <p:txBody>
          <a:bodyPr>
            <a:normAutofit fontScale="90000"/>
          </a:bodyPr>
          <a:lstStyle/>
          <a:p>
            <a:pPr algn="ctr"/>
            <a:r>
              <a:rPr lang="en-IN" sz="4400" b="1" dirty="0">
                <a:effectLst>
                  <a:outerShdw blurRad="38100" dist="38100" dir="2700000" algn="tl">
                    <a:srgbClr val="000000">
                      <a:alpha val="43137"/>
                    </a:srgbClr>
                  </a:outerShdw>
                </a:effectLst>
                <a:latin typeface="Constantia" panose="02030602050306030303" pitchFamily="18" charset="0"/>
              </a:rPr>
              <a:t>SALIENT FEATURES OF THE GRAM NYAYALAYAS ACT, 2008</a:t>
            </a:r>
            <a:br>
              <a:rPr lang="en-IN" dirty="0"/>
            </a:br>
            <a:endParaRPr lang="en-IN" dirty="0"/>
          </a:p>
        </p:txBody>
      </p:sp>
      <p:sp>
        <p:nvSpPr>
          <p:cNvPr id="3" name="Content Placeholder 2"/>
          <p:cNvSpPr>
            <a:spLocks noGrp="1"/>
          </p:cNvSpPr>
          <p:nvPr>
            <p:ph idx="1"/>
          </p:nvPr>
        </p:nvSpPr>
        <p:spPr>
          <a:xfrm>
            <a:off x="738880" y="1793631"/>
            <a:ext cx="8596668" cy="4678555"/>
          </a:xfrm>
        </p:spPr>
        <p:txBody>
          <a:bodyPr>
            <a:normAutofit fontScale="92500" lnSpcReduction="20000"/>
          </a:bodyPr>
          <a:lstStyle/>
          <a:p>
            <a:pPr algn="just"/>
            <a:r>
              <a:rPr lang="en-IN" sz="2400" dirty="0">
                <a:latin typeface="Constantia" panose="02030602050306030303" pitchFamily="18" charset="0"/>
              </a:rPr>
              <a:t>The Gram </a:t>
            </a:r>
            <a:r>
              <a:rPr lang="en-IN" sz="2400" dirty="0" err="1">
                <a:latin typeface="Constantia" panose="02030602050306030303" pitchFamily="18" charset="0"/>
              </a:rPr>
              <a:t>Nyayalaya</a:t>
            </a:r>
            <a:r>
              <a:rPr lang="en-IN" sz="2400" dirty="0">
                <a:latin typeface="Constantia" panose="02030602050306030303" pitchFamily="18" charset="0"/>
              </a:rPr>
              <a:t> shall be the Court of Judicial Magistrate of the First Class and its Presiding Officer (</a:t>
            </a:r>
            <a:r>
              <a:rPr lang="en-IN" sz="2400" i="1" dirty="0" err="1">
                <a:latin typeface="Constantia" panose="02030602050306030303" pitchFamily="18" charset="0"/>
              </a:rPr>
              <a:t>Nyayadhikari</a:t>
            </a:r>
            <a:r>
              <a:rPr lang="en-IN" sz="2400" dirty="0">
                <a:latin typeface="Constantia" panose="02030602050306030303" pitchFamily="18" charset="0"/>
              </a:rPr>
              <a:t>) shall be appointed by the State Government in consultation with the High Court. The qualifications, salary, terms and conditions of service of the </a:t>
            </a:r>
            <a:r>
              <a:rPr lang="en-IN" sz="2400" i="1" dirty="0" err="1">
                <a:latin typeface="Constantia" panose="02030602050306030303" pitchFamily="18" charset="0"/>
              </a:rPr>
              <a:t>Nyayadhikari</a:t>
            </a:r>
            <a:r>
              <a:rPr lang="en-IN" sz="2400" dirty="0">
                <a:latin typeface="Constantia" panose="02030602050306030303" pitchFamily="18" charset="0"/>
              </a:rPr>
              <a:t> shall be the same as that of the Judicial Magistrate of First Class.</a:t>
            </a:r>
          </a:p>
          <a:p>
            <a:pPr algn="just"/>
            <a:r>
              <a:rPr lang="en-IN" sz="2400" dirty="0">
                <a:latin typeface="Constantia" panose="02030602050306030303" pitchFamily="18" charset="0"/>
              </a:rPr>
              <a:t>The Gram </a:t>
            </a:r>
            <a:r>
              <a:rPr lang="en-IN" sz="2400" dirty="0" err="1">
                <a:latin typeface="Constantia" panose="02030602050306030303" pitchFamily="18" charset="0"/>
              </a:rPr>
              <a:t>Nyayalaya</a:t>
            </a:r>
            <a:r>
              <a:rPr lang="en-IN" sz="2400" dirty="0">
                <a:latin typeface="Constantia" panose="02030602050306030303" pitchFamily="18" charset="0"/>
              </a:rPr>
              <a:t> shall be established for every Panchayat at the intermediate level or a group of contiguous Panchayats at intermediate level in a district or where there is no Panchayat at the intermediate level in any State, for a group of contiguous Panchayats.</a:t>
            </a:r>
          </a:p>
          <a:p>
            <a:pPr algn="just"/>
            <a:r>
              <a:rPr lang="en-IN" sz="2400" dirty="0">
                <a:latin typeface="Constantia" panose="02030602050306030303" pitchFamily="18" charset="0"/>
              </a:rPr>
              <a:t>The Gram </a:t>
            </a:r>
            <a:r>
              <a:rPr lang="en-IN" sz="2400" dirty="0" err="1">
                <a:latin typeface="Constantia" panose="02030602050306030303" pitchFamily="18" charset="0"/>
              </a:rPr>
              <a:t>Nyayalaya</a:t>
            </a:r>
            <a:r>
              <a:rPr lang="en-IN" sz="2400" dirty="0">
                <a:latin typeface="Constantia" panose="02030602050306030303" pitchFamily="18" charset="0"/>
              </a:rPr>
              <a:t> shall try criminal cases, which are specified in the First Schedule to the Act.</a:t>
            </a:r>
          </a:p>
          <a:p>
            <a:pPr algn="just"/>
            <a:r>
              <a:rPr lang="en-IN" sz="2400" dirty="0">
                <a:latin typeface="Constantia" panose="02030602050306030303" pitchFamily="18" charset="0"/>
              </a:rPr>
              <a:t>The Gram </a:t>
            </a:r>
            <a:r>
              <a:rPr lang="en-IN" sz="2400" dirty="0" err="1">
                <a:latin typeface="Constantia" panose="02030602050306030303" pitchFamily="18" charset="0"/>
              </a:rPr>
              <a:t>Nyayalaya</a:t>
            </a:r>
            <a:r>
              <a:rPr lang="en-IN" sz="2400" dirty="0">
                <a:latin typeface="Constantia" panose="02030602050306030303" pitchFamily="18" charset="0"/>
              </a:rPr>
              <a:t> shall follow the summary procedure in criminal trials.</a:t>
            </a:r>
          </a:p>
        </p:txBody>
      </p:sp>
    </p:spTree>
    <p:extLst>
      <p:ext uri="{BB962C8B-B14F-4D97-AF65-F5344CB8AC3E}">
        <p14:creationId xmlns:p14="http://schemas.microsoft.com/office/powerpoint/2010/main" val="18188627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63415"/>
            <a:ext cx="8596668" cy="1175239"/>
          </a:xfrm>
        </p:spPr>
        <p:txBody>
          <a:bodyPr>
            <a:normAutofit fontScale="90000"/>
          </a:bodyPr>
          <a:lstStyle/>
          <a:p>
            <a:pPr algn="ctr"/>
            <a:r>
              <a:rPr lang="en-IN" sz="4400" b="1" dirty="0">
                <a:effectLst>
                  <a:outerShdw blurRad="38100" dist="38100" dir="2700000" algn="tl">
                    <a:srgbClr val="000000">
                      <a:alpha val="43137"/>
                    </a:srgbClr>
                  </a:outerShdw>
                </a:effectLst>
                <a:latin typeface="Constantia" panose="02030602050306030303" pitchFamily="18" charset="0"/>
              </a:rPr>
              <a:t>SALIENT FEATURES OF THE GRAM NYAYALAYAS ACT, 2008</a:t>
            </a:r>
            <a:br>
              <a:rPr lang="en-IN" dirty="0"/>
            </a:br>
            <a:endParaRPr lang="en-IN" dirty="0"/>
          </a:p>
        </p:txBody>
      </p:sp>
      <p:sp>
        <p:nvSpPr>
          <p:cNvPr id="3" name="Content Placeholder 2"/>
          <p:cNvSpPr>
            <a:spLocks noGrp="1"/>
          </p:cNvSpPr>
          <p:nvPr>
            <p:ph idx="1"/>
          </p:nvPr>
        </p:nvSpPr>
        <p:spPr>
          <a:xfrm>
            <a:off x="738880" y="1793631"/>
            <a:ext cx="8596668" cy="4678555"/>
          </a:xfrm>
        </p:spPr>
        <p:txBody>
          <a:bodyPr>
            <a:normAutofit fontScale="92500" lnSpcReduction="20000"/>
          </a:bodyPr>
          <a:lstStyle/>
          <a:p>
            <a:pPr algn="just"/>
            <a:r>
              <a:rPr lang="en-IN" sz="2400" dirty="0">
                <a:latin typeface="Constantia" panose="02030602050306030303" pitchFamily="18" charset="0"/>
              </a:rPr>
              <a:t>The judgment and order passed by the Gram </a:t>
            </a:r>
            <a:r>
              <a:rPr lang="en-IN" sz="2400" dirty="0" err="1">
                <a:latin typeface="Constantia" panose="02030602050306030303" pitchFamily="18" charset="0"/>
              </a:rPr>
              <a:t>Nyayalayas</a:t>
            </a:r>
            <a:r>
              <a:rPr lang="en-IN" sz="2400" dirty="0">
                <a:latin typeface="Constantia" panose="02030602050306030303" pitchFamily="18" charset="0"/>
              </a:rPr>
              <a:t> shall be deemed to be decree and to avoid delay in its execution, the Gram </a:t>
            </a:r>
            <a:r>
              <a:rPr lang="en-IN" sz="2400" dirty="0" err="1">
                <a:latin typeface="Constantia" panose="02030602050306030303" pitchFamily="18" charset="0"/>
              </a:rPr>
              <a:t>Nyayalayas</a:t>
            </a:r>
            <a:r>
              <a:rPr lang="en-IN" sz="2400" dirty="0">
                <a:latin typeface="Constantia" panose="02030602050306030303" pitchFamily="18" charset="0"/>
              </a:rPr>
              <a:t> shall follow summary procedure for its execution.</a:t>
            </a:r>
          </a:p>
          <a:p>
            <a:pPr algn="just"/>
            <a:r>
              <a:rPr lang="en-IN" sz="2400" dirty="0">
                <a:latin typeface="Constantia" panose="02030602050306030303" pitchFamily="18" charset="0"/>
              </a:rPr>
              <a:t>A person accused of any offence may file an application for plea bargaining in Gram </a:t>
            </a:r>
            <a:r>
              <a:rPr lang="en-IN" sz="2400" dirty="0" err="1">
                <a:latin typeface="Constantia" panose="02030602050306030303" pitchFamily="18" charset="0"/>
              </a:rPr>
              <a:t>Nyayalaya</a:t>
            </a:r>
            <a:r>
              <a:rPr lang="en-IN" sz="2400" dirty="0">
                <a:latin typeface="Constantia" panose="02030602050306030303" pitchFamily="18" charset="0"/>
              </a:rPr>
              <a:t> in which such offence is pending trial and the same will be disposed of by that Gram </a:t>
            </a:r>
            <a:r>
              <a:rPr lang="en-IN" sz="2400" dirty="0" err="1">
                <a:latin typeface="Constantia" panose="02030602050306030303" pitchFamily="18" charset="0"/>
              </a:rPr>
              <a:t>Nyayalaya</a:t>
            </a:r>
            <a:r>
              <a:rPr lang="en-IN" sz="2400" dirty="0">
                <a:latin typeface="Constantia" panose="02030602050306030303" pitchFamily="18" charset="0"/>
              </a:rPr>
              <a:t> in accordance with the provisions of the </a:t>
            </a:r>
            <a:r>
              <a:rPr lang="en-IN" sz="2400" i="1" dirty="0">
                <a:latin typeface="Constantia" panose="02030602050306030303" pitchFamily="18" charset="0"/>
              </a:rPr>
              <a:t>Chapter XXIA of the Code of Criminal Procedure, 1973</a:t>
            </a:r>
            <a:r>
              <a:rPr lang="en-IN" sz="2400" dirty="0">
                <a:latin typeface="Constantia" panose="02030602050306030303" pitchFamily="18" charset="0"/>
              </a:rPr>
              <a:t>.</a:t>
            </a:r>
          </a:p>
          <a:p>
            <a:pPr algn="just"/>
            <a:r>
              <a:rPr lang="en-IN" sz="2400" dirty="0">
                <a:latin typeface="Constantia" panose="02030602050306030303" pitchFamily="18" charset="0"/>
              </a:rPr>
              <a:t>The Gram </a:t>
            </a:r>
            <a:r>
              <a:rPr lang="en-IN" sz="2400" dirty="0" err="1">
                <a:latin typeface="Constantia" panose="02030602050306030303" pitchFamily="18" charset="0"/>
              </a:rPr>
              <a:t>Nyayalaya</a:t>
            </a:r>
            <a:r>
              <a:rPr lang="en-IN" sz="2400" dirty="0">
                <a:latin typeface="Constantia" panose="02030602050306030303" pitchFamily="18" charset="0"/>
              </a:rPr>
              <a:t> shall be a mobile court and shall exercise the power of a criminal court.</a:t>
            </a:r>
          </a:p>
          <a:p>
            <a:pPr algn="just"/>
            <a:r>
              <a:rPr lang="en-IN" sz="2400" dirty="0">
                <a:latin typeface="Constantia" panose="02030602050306030303" pitchFamily="18" charset="0"/>
              </a:rPr>
              <a:t>An appeal from the judgment, sentence or order of the Gram </a:t>
            </a:r>
            <a:r>
              <a:rPr lang="en-IN" sz="2400" dirty="0" err="1">
                <a:latin typeface="Constantia" panose="02030602050306030303" pitchFamily="18" charset="0"/>
              </a:rPr>
              <a:t>Nyayalayas</a:t>
            </a:r>
            <a:r>
              <a:rPr lang="en-IN" sz="2400" dirty="0">
                <a:latin typeface="Constantia" panose="02030602050306030303" pitchFamily="18" charset="0"/>
              </a:rPr>
              <a:t> in criminal 	cases to the extent provided in the </a:t>
            </a:r>
            <a:r>
              <a:rPr lang="en-IN" sz="2400" i="1" dirty="0">
                <a:latin typeface="Constantia" panose="02030602050306030303" pitchFamily="18" charset="0"/>
              </a:rPr>
              <a:t>Code of Criminal Procedure, 1973</a:t>
            </a:r>
            <a:r>
              <a:rPr lang="en-IN" sz="2400" dirty="0">
                <a:latin typeface="Constantia" panose="02030602050306030303" pitchFamily="18" charset="0"/>
              </a:rPr>
              <a:t> shall lie to the Court of Session, which shall be heard and disposed of within a period of six months from the date of filing such appeal.</a:t>
            </a:r>
          </a:p>
          <a:p>
            <a:endParaRPr lang="en-IN" dirty="0"/>
          </a:p>
        </p:txBody>
      </p:sp>
    </p:spTree>
    <p:extLst>
      <p:ext uri="{BB962C8B-B14F-4D97-AF65-F5344CB8AC3E}">
        <p14:creationId xmlns:p14="http://schemas.microsoft.com/office/powerpoint/2010/main" val="18188627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8554" y="337038"/>
            <a:ext cx="8535448" cy="674077"/>
          </a:xfrm>
        </p:spPr>
        <p:txBody>
          <a:bodyPr>
            <a:noAutofit/>
          </a:bodyPr>
          <a:lstStyle/>
          <a:p>
            <a:pPr algn="ctr"/>
            <a:r>
              <a:rPr lang="en-IN" sz="4000" b="1" dirty="0">
                <a:effectLst>
                  <a:outerShdw blurRad="38100" dist="38100" dir="2700000" algn="tl">
                    <a:srgbClr val="000000">
                      <a:alpha val="43137"/>
                    </a:srgbClr>
                  </a:outerShdw>
                </a:effectLst>
                <a:latin typeface="Constantia" panose="02030602050306030303" pitchFamily="18" charset="0"/>
              </a:rPr>
              <a:t>CRITICAL ANALYSIS</a:t>
            </a:r>
            <a:endParaRPr lang="en-IN" sz="4000" dirty="0">
              <a:effectLst>
                <a:outerShdw blurRad="38100" dist="38100" dir="2700000" algn="tl">
                  <a:srgbClr val="000000">
                    <a:alpha val="43137"/>
                  </a:srgbClr>
                </a:outerShdw>
              </a:effectLst>
              <a:latin typeface="Constantia" panose="02030602050306030303" pitchFamily="18" charset="0"/>
            </a:endParaRPr>
          </a:p>
        </p:txBody>
      </p:sp>
      <p:sp>
        <p:nvSpPr>
          <p:cNvPr id="3" name="Content Placeholder 2"/>
          <p:cNvSpPr>
            <a:spLocks noGrp="1"/>
          </p:cNvSpPr>
          <p:nvPr>
            <p:ph idx="1"/>
          </p:nvPr>
        </p:nvSpPr>
        <p:spPr>
          <a:xfrm>
            <a:off x="677334" y="1266092"/>
            <a:ext cx="8596668" cy="5249007"/>
          </a:xfrm>
        </p:spPr>
        <p:txBody>
          <a:bodyPr>
            <a:normAutofit fontScale="85000" lnSpcReduction="20000"/>
          </a:bodyPr>
          <a:lstStyle/>
          <a:p>
            <a:pPr algn="just"/>
            <a:r>
              <a:rPr lang="en-IN" sz="2400" dirty="0">
                <a:latin typeface="Constantia" panose="02030602050306030303" pitchFamily="18" charset="0"/>
              </a:rPr>
              <a:t>It is a very effective mechanism for trying criminal cases at the village level through door to door visit and by way of conciliation. </a:t>
            </a:r>
          </a:p>
          <a:p>
            <a:pPr algn="just"/>
            <a:r>
              <a:rPr lang="en-IN" sz="2400" dirty="0">
                <a:latin typeface="Constantia" panose="02030602050306030303" pitchFamily="18" charset="0"/>
              </a:rPr>
              <a:t>It is also considered praiseworthy for summary trials of criminal cases as well as disposal of criminal appeals within six months from the date of filing. </a:t>
            </a:r>
          </a:p>
          <a:p>
            <a:pPr algn="just"/>
            <a:r>
              <a:rPr lang="en-IN" sz="2400" dirty="0">
                <a:latin typeface="Constantia" panose="02030602050306030303" pitchFamily="18" charset="0"/>
              </a:rPr>
              <a:t>Establishment of Gram </a:t>
            </a:r>
            <a:r>
              <a:rPr lang="en-IN" sz="2400" dirty="0" err="1">
                <a:latin typeface="Constantia" panose="02030602050306030303" pitchFamily="18" charset="0"/>
              </a:rPr>
              <a:t>Nyayalayas</a:t>
            </a:r>
            <a:r>
              <a:rPr lang="en-IN" sz="2400" dirty="0">
                <a:latin typeface="Constantia" panose="02030602050306030303" pitchFamily="18" charset="0"/>
              </a:rPr>
              <a:t> will decrease the huge number of pending cases at different criminal courts. </a:t>
            </a:r>
          </a:p>
          <a:p>
            <a:pPr algn="just"/>
            <a:r>
              <a:rPr lang="en-IN" sz="2400" dirty="0">
                <a:latin typeface="Constantia" panose="02030602050306030303" pitchFamily="18" charset="0"/>
              </a:rPr>
              <a:t>But, it can try only the petty cases, where offences under the </a:t>
            </a:r>
            <a:r>
              <a:rPr lang="en-IN" sz="2400" i="1" dirty="0">
                <a:latin typeface="Constantia" panose="02030602050306030303" pitchFamily="18" charset="0"/>
              </a:rPr>
              <a:t>Indian Penal Code, 1860</a:t>
            </a:r>
            <a:r>
              <a:rPr lang="en-IN" sz="2400" dirty="0">
                <a:latin typeface="Constantia" panose="02030602050306030303" pitchFamily="18" charset="0"/>
              </a:rPr>
              <a:t> shall not be punishable with death or imprisonment for life or the imprisonment shall not exceed two years. </a:t>
            </a:r>
          </a:p>
          <a:p>
            <a:pPr algn="just"/>
            <a:r>
              <a:rPr lang="en-IN" sz="2400" dirty="0">
                <a:latin typeface="Constantia" panose="02030602050306030303" pitchFamily="18" charset="0"/>
              </a:rPr>
              <a:t>In case of theft or stolen property, the value of property shall not exceed twenty thousand rupees. </a:t>
            </a:r>
          </a:p>
          <a:p>
            <a:pPr algn="just"/>
            <a:r>
              <a:rPr lang="en-IN" sz="2400" dirty="0">
                <a:latin typeface="Constantia" panose="02030602050306030303" pitchFamily="18" charset="0"/>
              </a:rPr>
              <a:t>Therefore, for serious criminal cases, the litigants have to move to the court only. </a:t>
            </a:r>
          </a:p>
          <a:p>
            <a:pPr algn="just"/>
            <a:r>
              <a:rPr lang="en-IN" sz="2400" dirty="0">
                <a:latin typeface="Constantia" panose="02030602050306030303" pitchFamily="18" charset="0"/>
              </a:rPr>
              <a:t>Sometimes it becomes advantageous also, because Gram </a:t>
            </a:r>
            <a:r>
              <a:rPr lang="en-IN" sz="2400" dirty="0" err="1">
                <a:latin typeface="Constantia" panose="02030602050306030303" pitchFamily="18" charset="0"/>
              </a:rPr>
              <a:t>Nyayalayas</a:t>
            </a:r>
            <a:r>
              <a:rPr lang="en-IN" sz="2400" dirty="0">
                <a:latin typeface="Constantia" panose="02030602050306030303" pitchFamily="18" charset="0"/>
              </a:rPr>
              <a:t> have no scope to exceed their jurisdictions or abuse their powers like the Nyaya Panchayats.</a:t>
            </a:r>
          </a:p>
          <a:p>
            <a:endParaRPr lang="en-IN" dirty="0"/>
          </a:p>
        </p:txBody>
      </p:sp>
    </p:spTree>
    <p:extLst>
      <p:ext uri="{BB962C8B-B14F-4D97-AF65-F5344CB8AC3E}">
        <p14:creationId xmlns:p14="http://schemas.microsoft.com/office/powerpoint/2010/main" val="26557300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37038"/>
            <a:ext cx="8596668" cy="762000"/>
          </a:xfrm>
        </p:spPr>
        <p:txBody>
          <a:bodyPr>
            <a:normAutofit/>
          </a:bodyPr>
          <a:lstStyle/>
          <a:p>
            <a:pPr algn="ctr"/>
            <a:r>
              <a:rPr lang="en-IN" sz="4000" b="1" dirty="0">
                <a:effectLst>
                  <a:outerShdw blurRad="38100" dist="38100" dir="2700000" algn="tl">
                    <a:srgbClr val="000000">
                      <a:alpha val="43137"/>
                    </a:srgbClr>
                  </a:outerShdw>
                </a:effectLst>
                <a:latin typeface="Constantia" panose="02030602050306030303" pitchFamily="18" charset="0"/>
              </a:rPr>
              <a:t>PRACTICAL SITUATION</a:t>
            </a:r>
          </a:p>
        </p:txBody>
      </p:sp>
      <p:sp>
        <p:nvSpPr>
          <p:cNvPr id="3" name="Content Placeholder 2"/>
          <p:cNvSpPr>
            <a:spLocks noGrp="1"/>
          </p:cNvSpPr>
          <p:nvPr>
            <p:ph idx="1"/>
          </p:nvPr>
        </p:nvSpPr>
        <p:spPr>
          <a:xfrm>
            <a:off x="677334" y="1310055"/>
            <a:ext cx="8596668" cy="4731308"/>
          </a:xfrm>
        </p:spPr>
        <p:txBody>
          <a:bodyPr>
            <a:normAutofit fontScale="92500" lnSpcReduction="20000"/>
          </a:bodyPr>
          <a:lstStyle/>
          <a:p>
            <a:pPr marL="0" indent="0" algn="just">
              <a:buNone/>
            </a:pPr>
            <a:r>
              <a:rPr lang="en-IN" dirty="0"/>
              <a:t>	</a:t>
            </a:r>
            <a:r>
              <a:rPr lang="en-IN" sz="2800" dirty="0">
                <a:latin typeface="Constantia" panose="02030602050306030303" pitchFamily="18" charset="0"/>
              </a:rPr>
              <a:t>Though the Central Government in India has taken 	various initiatives to establish Gram </a:t>
            </a:r>
            <a:r>
              <a:rPr lang="en-IN" sz="2800" dirty="0" err="1">
                <a:latin typeface="Constantia" panose="02030602050306030303" pitchFamily="18" charset="0"/>
              </a:rPr>
              <a:t>Nyayalayas</a:t>
            </a:r>
            <a:r>
              <a:rPr lang="en-IN" sz="2800" dirty="0">
                <a:latin typeface="Constantia" panose="02030602050306030303" pitchFamily="18" charset="0"/>
              </a:rPr>
              <a:t> 	throughout the country, but the practical 	situation is 	somewhat different. Most of the State Governments are 	reluctant to establish Gram </a:t>
            </a:r>
            <a:r>
              <a:rPr lang="en-IN" sz="2800" dirty="0" err="1">
                <a:latin typeface="Constantia" panose="02030602050306030303" pitchFamily="18" charset="0"/>
              </a:rPr>
              <a:t>Nyayalayas</a:t>
            </a:r>
            <a:r>
              <a:rPr lang="en-IN" sz="2800" dirty="0">
                <a:latin typeface="Constantia" panose="02030602050306030303" pitchFamily="18" charset="0"/>
              </a:rPr>
              <a:t> in their States. 	Only Madhya Pradesh, Maharashtra, Orissa, 	Haryana, 	Punjab and Rajasthan have established it. On the 	contrary, Delhi and Andhra Pradesh have refused to 	establish it, stating the reasons of urbanisation and 	effective existing system respectively. 	Hence, only 208 	functional Gram </a:t>
            </a:r>
            <a:r>
              <a:rPr lang="en-IN" sz="2800" dirty="0" err="1">
                <a:latin typeface="Constantia" panose="02030602050306030303" pitchFamily="18" charset="0"/>
              </a:rPr>
              <a:t>Nyayalayas</a:t>
            </a:r>
            <a:r>
              <a:rPr lang="en-IN" sz="2800" dirty="0">
                <a:latin typeface="Constantia" panose="02030602050306030303" pitchFamily="18" charset="0"/>
              </a:rPr>
              <a:t> are found in India against 	the target of 5000 till 3</a:t>
            </a:r>
            <a:r>
              <a:rPr lang="en-IN" sz="2800" baseline="30000" dirty="0">
                <a:latin typeface="Constantia" panose="02030602050306030303" pitchFamily="18" charset="0"/>
              </a:rPr>
              <a:t>rd</a:t>
            </a:r>
            <a:r>
              <a:rPr lang="en-IN" sz="2800" dirty="0">
                <a:latin typeface="Constantia" panose="02030602050306030303" pitchFamily="18" charset="0"/>
              </a:rPr>
              <a:t> September, 2019.</a:t>
            </a:r>
          </a:p>
          <a:p>
            <a:pPr marL="0" indent="0" algn="just">
              <a:buNone/>
            </a:pPr>
            <a:r>
              <a:rPr lang="en-IN" sz="2800" dirty="0">
                <a:latin typeface="Constantia" panose="02030602050306030303" pitchFamily="18" charset="0"/>
              </a:rPr>
              <a:t> </a:t>
            </a:r>
          </a:p>
          <a:p>
            <a:endParaRPr lang="en-IN" dirty="0"/>
          </a:p>
        </p:txBody>
      </p:sp>
    </p:spTree>
    <p:extLst>
      <p:ext uri="{BB962C8B-B14F-4D97-AF65-F5344CB8AC3E}">
        <p14:creationId xmlns:p14="http://schemas.microsoft.com/office/powerpoint/2010/main" val="1468588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37039"/>
            <a:ext cx="8596668" cy="709246"/>
          </a:xfrm>
        </p:spPr>
        <p:txBody>
          <a:bodyPr>
            <a:normAutofit fontScale="90000"/>
          </a:bodyPr>
          <a:lstStyle/>
          <a:p>
            <a:pPr algn="ctr"/>
            <a:r>
              <a:rPr lang="en-IN" sz="4400" b="1" dirty="0">
                <a:effectLst>
                  <a:outerShdw blurRad="38100" dist="38100" dir="2700000" algn="tl">
                    <a:srgbClr val="000000">
                      <a:alpha val="43137"/>
                    </a:srgbClr>
                  </a:outerShdw>
                </a:effectLst>
                <a:latin typeface="Constantia" panose="02030602050306030303" pitchFamily="18" charset="0"/>
              </a:rPr>
              <a:t>SUGGESTIONS</a:t>
            </a:r>
            <a:br>
              <a:rPr lang="en-IN" dirty="0"/>
            </a:br>
            <a:endParaRPr lang="en-IN" dirty="0"/>
          </a:p>
        </p:txBody>
      </p:sp>
      <p:sp>
        <p:nvSpPr>
          <p:cNvPr id="3" name="Content Placeholder 2"/>
          <p:cNvSpPr>
            <a:spLocks noGrp="1"/>
          </p:cNvSpPr>
          <p:nvPr>
            <p:ph idx="1"/>
          </p:nvPr>
        </p:nvSpPr>
        <p:spPr>
          <a:xfrm>
            <a:off x="677334" y="1248509"/>
            <a:ext cx="8596668" cy="5125914"/>
          </a:xfrm>
        </p:spPr>
        <p:txBody>
          <a:bodyPr>
            <a:normAutofit fontScale="85000" lnSpcReduction="20000"/>
          </a:bodyPr>
          <a:lstStyle/>
          <a:p>
            <a:pPr algn="just"/>
            <a:r>
              <a:rPr lang="en-IN" sz="2800" dirty="0">
                <a:latin typeface="Constantia" panose="02030602050306030303" pitchFamily="18" charset="0"/>
              </a:rPr>
              <a:t>Financial constraints of State functionaries for establishment of Gram </a:t>
            </a:r>
            <a:r>
              <a:rPr lang="en-IN" sz="2800" dirty="0" err="1">
                <a:latin typeface="Constantia" panose="02030602050306030303" pitchFamily="18" charset="0"/>
              </a:rPr>
              <a:t>Nyayalayas</a:t>
            </a:r>
            <a:r>
              <a:rPr lang="en-IN" sz="2800" dirty="0">
                <a:latin typeface="Constantia" panose="02030602050306030303" pitchFamily="18" charset="0"/>
              </a:rPr>
              <a:t> should be removed.</a:t>
            </a:r>
          </a:p>
          <a:p>
            <a:pPr algn="just"/>
            <a:r>
              <a:rPr lang="en-IN" sz="2800" dirty="0">
                <a:latin typeface="Constantia" panose="02030602050306030303" pitchFamily="18" charset="0"/>
              </a:rPr>
              <a:t>Reluctance of Lawyers and Police Officials to invoke its jurisdiction should be removed.</a:t>
            </a:r>
          </a:p>
          <a:p>
            <a:pPr algn="just"/>
            <a:r>
              <a:rPr lang="en-IN" sz="2800" dirty="0">
                <a:latin typeface="Constantia" panose="02030602050306030303" pitchFamily="18" charset="0"/>
              </a:rPr>
              <a:t>The plea of no need of Gram </a:t>
            </a:r>
            <a:r>
              <a:rPr lang="en-IN" sz="2800" dirty="0" err="1">
                <a:latin typeface="Constantia" panose="02030602050306030303" pitchFamily="18" charset="0"/>
              </a:rPr>
              <a:t>Nyayalayas</a:t>
            </a:r>
            <a:r>
              <a:rPr lang="en-IN" sz="2800" dirty="0">
                <a:latin typeface="Constantia" panose="02030602050306030303" pitchFamily="18" charset="0"/>
              </a:rPr>
              <a:t> at the presence of Fast Track Courts should not be granted.</a:t>
            </a:r>
          </a:p>
          <a:p>
            <a:pPr algn="just"/>
            <a:r>
              <a:rPr lang="en-IN" sz="2800" dirty="0">
                <a:latin typeface="Constantia" panose="02030602050306030303" pitchFamily="18" charset="0"/>
              </a:rPr>
              <a:t>Confusion regarding the jurisdiction of Gram </a:t>
            </a:r>
            <a:r>
              <a:rPr lang="en-IN" sz="2800" dirty="0" err="1">
                <a:latin typeface="Constantia" panose="02030602050306030303" pitchFamily="18" charset="0"/>
              </a:rPr>
              <a:t>Nyayalayas</a:t>
            </a:r>
            <a:r>
              <a:rPr lang="en-IN" sz="2800" dirty="0">
                <a:latin typeface="Constantia" panose="02030602050306030303" pitchFamily="18" charset="0"/>
              </a:rPr>
              <a:t> with Alternative Forums, like Labour Court, Family Court etc. should be removed. </a:t>
            </a:r>
          </a:p>
          <a:p>
            <a:pPr algn="just"/>
            <a:r>
              <a:rPr lang="en-IN" sz="2800" dirty="0">
                <a:latin typeface="Constantia" panose="02030602050306030303" pitchFamily="18" charset="0"/>
              </a:rPr>
              <a:t>General awareness of the common masses regarding the existence of Gram </a:t>
            </a:r>
            <a:r>
              <a:rPr lang="en-IN" sz="2800" dirty="0" err="1">
                <a:latin typeface="Constantia" panose="02030602050306030303" pitchFamily="18" charset="0"/>
              </a:rPr>
              <a:t>Nyayalayas</a:t>
            </a:r>
            <a:r>
              <a:rPr lang="en-IN" sz="2800" dirty="0">
                <a:latin typeface="Constantia" panose="02030602050306030303" pitchFamily="18" charset="0"/>
              </a:rPr>
              <a:t> at the District Court premises should be generated.</a:t>
            </a:r>
          </a:p>
          <a:p>
            <a:pPr algn="just"/>
            <a:r>
              <a:rPr lang="en-IN" sz="2800" dirty="0">
                <a:latin typeface="Constantia" panose="02030602050306030303" pitchFamily="18" charset="0"/>
              </a:rPr>
              <a:t>Conferences and seminars should be organised for creating awareness regarding the 	advantages of this institution.</a:t>
            </a:r>
          </a:p>
          <a:p>
            <a:endParaRPr lang="en-IN" dirty="0"/>
          </a:p>
        </p:txBody>
      </p:sp>
    </p:spTree>
    <p:extLst>
      <p:ext uri="{BB962C8B-B14F-4D97-AF65-F5344CB8AC3E}">
        <p14:creationId xmlns:p14="http://schemas.microsoft.com/office/powerpoint/2010/main" val="27950293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54623"/>
            <a:ext cx="8596668" cy="770792"/>
          </a:xfrm>
        </p:spPr>
        <p:txBody>
          <a:bodyPr>
            <a:normAutofit/>
          </a:bodyPr>
          <a:lstStyle/>
          <a:p>
            <a:pPr algn="ctr"/>
            <a:r>
              <a:rPr lang="en-US" sz="4000" b="1" dirty="0">
                <a:effectLst>
                  <a:outerShdw blurRad="38100" dist="38100" dir="2700000" algn="tl">
                    <a:srgbClr val="000000">
                      <a:alpha val="43137"/>
                    </a:srgbClr>
                  </a:outerShdw>
                </a:effectLst>
                <a:latin typeface="Constantia" pitchFamily="18" charset="0"/>
              </a:rPr>
              <a:t>CONCLUSION</a:t>
            </a:r>
            <a:endParaRPr lang="en-IN" sz="40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77334" y="1266092"/>
            <a:ext cx="8596668" cy="5125915"/>
          </a:xfrm>
        </p:spPr>
        <p:txBody>
          <a:bodyPr>
            <a:normAutofit lnSpcReduction="10000"/>
          </a:bodyPr>
          <a:lstStyle/>
          <a:p>
            <a:pPr marL="400050" lvl="1" indent="0" algn="just">
              <a:buNone/>
            </a:pPr>
            <a:r>
              <a:rPr lang="en-IN" sz="2000" dirty="0">
                <a:latin typeface="Constantia" panose="02030602050306030303" pitchFamily="18" charset="0"/>
              </a:rPr>
              <a:t>Establishment of the system of Gram </a:t>
            </a:r>
            <a:r>
              <a:rPr lang="en-IN" sz="2000" dirty="0" err="1">
                <a:latin typeface="Constantia" panose="02030602050306030303" pitchFamily="18" charset="0"/>
              </a:rPr>
              <a:t>Nyayalaya</a:t>
            </a:r>
            <a:r>
              <a:rPr lang="en-IN" sz="2000" dirty="0">
                <a:latin typeface="Constantia" panose="02030602050306030303" pitchFamily="18" charset="0"/>
              </a:rPr>
              <a:t> stands upon the maxim </a:t>
            </a:r>
            <a:r>
              <a:rPr lang="en-IN" sz="2000" i="1" dirty="0">
                <a:latin typeface="Constantia" panose="02030602050306030303" pitchFamily="18" charset="0"/>
              </a:rPr>
              <a:t>“Justice delayed is justice denied,”</a:t>
            </a:r>
            <a:r>
              <a:rPr lang="en-IN" sz="2000" dirty="0">
                <a:latin typeface="Constantia" panose="02030602050306030303" pitchFamily="18" charset="0"/>
              </a:rPr>
              <a:t> which is recognised in overwhelming manner in the case of </a:t>
            </a:r>
            <a:r>
              <a:rPr lang="en-IN" sz="2000" i="1" dirty="0" err="1">
                <a:latin typeface="Constantia" panose="02030602050306030303" pitchFamily="18" charset="0"/>
              </a:rPr>
              <a:t>Hussainara</a:t>
            </a:r>
            <a:r>
              <a:rPr lang="en-IN" sz="2000" i="1" dirty="0">
                <a:latin typeface="Constantia" panose="02030602050306030303" pitchFamily="18" charset="0"/>
              </a:rPr>
              <a:t> </a:t>
            </a:r>
            <a:r>
              <a:rPr lang="en-IN" sz="2000" i="1" dirty="0" err="1">
                <a:latin typeface="Constantia" panose="02030602050306030303" pitchFamily="18" charset="0"/>
              </a:rPr>
              <a:t>Khatoon</a:t>
            </a:r>
            <a:r>
              <a:rPr lang="en-IN" sz="2000" i="1" dirty="0">
                <a:latin typeface="Constantia" panose="02030602050306030303" pitchFamily="18" charset="0"/>
              </a:rPr>
              <a:t> vs. Home Secretary, State of Bihar</a:t>
            </a:r>
            <a:r>
              <a:rPr lang="en-IN" sz="2000" dirty="0">
                <a:latin typeface="Constantia" panose="02030602050306030303" pitchFamily="18" charset="0"/>
              </a:rPr>
              <a:t>, where the Supreme Court of India has declared that, Right to Speedy Trial is a Fundamental Right under </a:t>
            </a:r>
            <a:r>
              <a:rPr lang="en-IN" sz="2000" i="1" dirty="0">
                <a:latin typeface="Constantia" panose="02030602050306030303" pitchFamily="18" charset="0"/>
              </a:rPr>
              <a:t>Article 21 of the Indian Constitution</a:t>
            </a:r>
            <a:r>
              <a:rPr lang="en-IN" sz="2000" dirty="0">
                <a:latin typeface="Constantia" panose="02030602050306030303" pitchFamily="18" charset="0"/>
              </a:rPr>
              <a:t>. Accordingly, speedy trial is a basic human right also within the purview of right to life and personal liberty. Gram </a:t>
            </a:r>
            <a:r>
              <a:rPr lang="en-IN" sz="2000" dirty="0" err="1">
                <a:latin typeface="Constantia" panose="02030602050306030303" pitchFamily="18" charset="0"/>
              </a:rPr>
              <a:t>Nyayalayas</a:t>
            </a:r>
            <a:r>
              <a:rPr lang="en-IN" sz="2000" dirty="0">
                <a:latin typeface="Constantia" panose="02030602050306030303" pitchFamily="18" charset="0"/>
              </a:rPr>
              <a:t> Act, 2008 is enacted with this noble cause of providing speedy trial and this is the human rights perspective of Gram </a:t>
            </a:r>
            <a:r>
              <a:rPr lang="en-IN" sz="2000" dirty="0" err="1">
                <a:latin typeface="Constantia" panose="02030602050306030303" pitchFamily="18" charset="0"/>
              </a:rPr>
              <a:t>Nyayalayas</a:t>
            </a:r>
            <a:r>
              <a:rPr lang="en-IN" sz="2000" dirty="0">
                <a:latin typeface="Constantia" panose="02030602050306030303" pitchFamily="18" charset="0"/>
              </a:rPr>
              <a:t>. Establishment of these mobile courts should be increased not only to enhance criminal justice system at rural level, but also to protect the human right to life and personal liberty in the form of speedy justice therein. As such, the formation of Gram </a:t>
            </a:r>
            <a:r>
              <a:rPr lang="en-IN" sz="2000" dirty="0" err="1">
                <a:latin typeface="Constantia" panose="02030602050306030303" pitchFamily="18" charset="0"/>
              </a:rPr>
              <a:t>Nyayalayas</a:t>
            </a:r>
            <a:r>
              <a:rPr lang="en-IN" sz="2000" dirty="0">
                <a:latin typeface="Constantia" panose="02030602050306030303" pitchFamily="18" charset="0"/>
              </a:rPr>
              <a:t> at the village levels throughout the territory of India is the urgent need of the hour. Creating of Fast Track Courts will not be enough to fulfil the need of Gram </a:t>
            </a:r>
            <a:r>
              <a:rPr lang="en-IN" sz="2000" dirty="0" err="1">
                <a:latin typeface="Constantia" panose="02030602050306030303" pitchFamily="18" charset="0"/>
              </a:rPr>
              <a:t>Nyayalayas</a:t>
            </a:r>
            <a:r>
              <a:rPr lang="en-IN" sz="2000" dirty="0">
                <a:latin typeface="Constantia" panose="02030602050306030303" pitchFamily="18" charset="0"/>
              </a:rPr>
              <a:t>, because those are not mobile courts and do not follow the method of conciliation. Hence, the State Governments should think about the constitution of Gram </a:t>
            </a:r>
            <a:r>
              <a:rPr lang="en-IN" sz="2000" dirty="0" err="1">
                <a:latin typeface="Constantia" panose="02030602050306030303" pitchFamily="18" charset="0"/>
              </a:rPr>
              <a:t>Nyayalayas</a:t>
            </a:r>
            <a:r>
              <a:rPr lang="en-IN" sz="2000" dirty="0">
                <a:latin typeface="Constantia" panose="02030602050306030303" pitchFamily="18" charset="0"/>
              </a:rPr>
              <a:t> as soon as possible.</a:t>
            </a:r>
          </a:p>
          <a:p>
            <a:endParaRPr lang="en-IN" dirty="0"/>
          </a:p>
          <a:p>
            <a:endParaRPr lang="en-IN" dirty="0"/>
          </a:p>
        </p:txBody>
      </p:sp>
    </p:spTree>
    <p:extLst>
      <p:ext uri="{BB962C8B-B14F-4D97-AF65-F5344CB8AC3E}">
        <p14:creationId xmlns:p14="http://schemas.microsoft.com/office/powerpoint/2010/main" val="11275240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8880" y="571500"/>
            <a:ext cx="8596668" cy="5838092"/>
          </a:xfrm>
        </p:spPr>
        <p:txBody>
          <a:bodyPr>
            <a:noAutofit/>
          </a:bodyPr>
          <a:lstStyle/>
          <a:p>
            <a:r>
              <a:rPr lang="en-IN" sz="4400" b="1" dirty="0">
                <a:effectLst>
                  <a:outerShdw blurRad="38100" dist="38100" dir="2700000" algn="tl">
                    <a:srgbClr val="000000">
                      <a:alpha val="43137"/>
                    </a:srgbClr>
                  </a:outerShdw>
                </a:effectLst>
                <a:latin typeface="Constantia" panose="02030602050306030303" pitchFamily="18" charset="0"/>
              </a:rPr>
              <a:t>REFERENCE :</a:t>
            </a:r>
            <a:br>
              <a:rPr lang="en-IN" sz="4400" b="1" dirty="0">
                <a:effectLst>
                  <a:outerShdw blurRad="38100" dist="38100" dir="2700000" algn="tl">
                    <a:srgbClr val="000000">
                      <a:alpha val="43137"/>
                    </a:srgbClr>
                  </a:outerShdw>
                </a:effectLst>
                <a:latin typeface="Constantia" panose="02030602050306030303" pitchFamily="18" charset="0"/>
              </a:rPr>
            </a:br>
            <a:br>
              <a:rPr lang="en-IN" sz="2400" dirty="0">
                <a:latin typeface="Constantia" panose="02030602050306030303" pitchFamily="18" charset="0"/>
              </a:rPr>
            </a:br>
            <a:r>
              <a:rPr lang="en-IN" sz="3200" dirty="0">
                <a:solidFill>
                  <a:schemeClr val="tx1"/>
                </a:solidFill>
                <a:latin typeface="Constantia" panose="02030602050306030303" pitchFamily="18" charset="0"/>
              </a:rPr>
              <a:t>1.	</a:t>
            </a:r>
            <a:r>
              <a:rPr lang="en-IN" sz="3200" dirty="0" err="1">
                <a:solidFill>
                  <a:schemeClr val="tx1"/>
                </a:solidFill>
                <a:latin typeface="Constantia" panose="02030602050306030303" pitchFamily="18" charset="0"/>
              </a:rPr>
              <a:t>Dr.</a:t>
            </a:r>
            <a:r>
              <a:rPr lang="en-IN" sz="3200" dirty="0">
                <a:solidFill>
                  <a:schemeClr val="tx1"/>
                </a:solidFill>
                <a:latin typeface="Constantia" panose="02030602050306030303" pitchFamily="18" charset="0"/>
              </a:rPr>
              <a:t> P. </a:t>
            </a:r>
            <a:r>
              <a:rPr lang="en-IN" sz="3200" dirty="0" err="1">
                <a:solidFill>
                  <a:schemeClr val="tx1"/>
                </a:solidFill>
                <a:latin typeface="Constantia" panose="02030602050306030303" pitchFamily="18" charset="0"/>
              </a:rPr>
              <a:t>Ishwara</a:t>
            </a:r>
            <a:r>
              <a:rPr lang="en-IN" sz="3200" dirty="0">
                <a:solidFill>
                  <a:schemeClr val="tx1"/>
                </a:solidFill>
                <a:latin typeface="Constantia" panose="02030602050306030303" pitchFamily="18" charset="0"/>
              </a:rPr>
              <a:t> Bhatt, Law and Social 	Transformation, Eastern Book 	Company, 	Lucknow, 1</a:t>
            </a:r>
            <a:r>
              <a:rPr lang="en-IN" sz="3200" baseline="30000" dirty="0">
                <a:solidFill>
                  <a:schemeClr val="tx1"/>
                </a:solidFill>
                <a:latin typeface="Constantia" panose="02030602050306030303" pitchFamily="18" charset="0"/>
              </a:rPr>
              <a:t>st</a:t>
            </a:r>
            <a:r>
              <a:rPr lang="en-IN" sz="3200" dirty="0">
                <a:solidFill>
                  <a:schemeClr val="tx1"/>
                </a:solidFill>
                <a:latin typeface="Constantia" panose="02030602050306030303" pitchFamily="18" charset="0"/>
              </a:rPr>
              <a:t> Edition, 2009.</a:t>
            </a:r>
            <a:br>
              <a:rPr lang="en-IN" sz="3200" dirty="0">
                <a:solidFill>
                  <a:schemeClr val="tx1"/>
                </a:solidFill>
                <a:latin typeface="Constantia" panose="02030602050306030303" pitchFamily="18" charset="0"/>
              </a:rPr>
            </a:br>
            <a:br>
              <a:rPr lang="en-IN" sz="3200" dirty="0">
                <a:solidFill>
                  <a:schemeClr val="tx1"/>
                </a:solidFill>
                <a:latin typeface="Constantia" panose="02030602050306030303" pitchFamily="18" charset="0"/>
              </a:rPr>
            </a:br>
            <a:r>
              <a:rPr lang="en-IN" sz="3200" dirty="0">
                <a:solidFill>
                  <a:schemeClr val="tx1"/>
                </a:solidFill>
                <a:latin typeface="Constantia" panose="02030602050306030303" pitchFamily="18" charset="0"/>
              </a:rPr>
              <a:t>2.	</a:t>
            </a:r>
            <a:r>
              <a:rPr lang="en-IN" sz="3200" dirty="0" err="1">
                <a:solidFill>
                  <a:schemeClr val="tx1"/>
                </a:solidFill>
                <a:latin typeface="Constantia" panose="02030602050306030303" pitchFamily="18" charset="0"/>
              </a:rPr>
              <a:t>Dr.</a:t>
            </a:r>
            <a:r>
              <a:rPr lang="en-IN" sz="3200" dirty="0">
                <a:solidFill>
                  <a:schemeClr val="tx1"/>
                </a:solidFill>
                <a:latin typeface="Constantia" panose="02030602050306030303" pitchFamily="18" charset="0"/>
              </a:rPr>
              <a:t> Krishna Pal Malik and </a:t>
            </a:r>
            <a:r>
              <a:rPr lang="en-IN" sz="3200" dirty="0" err="1">
                <a:solidFill>
                  <a:schemeClr val="tx1"/>
                </a:solidFill>
                <a:latin typeface="Constantia" panose="02030602050306030303" pitchFamily="18" charset="0"/>
              </a:rPr>
              <a:t>Dr.</a:t>
            </a:r>
            <a:r>
              <a:rPr lang="en-IN" sz="3200" dirty="0">
                <a:solidFill>
                  <a:schemeClr val="tx1"/>
                </a:solidFill>
                <a:latin typeface="Constantia" panose="02030602050306030303" pitchFamily="18" charset="0"/>
              </a:rPr>
              <a:t> Kaushik C. 	</a:t>
            </a:r>
            <a:r>
              <a:rPr lang="en-IN" sz="3200" dirty="0" err="1">
                <a:solidFill>
                  <a:schemeClr val="tx1"/>
                </a:solidFill>
                <a:latin typeface="Constantia" panose="02030602050306030303" pitchFamily="18" charset="0"/>
              </a:rPr>
              <a:t>Raval</a:t>
            </a:r>
            <a:r>
              <a:rPr lang="en-IN" sz="3200" dirty="0">
                <a:solidFill>
                  <a:schemeClr val="tx1"/>
                </a:solidFill>
                <a:latin typeface="Constantia" panose="02030602050306030303" pitchFamily="18" charset="0"/>
              </a:rPr>
              <a:t>, Law and 	Social Transformation in 	India, Allahabad Law Agency, Faridabad, </a:t>
            </a:r>
            <a:br>
              <a:rPr lang="en-IN" sz="3200" dirty="0">
                <a:solidFill>
                  <a:schemeClr val="tx1"/>
                </a:solidFill>
                <a:latin typeface="Constantia" panose="02030602050306030303" pitchFamily="18" charset="0"/>
              </a:rPr>
            </a:br>
            <a:r>
              <a:rPr lang="en-IN" sz="3200" dirty="0">
                <a:solidFill>
                  <a:schemeClr val="tx1"/>
                </a:solidFill>
                <a:latin typeface="Constantia" panose="02030602050306030303" pitchFamily="18" charset="0"/>
              </a:rPr>
              <a:t>	4</a:t>
            </a:r>
            <a:r>
              <a:rPr lang="en-IN" sz="3200" baseline="30000" dirty="0">
                <a:solidFill>
                  <a:schemeClr val="tx1"/>
                </a:solidFill>
                <a:latin typeface="Constantia" panose="02030602050306030303" pitchFamily="18" charset="0"/>
              </a:rPr>
              <a:t>th</a:t>
            </a:r>
            <a:r>
              <a:rPr lang="en-IN" sz="3200" dirty="0">
                <a:solidFill>
                  <a:schemeClr val="tx1"/>
                </a:solidFill>
                <a:latin typeface="Constantia" panose="02030602050306030303" pitchFamily="18" charset="0"/>
              </a:rPr>
              <a:t> Edition, 2017.</a:t>
            </a:r>
            <a:br>
              <a:rPr lang="en-IN" sz="3200" dirty="0">
                <a:solidFill>
                  <a:schemeClr val="tx1"/>
                </a:solidFill>
                <a:latin typeface="Constantia" panose="02030602050306030303" pitchFamily="18" charset="0"/>
              </a:rPr>
            </a:br>
            <a:endParaRPr lang="en-IN" sz="3200"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74483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49116"/>
            <a:ext cx="8596668" cy="937846"/>
          </a:xfrm>
        </p:spPr>
        <p:txBody>
          <a:bodyPr>
            <a:normAutofit/>
          </a:bodyPr>
          <a:lstStyle/>
          <a:p>
            <a:pPr algn="ctr"/>
            <a:r>
              <a:rPr lang="en-US" sz="4400" b="1" dirty="0">
                <a:effectLst>
                  <a:outerShdw blurRad="38100" dist="38100" dir="2700000" algn="tl">
                    <a:srgbClr val="000000">
                      <a:alpha val="43137"/>
                    </a:srgbClr>
                  </a:outerShdw>
                </a:effectLst>
                <a:latin typeface="Constantia" pitchFamily="18" charset="0"/>
              </a:rPr>
              <a:t>INTRODUCTION</a:t>
            </a:r>
            <a:endParaRPr lang="en-IN" sz="4400" dirty="0"/>
          </a:p>
        </p:txBody>
      </p:sp>
      <p:sp>
        <p:nvSpPr>
          <p:cNvPr id="3" name="Content Placeholder 2"/>
          <p:cNvSpPr>
            <a:spLocks noGrp="1"/>
          </p:cNvSpPr>
          <p:nvPr>
            <p:ph idx="1"/>
          </p:nvPr>
        </p:nvSpPr>
        <p:spPr>
          <a:xfrm>
            <a:off x="677334" y="1186962"/>
            <a:ext cx="8596668" cy="5257799"/>
          </a:xfrm>
        </p:spPr>
        <p:txBody>
          <a:bodyPr>
            <a:normAutofit fontScale="70000" lnSpcReduction="20000"/>
          </a:bodyPr>
          <a:lstStyle/>
          <a:p>
            <a:pPr marL="0" indent="0" algn="just">
              <a:lnSpc>
                <a:spcPct val="134000"/>
              </a:lnSpc>
              <a:spcBef>
                <a:spcPts val="0"/>
              </a:spcBef>
              <a:buNone/>
            </a:pPr>
            <a:r>
              <a:rPr lang="en-IN" sz="3200" dirty="0">
                <a:latin typeface="Constantia" panose="02030602050306030303" pitchFamily="18" charset="0"/>
              </a:rPr>
              <a:t>Indian Criminal Justice System is subjected to the pattern of law and social change. It is an age-old system, started from the ancient Hindu period, witnessed the changes brought by the Muslim emperors in the medieval period, followed the transformations introduced by the British government in the pre-independence era and finally absorbed new techniques announced by the Indian government in the post-independence era. All the changes brought about are nothing but to establish the criminal justice system in a much scientific manner, so that justice can reach at every door step easily as well as speedy and expeditious way of justice can be achieved. Establishment of Gram </a:t>
            </a:r>
            <a:r>
              <a:rPr lang="en-IN" sz="3200" dirty="0" err="1">
                <a:latin typeface="Constantia" panose="02030602050306030303" pitchFamily="18" charset="0"/>
              </a:rPr>
              <a:t>Nyayalayas</a:t>
            </a:r>
            <a:r>
              <a:rPr lang="en-IN" sz="3200" dirty="0">
                <a:latin typeface="Constantia" panose="02030602050306030303" pitchFamily="18" charset="0"/>
              </a:rPr>
              <a:t> is a part and parcel of that initiative and a movement towards that direction.  </a:t>
            </a:r>
          </a:p>
          <a:p>
            <a:endParaRPr lang="en-IN" dirty="0"/>
          </a:p>
        </p:txBody>
      </p:sp>
    </p:spTree>
    <p:extLst>
      <p:ext uri="{BB962C8B-B14F-4D97-AF65-F5344CB8AC3E}">
        <p14:creationId xmlns:p14="http://schemas.microsoft.com/office/powerpoint/2010/main" val="3948451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7672" y="301869"/>
            <a:ext cx="8596668" cy="762000"/>
          </a:xfrm>
        </p:spPr>
        <p:txBody>
          <a:bodyPr>
            <a:normAutofit/>
          </a:bodyPr>
          <a:lstStyle/>
          <a:p>
            <a:pPr algn="ctr"/>
            <a:r>
              <a:rPr lang="en-US" sz="4000" b="1" dirty="0">
                <a:effectLst>
                  <a:outerShdw blurRad="38100" dist="38100" dir="2700000" algn="tl">
                    <a:srgbClr val="000000">
                      <a:alpha val="43137"/>
                    </a:srgbClr>
                  </a:outerShdw>
                </a:effectLst>
                <a:latin typeface="Constantia" pitchFamily="18" charset="0"/>
              </a:rPr>
              <a:t>BACKDROP</a:t>
            </a:r>
            <a:endParaRPr lang="en-IN" sz="40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77334" y="1169377"/>
            <a:ext cx="8596668" cy="5196254"/>
          </a:xfrm>
        </p:spPr>
        <p:txBody>
          <a:bodyPr>
            <a:normAutofit fontScale="85000" lnSpcReduction="20000"/>
          </a:bodyPr>
          <a:lstStyle/>
          <a:p>
            <a:pPr marL="0" indent="0" algn="just">
              <a:lnSpc>
                <a:spcPct val="134000"/>
              </a:lnSpc>
              <a:spcBef>
                <a:spcPts val="0"/>
              </a:spcBef>
              <a:buNone/>
            </a:pPr>
            <a:r>
              <a:rPr lang="en-IN" sz="2800" dirty="0">
                <a:latin typeface="Constantia" panose="02030602050306030303" pitchFamily="18" charset="0"/>
              </a:rPr>
              <a:t>Predecessor of Gram </a:t>
            </a:r>
            <a:r>
              <a:rPr lang="en-IN" sz="2800" dirty="0" err="1">
                <a:latin typeface="Constantia" panose="02030602050306030303" pitchFamily="18" charset="0"/>
              </a:rPr>
              <a:t>Nyayalayas</a:t>
            </a:r>
            <a:r>
              <a:rPr lang="en-IN" sz="2800" dirty="0">
                <a:latin typeface="Constantia" panose="02030602050306030303" pitchFamily="18" charset="0"/>
              </a:rPr>
              <a:t>, the village based system of Nyaya Panchayat was the oldest method of providing criminal justice at the grass root level of Indian society. It was an informal court system controlled by the village panchayat, wherein decision was usually given by way of mediation or negotiation. Though it had limited power and no such legal sanctity, but sometimes it used to exceed its jurisdiction and provided capital punishments to the persons accused. This system of Nyaya Panchayat was continued for long in India and was misused severely. In order to change the scenario, </a:t>
            </a:r>
            <a:r>
              <a:rPr lang="en-IN" sz="2800" i="1" dirty="0">
                <a:latin typeface="Constantia" panose="02030602050306030303" pitchFamily="18" charset="0"/>
              </a:rPr>
              <a:t>Gram </a:t>
            </a:r>
            <a:r>
              <a:rPr lang="en-IN" sz="2800" i="1" dirty="0" err="1">
                <a:latin typeface="Constantia" panose="02030602050306030303" pitchFamily="18" charset="0"/>
              </a:rPr>
              <a:t>Nyayalayas</a:t>
            </a:r>
            <a:r>
              <a:rPr lang="en-IN" sz="2800" i="1" dirty="0">
                <a:latin typeface="Constantia" panose="02030602050306030303" pitchFamily="18" charset="0"/>
              </a:rPr>
              <a:t> Act</a:t>
            </a:r>
            <a:r>
              <a:rPr lang="en-IN" sz="2800" dirty="0">
                <a:latin typeface="Constantia" panose="02030602050306030303" pitchFamily="18" charset="0"/>
              </a:rPr>
              <a:t> was passed in </a:t>
            </a:r>
            <a:r>
              <a:rPr lang="en-IN" sz="2800" i="1" dirty="0">
                <a:latin typeface="Constantia" panose="02030602050306030303" pitchFamily="18" charset="0"/>
              </a:rPr>
              <a:t>2008</a:t>
            </a:r>
            <a:r>
              <a:rPr lang="en-IN" sz="2800" dirty="0">
                <a:latin typeface="Constantia" panose="02030602050306030303" pitchFamily="18" charset="0"/>
              </a:rPr>
              <a:t> in India for establishment of formal mobile courts in villages, called Gram </a:t>
            </a:r>
            <a:r>
              <a:rPr lang="en-IN" sz="2800" dirty="0" err="1">
                <a:latin typeface="Constantia" panose="02030602050306030303" pitchFamily="18" charset="0"/>
              </a:rPr>
              <a:t>Nyayalayas</a:t>
            </a:r>
            <a:r>
              <a:rPr lang="en-IN" sz="2800" dirty="0">
                <a:latin typeface="Constantia" panose="02030602050306030303" pitchFamily="18" charset="0"/>
              </a:rPr>
              <a:t>. </a:t>
            </a:r>
            <a:endParaRPr lang="en-IN" sz="2800" dirty="0"/>
          </a:p>
        </p:txBody>
      </p:sp>
    </p:spTree>
    <p:extLst>
      <p:ext uri="{BB962C8B-B14F-4D97-AF65-F5344CB8AC3E}">
        <p14:creationId xmlns:p14="http://schemas.microsoft.com/office/powerpoint/2010/main" val="2680986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8880" y="319455"/>
            <a:ext cx="8596668" cy="990600"/>
          </a:xfrm>
        </p:spPr>
        <p:txBody>
          <a:bodyPr>
            <a:normAutofit fontScale="90000"/>
          </a:bodyPr>
          <a:lstStyle/>
          <a:p>
            <a:pPr algn="ctr"/>
            <a:r>
              <a:rPr lang="en-IN" sz="4400" b="1" dirty="0">
                <a:effectLst>
                  <a:outerShdw blurRad="38100" dist="38100" dir="2700000" algn="tl">
                    <a:srgbClr val="000000">
                      <a:alpha val="43137"/>
                    </a:srgbClr>
                  </a:outerShdw>
                </a:effectLst>
                <a:latin typeface="Constantia" panose="02030602050306030303" pitchFamily="18" charset="0"/>
              </a:rPr>
              <a:t>WHAT IS NYAYA PANCHAYAT</a:t>
            </a:r>
            <a:br>
              <a:rPr lang="en-IN" dirty="0"/>
            </a:br>
            <a:endParaRPr lang="en-IN" dirty="0"/>
          </a:p>
        </p:txBody>
      </p:sp>
      <p:sp>
        <p:nvSpPr>
          <p:cNvPr id="3" name="Content Placeholder 2"/>
          <p:cNvSpPr>
            <a:spLocks noGrp="1"/>
          </p:cNvSpPr>
          <p:nvPr>
            <p:ph idx="1"/>
          </p:nvPr>
        </p:nvSpPr>
        <p:spPr>
          <a:xfrm>
            <a:off x="677334" y="1310055"/>
            <a:ext cx="8596668" cy="5099537"/>
          </a:xfrm>
        </p:spPr>
        <p:txBody>
          <a:bodyPr>
            <a:noAutofit/>
          </a:bodyPr>
          <a:lstStyle/>
          <a:p>
            <a:pPr algn="just">
              <a:lnSpc>
                <a:spcPct val="80000"/>
              </a:lnSpc>
              <a:spcBef>
                <a:spcPts val="1200"/>
              </a:spcBef>
            </a:pPr>
            <a:r>
              <a:rPr lang="en-IN" sz="2800" dirty="0">
                <a:latin typeface="Constantia" panose="02030602050306030303" pitchFamily="18" charset="0"/>
              </a:rPr>
              <a:t>A Nyaya Panchayat is a system of dispute resolution at village level in India.</a:t>
            </a:r>
          </a:p>
          <a:p>
            <a:pPr algn="just">
              <a:lnSpc>
                <a:spcPct val="80000"/>
              </a:lnSpc>
              <a:spcBef>
                <a:spcPts val="1200"/>
              </a:spcBef>
            </a:pPr>
            <a:r>
              <a:rPr lang="en-IN" sz="2800" dirty="0">
                <a:latin typeface="Constantia" panose="02030602050306030303" pitchFamily="18" charset="0"/>
              </a:rPr>
              <a:t>Nyaya Panchayat is the Court of five persons, elected by villagers and out of them one is elected as a Chairman called </a:t>
            </a:r>
            <a:r>
              <a:rPr lang="en-IN" sz="2800" dirty="0" err="1">
                <a:latin typeface="Constantia" panose="02030602050306030303" pitchFamily="18" charset="0"/>
              </a:rPr>
              <a:t>Sarpanch</a:t>
            </a:r>
            <a:r>
              <a:rPr lang="en-IN" sz="2800" dirty="0">
                <a:latin typeface="Constantia" panose="02030602050306030303" pitchFamily="18" charset="0"/>
              </a:rPr>
              <a:t>. </a:t>
            </a:r>
          </a:p>
          <a:p>
            <a:pPr algn="just">
              <a:lnSpc>
                <a:spcPct val="80000"/>
              </a:lnSpc>
              <a:spcBef>
                <a:spcPts val="1200"/>
              </a:spcBef>
            </a:pPr>
            <a:r>
              <a:rPr lang="en-IN" sz="2800" dirty="0">
                <a:latin typeface="Constantia" panose="02030602050306030303" pitchFamily="18" charset="0"/>
              </a:rPr>
              <a:t>In India, Nyaya Panchayat is doing its work fairly, speedily and with no expenses. </a:t>
            </a:r>
          </a:p>
          <a:p>
            <a:pPr algn="just">
              <a:lnSpc>
                <a:spcPct val="80000"/>
              </a:lnSpc>
              <a:spcBef>
                <a:spcPts val="1200"/>
              </a:spcBef>
            </a:pPr>
            <a:r>
              <a:rPr lang="en-IN" sz="2800" dirty="0">
                <a:latin typeface="Constantia" panose="02030602050306030303" pitchFamily="18" charset="0"/>
              </a:rPr>
              <a:t>All villagers use to respect the decision taken by the </a:t>
            </a:r>
            <a:r>
              <a:rPr lang="en-IN" sz="2800" dirty="0" err="1">
                <a:latin typeface="Constantia" panose="02030602050306030303" pitchFamily="18" charset="0"/>
              </a:rPr>
              <a:t>Sarpanch</a:t>
            </a:r>
            <a:r>
              <a:rPr lang="en-IN" sz="2800" dirty="0">
                <a:latin typeface="Constantia" panose="02030602050306030303" pitchFamily="18" charset="0"/>
              </a:rPr>
              <a:t>.</a:t>
            </a:r>
          </a:p>
          <a:p>
            <a:pPr algn="just">
              <a:lnSpc>
                <a:spcPct val="80000"/>
              </a:lnSpc>
              <a:spcBef>
                <a:spcPts val="1200"/>
              </a:spcBef>
            </a:pPr>
            <a:r>
              <a:rPr lang="en-IN" sz="2800" dirty="0">
                <a:latin typeface="Constantia" panose="02030602050306030303" pitchFamily="18" charset="0"/>
              </a:rPr>
              <a:t>Forfeitures of property, compensation to victim, fine and social boycott are the general form for punishment according to the seriousness of the act, committed by the offender.</a:t>
            </a:r>
          </a:p>
        </p:txBody>
      </p:sp>
    </p:spTree>
    <p:extLst>
      <p:ext uri="{BB962C8B-B14F-4D97-AF65-F5344CB8AC3E}">
        <p14:creationId xmlns:p14="http://schemas.microsoft.com/office/powerpoint/2010/main" val="536632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015" y="372208"/>
            <a:ext cx="9231923" cy="946638"/>
          </a:xfrm>
        </p:spPr>
        <p:txBody>
          <a:bodyPr>
            <a:noAutofit/>
          </a:bodyPr>
          <a:lstStyle/>
          <a:p>
            <a:pPr algn="ctr"/>
            <a:r>
              <a:rPr lang="en-IN" sz="4000" b="1" dirty="0">
                <a:effectLst>
                  <a:outerShdw blurRad="38100" dist="38100" dir="2700000" algn="tl">
                    <a:srgbClr val="000000">
                      <a:alpha val="43137"/>
                    </a:srgbClr>
                  </a:outerShdw>
                </a:effectLst>
                <a:latin typeface="Constantia" panose="02030602050306030303" pitchFamily="18" charset="0"/>
              </a:rPr>
              <a:t>PROCEDURE OF NYAYA PANCHAYAT</a:t>
            </a:r>
          </a:p>
        </p:txBody>
      </p:sp>
      <p:sp>
        <p:nvSpPr>
          <p:cNvPr id="3" name="Content Placeholder 2"/>
          <p:cNvSpPr>
            <a:spLocks noGrp="1"/>
          </p:cNvSpPr>
          <p:nvPr>
            <p:ph idx="1"/>
          </p:nvPr>
        </p:nvSpPr>
        <p:spPr>
          <a:xfrm>
            <a:off x="677334" y="1318846"/>
            <a:ext cx="8596668" cy="5143500"/>
          </a:xfrm>
        </p:spPr>
        <p:txBody>
          <a:bodyPr>
            <a:normAutofit fontScale="92500" lnSpcReduction="20000"/>
          </a:bodyPr>
          <a:lstStyle/>
          <a:p>
            <a:pPr algn="just">
              <a:lnSpc>
                <a:spcPct val="80000"/>
              </a:lnSpc>
            </a:pPr>
            <a:r>
              <a:rPr lang="en-IN" sz="2400" dirty="0">
                <a:latin typeface="Constantia" panose="02030602050306030303" pitchFamily="18" charset="0"/>
              </a:rPr>
              <a:t>Procedure of Nyaya Panchayat is simple. </a:t>
            </a:r>
          </a:p>
          <a:p>
            <a:pPr algn="just">
              <a:lnSpc>
                <a:spcPct val="80000"/>
              </a:lnSpc>
            </a:pPr>
            <a:r>
              <a:rPr lang="en-IN" sz="2400" dirty="0">
                <a:latin typeface="Constantia" panose="02030602050306030303" pitchFamily="18" charset="0"/>
              </a:rPr>
              <a:t>Where any person is alleged to have committed any immoral act, that person is brought before the Panchayat. </a:t>
            </a:r>
          </a:p>
          <a:p>
            <a:pPr algn="just">
              <a:lnSpc>
                <a:spcPct val="80000"/>
              </a:lnSpc>
            </a:pPr>
            <a:r>
              <a:rPr lang="en-IN" sz="2400" dirty="0">
                <a:latin typeface="Constantia" panose="02030602050306030303" pitchFamily="18" charset="0"/>
              </a:rPr>
              <a:t>There all the persons (including men and women) of that village sit in the presence of all </a:t>
            </a:r>
            <a:r>
              <a:rPr lang="en-IN" sz="2400" i="1" dirty="0" err="1">
                <a:latin typeface="Constantia" panose="02030602050306030303" pitchFamily="18" charset="0"/>
              </a:rPr>
              <a:t>Panchas</a:t>
            </a:r>
            <a:r>
              <a:rPr lang="en-IN" sz="2400" dirty="0">
                <a:latin typeface="Constantia" panose="02030602050306030303" pitchFamily="18" charset="0"/>
              </a:rPr>
              <a:t> (bench of selected judges) to decide the case. </a:t>
            </a:r>
          </a:p>
          <a:p>
            <a:pPr algn="just">
              <a:lnSpc>
                <a:spcPct val="80000"/>
              </a:lnSpc>
            </a:pPr>
            <a:r>
              <a:rPr lang="en-IN" sz="2400" dirty="0">
                <a:latin typeface="Constantia" panose="02030602050306030303" pitchFamily="18" charset="0"/>
              </a:rPr>
              <a:t>In every village there is a selected committee generally separated from the head of village Panchayat (</a:t>
            </a:r>
            <a:r>
              <a:rPr lang="en-IN" sz="2400" i="1" dirty="0">
                <a:latin typeface="Constantia" panose="02030602050306030303" pitchFamily="18" charset="0"/>
              </a:rPr>
              <a:t>Pradhan</a:t>
            </a:r>
            <a:r>
              <a:rPr lang="en-IN" sz="2400" dirty="0">
                <a:latin typeface="Constantia" panose="02030602050306030303" pitchFamily="18" charset="0"/>
              </a:rPr>
              <a:t>). </a:t>
            </a:r>
          </a:p>
          <a:p>
            <a:pPr algn="just">
              <a:lnSpc>
                <a:spcPct val="80000"/>
              </a:lnSpc>
            </a:pPr>
            <a:r>
              <a:rPr lang="en-IN" sz="2400" dirty="0">
                <a:latin typeface="Constantia" panose="02030602050306030303" pitchFamily="18" charset="0"/>
              </a:rPr>
              <a:t>All the witnesses are produced before the Bench by the person who alleged the crime. </a:t>
            </a:r>
          </a:p>
          <a:p>
            <a:pPr algn="just">
              <a:lnSpc>
                <a:spcPct val="80000"/>
              </a:lnSpc>
            </a:pPr>
            <a:r>
              <a:rPr lang="en-IN" sz="2400" dirty="0">
                <a:latin typeface="Constantia" panose="02030602050306030303" pitchFamily="18" charset="0"/>
              </a:rPr>
              <a:t>On the proof of immoral act, the bench of </a:t>
            </a:r>
            <a:r>
              <a:rPr lang="en-IN" sz="2400" i="1" dirty="0" err="1">
                <a:latin typeface="Constantia" panose="02030602050306030303" pitchFamily="18" charset="0"/>
              </a:rPr>
              <a:t>Panchas</a:t>
            </a:r>
            <a:r>
              <a:rPr lang="en-IN" sz="2400" dirty="0">
                <a:latin typeface="Constantia" panose="02030602050306030303" pitchFamily="18" charset="0"/>
              </a:rPr>
              <a:t> decide the immoral act and award them punishment accordingly. </a:t>
            </a:r>
          </a:p>
          <a:p>
            <a:pPr algn="just">
              <a:lnSpc>
                <a:spcPct val="80000"/>
              </a:lnSpc>
            </a:pPr>
            <a:r>
              <a:rPr lang="en-IN" sz="2400" dirty="0">
                <a:latin typeface="Constantia" panose="02030602050306030303" pitchFamily="18" charset="0"/>
              </a:rPr>
              <a:t>The Nyaya Panchayat generally give the offender punishment of social boycott for a limited period, which means no one will share with him any occasion of happiness and sadness. </a:t>
            </a:r>
          </a:p>
          <a:p>
            <a:pPr algn="just">
              <a:lnSpc>
                <a:spcPct val="80000"/>
              </a:lnSpc>
            </a:pPr>
            <a:r>
              <a:rPr lang="en-IN" sz="2400" dirty="0">
                <a:latin typeface="Constantia" panose="02030602050306030303" pitchFamily="18" charset="0"/>
              </a:rPr>
              <a:t>The punishment of social boycott is equal to imprisonment, because every person of the village is restricted from helping the offender in any way including the primary requirements of the person, i.e. water, food, </a:t>
            </a:r>
            <a:r>
              <a:rPr lang="en-IN" sz="2400" dirty="0" err="1">
                <a:latin typeface="Constantia" panose="02030602050306030303" pitchFamily="18" charset="0"/>
              </a:rPr>
              <a:t>hukka</a:t>
            </a:r>
            <a:r>
              <a:rPr lang="en-IN" sz="2400" dirty="0">
                <a:latin typeface="Constantia" panose="02030602050306030303" pitchFamily="18" charset="0"/>
              </a:rPr>
              <a:t> etc.</a:t>
            </a:r>
          </a:p>
        </p:txBody>
      </p:sp>
    </p:spTree>
    <p:extLst>
      <p:ext uri="{BB962C8B-B14F-4D97-AF65-F5344CB8AC3E}">
        <p14:creationId xmlns:p14="http://schemas.microsoft.com/office/powerpoint/2010/main" val="2989246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638" y="337039"/>
            <a:ext cx="9258300" cy="858715"/>
          </a:xfrm>
        </p:spPr>
        <p:txBody>
          <a:bodyPr>
            <a:normAutofit/>
          </a:bodyPr>
          <a:lstStyle/>
          <a:p>
            <a:pPr algn="ctr"/>
            <a:r>
              <a:rPr lang="en-IN" sz="4000" b="1" dirty="0">
                <a:effectLst>
                  <a:outerShdw blurRad="38100" dist="38100" dir="2700000" algn="tl">
                    <a:srgbClr val="000000">
                      <a:alpha val="43137"/>
                    </a:srgbClr>
                  </a:outerShdw>
                </a:effectLst>
                <a:latin typeface="Constantia" panose="02030602050306030303" pitchFamily="18" charset="0"/>
              </a:rPr>
              <a:t>ADVANTAGES OF NYAYA PANCHAYAT </a:t>
            </a:r>
            <a:endParaRPr lang="en-IN" sz="4000" dirty="0">
              <a:effectLst>
                <a:outerShdw blurRad="38100" dist="38100" dir="2700000" algn="tl">
                  <a:srgbClr val="000000">
                    <a:alpha val="43137"/>
                  </a:srgbClr>
                </a:outerShdw>
              </a:effectLst>
              <a:latin typeface="Constantia" panose="02030602050306030303" pitchFamily="18" charset="0"/>
            </a:endParaRPr>
          </a:p>
        </p:txBody>
      </p:sp>
      <p:sp>
        <p:nvSpPr>
          <p:cNvPr id="3" name="Content Placeholder 2"/>
          <p:cNvSpPr>
            <a:spLocks noGrp="1"/>
          </p:cNvSpPr>
          <p:nvPr>
            <p:ph idx="1"/>
          </p:nvPr>
        </p:nvSpPr>
        <p:spPr>
          <a:xfrm>
            <a:off x="677334" y="1090246"/>
            <a:ext cx="8596668" cy="5187461"/>
          </a:xfrm>
        </p:spPr>
        <p:txBody>
          <a:bodyPr>
            <a:normAutofit fontScale="85000" lnSpcReduction="10000"/>
          </a:bodyPr>
          <a:lstStyle/>
          <a:p>
            <a:pPr marL="0" indent="0" algn="just">
              <a:lnSpc>
                <a:spcPct val="114000"/>
              </a:lnSpc>
              <a:spcBef>
                <a:spcPts val="0"/>
              </a:spcBef>
              <a:buNone/>
            </a:pPr>
            <a:r>
              <a:rPr lang="en-IN" sz="3600" dirty="0">
                <a:latin typeface="Constantia" panose="02030602050306030303" pitchFamily="18" charset="0"/>
              </a:rPr>
              <a:t>	No doubt, the role of Nyaya Panchayat for 	delivering cheap and speedy justice at the 	local level is praiseworthy under Indian 	Criminal Justice System, because no one can 	negate that justice can be best delivered 	when 	it is delivered by the familiar persons 	at the 	local level with the efforts of 	harmonizing the 	matter between the parties, rather taking it to 	far away courts in order to increase mud-	slinging between the parties.</a:t>
            </a:r>
          </a:p>
        </p:txBody>
      </p:sp>
    </p:spTree>
    <p:extLst>
      <p:ext uri="{BB962C8B-B14F-4D97-AF65-F5344CB8AC3E}">
        <p14:creationId xmlns:p14="http://schemas.microsoft.com/office/powerpoint/2010/main" val="3800133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54977"/>
            <a:ext cx="9442938" cy="1055077"/>
          </a:xfrm>
        </p:spPr>
        <p:txBody>
          <a:bodyPr>
            <a:normAutofit fontScale="90000"/>
          </a:bodyPr>
          <a:lstStyle/>
          <a:p>
            <a:pPr algn="ctr"/>
            <a:r>
              <a:rPr lang="en-IN" sz="4000" b="1" dirty="0">
                <a:effectLst>
                  <a:outerShdw blurRad="38100" dist="38100" dir="2700000" algn="tl">
                    <a:srgbClr val="000000">
                      <a:alpha val="43137"/>
                    </a:srgbClr>
                  </a:outerShdw>
                </a:effectLst>
                <a:latin typeface="Constantia" panose="02030602050306030303" pitchFamily="18" charset="0"/>
              </a:rPr>
              <a:t>DISADVANTAGES OF NYAYA PANCHAYAT </a:t>
            </a:r>
            <a:endParaRPr lang="en-IN" sz="4000" dirty="0"/>
          </a:p>
        </p:txBody>
      </p:sp>
      <p:sp>
        <p:nvSpPr>
          <p:cNvPr id="3" name="Content Placeholder 2"/>
          <p:cNvSpPr>
            <a:spLocks noGrp="1"/>
          </p:cNvSpPr>
          <p:nvPr>
            <p:ph idx="1"/>
          </p:nvPr>
        </p:nvSpPr>
        <p:spPr>
          <a:xfrm>
            <a:off x="677334" y="1063869"/>
            <a:ext cx="8596668" cy="5442439"/>
          </a:xfrm>
        </p:spPr>
        <p:txBody>
          <a:bodyPr>
            <a:normAutofit fontScale="92500" lnSpcReduction="20000"/>
          </a:bodyPr>
          <a:lstStyle/>
          <a:p>
            <a:pPr algn="just">
              <a:spcBef>
                <a:spcPts val="0"/>
              </a:spcBef>
            </a:pPr>
            <a:r>
              <a:rPr lang="en-IN" sz="2400" dirty="0">
                <a:latin typeface="Constantia" panose="02030602050306030303" pitchFamily="18" charset="0"/>
              </a:rPr>
              <a:t>It has many disadvantages, like </a:t>
            </a:r>
          </a:p>
          <a:p>
            <a:pPr algn="just">
              <a:spcBef>
                <a:spcPts val="0"/>
              </a:spcBef>
            </a:pPr>
            <a:r>
              <a:rPr lang="en-IN" sz="2400" dirty="0">
                <a:latin typeface="Constantia" panose="02030602050306030303" pitchFamily="18" charset="0"/>
              </a:rPr>
              <a:t>unknown procedure, </a:t>
            </a:r>
          </a:p>
          <a:p>
            <a:pPr algn="just">
              <a:spcBef>
                <a:spcPts val="0"/>
              </a:spcBef>
            </a:pPr>
            <a:r>
              <a:rPr lang="en-IN" sz="2400" dirty="0">
                <a:latin typeface="Constantia" panose="02030602050306030303" pitchFamily="18" charset="0"/>
              </a:rPr>
              <a:t>exceeding the jurisdiction, </a:t>
            </a:r>
          </a:p>
          <a:p>
            <a:pPr algn="just">
              <a:spcBef>
                <a:spcPts val="0"/>
              </a:spcBef>
            </a:pPr>
            <a:r>
              <a:rPr lang="en-IN" sz="2400" dirty="0">
                <a:latin typeface="Constantia" panose="02030602050306030303" pitchFamily="18" charset="0"/>
              </a:rPr>
              <a:t>miscarriage of justice, </a:t>
            </a:r>
          </a:p>
          <a:p>
            <a:pPr algn="just">
              <a:spcBef>
                <a:spcPts val="0"/>
              </a:spcBef>
            </a:pPr>
            <a:r>
              <a:rPr lang="en-IN" sz="2400" dirty="0">
                <a:latin typeface="Constantia" panose="02030602050306030303" pitchFamily="18" charset="0"/>
              </a:rPr>
              <a:t>non-applicability of rules of evidence, </a:t>
            </a:r>
          </a:p>
          <a:p>
            <a:pPr algn="just">
              <a:spcBef>
                <a:spcPts val="0"/>
              </a:spcBef>
            </a:pPr>
            <a:r>
              <a:rPr lang="en-IN" sz="2400" dirty="0">
                <a:latin typeface="Constantia" panose="02030602050306030303" pitchFamily="18" charset="0"/>
              </a:rPr>
              <a:t>jury and judges are not qualified in law,</a:t>
            </a:r>
          </a:p>
          <a:p>
            <a:pPr algn="just">
              <a:spcBef>
                <a:spcPts val="0"/>
              </a:spcBef>
            </a:pPr>
            <a:r>
              <a:rPr lang="en-IN" sz="2400" dirty="0">
                <a:latin typeface="Constantia" panose="02030602050306030303" pitchFamily="18" charset="0"/>
              </a:rPr>
              <a:t>absence of legal awareness. </a:t>
            </a:r>
          </a:p>
          <a:p>
            <a:pPr marL="0" indent="0" algn="just">
              <a:spcBef>
                <a:spcPts val="0"/>
              </a:spcBef>
              <a:buNone/>
            </a:pPr>
            <a:endParaRPr lang="en-IN" sz="2400" dirty="0">
              <a:latin typeface="Constantia" panose="02030602050306030303" pitchFamily="18" charset="0"/>
            </a:endParaRPr>
          </a:p>
          <a:p>
            <a:pPr algn="just">
              <a:spcBef>
                <a:spcPts val="0"/>
              </a:spcBef>
            </a:pPr>
            <a:r>
              <a:rPr lang="en-IN" sz="2400" dirty="0">
                <a:latin typeface="Constantia" panose="02030602050306030303" pitchFamily="18" charset="0"/>
              </a:rPr>
              <a:t>Nyaya Panchayat can give only social and financial punishment.</a:t>
            </a:r>
          </a:p>
          <a:p>
            <a:pPr algn="just">
              <a:spcBef>
                <a:spcPts val="0"/>
              </a:spcBef>
            </a:pPr>
            <a:r>
              <a:rPr lang="en-IN" sz="2400" dirty="0">
                <a:latin typeface="Constantia" panose="02030602050306030303" pitchFamily="18" charset="0"/>
              </a:rPr>
              <a:t>Its award is unenforceable in a court of law. </a:t>
            </a:r>
          </a:p>
          <a:p>
            <a:pPr algn="just">
              <a:spcBef>
                <a:spcPts val="0"/>
              </a:spcBef>
            </a:pPr>
            <a:r>
              <a:rPr lang="en-IN" sz="2400" dirty="0">
                <a:latin typeface="Constantia" panose="02030602050306030303" pitchFamily="18" charset="0"/>
              </a:rPr>
              <a:t>It’s working procedure violates </a:t>
            </a:r>
            <a:r>
              <a:rPr lang="en-IN" sz="2400" i="1" dirty="0">
                <a:latin typeface="Constantia" panose="02030602050306030303" pitchFamily="18" charset="0"/>
              </a:rPr>
              <a:t>Right to Equality under Article 14 of the Indian Constitution</a:t>
            </a:r>
            <a:r>
              <a:rPr lang="en-IN" sz="2400" dirty="0">
                <a:latin typeface="Constantia" panose="02030602050306030303" pitchFamily="18" charset="0"/>
              </a:rPr>
              <a:t>, because it works on the basis of caste system, separate Panchayats are created for separate castes and one caste cannot interfere upon the other as well as supremacy of the </a:t>
            </a:r>
            <a:r>
              <a:rPr lang="en-IN" sz="2400" i="1" dirty="0" err="1">
                <a:latin typeface="Constantia" panose="02030602050306030303" pitchFamily="18" charset="0"/>
              </a:rPr>
              <a:t>Khap</a:t>
            </a:r>
            <a:r>
              <a:rPr lang="en-IN" sz="2400" i="1" dirty="0">
                <a:latin typeface="Constantia" panose="02030602050306030303" pitchFamily="18" charset="0"/>
              </a:rPr>
              <a:t> (Regional Panchayat)</a:t>
            </a:r>
            <a:r>
              <a:rPr lang="en-IN" sz="2400" dirty="0">
                <a:latin typeface="Constantia" panose="02030602050306030303" pitchFamily="18" charset="0"/>
              </a:rPr>
              <a:t> is maintained. </a:t>
            </a:r>
          </a:p>
          <a:p>
            <a:pPr algn="just">
              <a:spcBef>
                <a:spcPts val="0"/>
              </a:spcBef>
            </a:pPr>
            <a:r>
              <a:rPr lang="en-IN" sz="2400" dirty="0">
                <a:latin typeface="Constantia" panose="02030602050306030303" pitchFamily="18" charset="0"/>
              </a:rPr>
              <a:t>Social Boycott is also not always similar to imprisonment owing to the fact that, it takes away the basic human rights of food and other necessary means of livelihood, which sometimes leads to the death of the offender, contrary to the system of imprisonment. </a:t>
            </a:r>
          </a:p>
        </p:txBody>
      </p:sp>
    </p:spTree>
    <p:extLst>
      <p:ext uri="{BB962C8B-B14F-4D97-AF65-F5344CB8AC3E}">
        <p14:creationId xmlns:p14="http://schemas.microsoft.com/office/powerpoint/2010/main" val="2706827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28246"/>
            <a:ext cx="8596668" cy="841131"/>
          </a:xfrm>
        </p:spPr>
        <p:txBody>
          <a:bodyPr>
            <a:normAutofit/>
          </a:bodyPr>
          <a:lstStyle/>
          <a:p>
            <a:pPr algn="ctr"/>
            <a:r>
              <a:rPr lang="en-IN" sz="4000" b="1" dirty="0">
                <a:effectLst>
                  <a:outerShdw blurRad="38100" dist="38100" dir="2700000" algn="tl">
                    <a:srgbClr val="000000">
                      <a:alpha val="43137"/>
                    </a:srgbClr>
                  </a:outerShdw>
                </a:effectLst>
                <a:latin typeface="Constantia" panose="02030602050306030303" pitchFamily="18" charset="0"/>
              </a:rPr>
              <a:t>WHAT IS A GRAM NYAYALAYA</a:t>
            </a:r>
            <a:endParaRPr lang="en-IN" sz="4000" dirty="0">
              <a:effectLst>
                <a:outerShdw blurRad="38100" dist="38100" dir="2700000" algn="tl">
                  <a:srgbClr val="000000">
                    <a:alpha val="43137"/>
                  </a:srgbClr>
                </a:outerShdw>
              </a:effectLst>
              <a:latin typeface="Constantia" panose="02030602050306030303" pitchFamily="18" charset="0"/>
            </a:endParaRPr>
          </a:p>
        </p:txBody>
      </p:sp>
      <p:sp>
        <p:nvSpPr>
          <p:cNvPr id="3" name="Content Placeholder 2"/>
          <p:cNvSpPr>
            <a:spLocks noGrp="1"/>
          </p:cNvSpPr>
          <p:nvPr>
            <p:ph idx="1"/>
          </p:nvPr>
        </p:nvSpPr>
        <p:spPr>
          <a:xfrm>
            <a:off x="677334" y="1230923"/>
            <a:ext cx="8596668" cy="5143500"/>
          </a:xfrm>
        </p:spPr>
        <p:txBody>
          <a:bodyPr>
            <a:noAutofit/>
          </a:bodyPr>
          <a:lstStyle/>
          <a:p>
            <a:pPr algn="just">
              <a:lnSpc>
                <a:spcPct val="90000"/>
              </a:lnSpc>
              <a:spcBef>
                <a:spcPts val="600"/>
              </a:spcBef>
            </a:pPr>
            <a:r>
              <a:rPr lang="en-IN" sz="2800" dirty="0">
                <a:latin typeface="Constantia" panose="02030602050306030303" pitchFamily="18" charset="0"/>
              </a:rPr>
              <a:t>Gram </a:t>
            </a:r>
            <a:r>
              <a:rPr lang="en-IN" sz="2800" dirty="0" err="1">
                <a:latin typeface="Constantia" panose="02030602050306030303" pitchFamily="18" charset="0"/>
              </a:rPr>
              <a:t>Nyayalayas</a:t>
            </a:r>
            <a:r>
              <a:rPr lang="en-IN" sz="2800" dirty="0">
                <a:latin typeface="Constantia" panose="02030602050306030303" pitchFamily="18" charset="0"/>
              </a:rPr>
              <a:t> are mobile village courts in India established under the </a:t>
            </a:r>
            <a:r>
              <a:rPr lang="en-IN" sz="2800" b="1" i="1" dirty="0">
                <a:solidFill>
                  <a:schemeClr val="accent1"/>
                </a:solidFill>
                <a:latin typeface="Constantia" panose="02030602050306030303" pitchFamily="18" charset="0"/>
              </a:rPr>
              <a:t>Gram </a:t>
            </a:r>
            <a:r>
              <a:rPr lang="en-IN" sz="2800" b="1" i="1" dirty="0" err="1">
                <a:solidFill>
                  <a:schemeClr val="accent1"/>
                </a:solidFill>
                <a:latin typeface="Constantia" panose="02030602050306030303" pitchFamily="18" charset="0"/>
              </a:rPr>
              <a:t>Nyayalayas</a:t>
            </a:r>
            <a:r>
              <a:rPr lang="en-IN" sz="2800" b="1" i="1" dirty="0">
                <a:solidFill>
                  <a:schemeClr val="accent1"/>
                </a:solidFill>
                <a:latin typeface="Constantia" panose="02030602050306030303" pitchFamily="18" charset="0"/>
              </a:rPr>
              <a:t> Act, 2008</a:t>
            </a:r>
            <a:r>
              <a:rPr lang="en-IN" sz="2800" dirty="0">
                <a:solidFill>
                  <a:schemeClr val="tx1"/>
                </a:solidFill>
                <a:latin typeface="Constantia" panose="02030602050306030303" pitchFamily="18" charset="0"/>
              </a:rPr>
              <a:t>. </a:t>
            </a:r>
          </a:p>
          <a:p>
            <a:pPr algn="just">
              <a:lnSpc>
                <a:spcPct val="90000"/>
              </a:lnSpc>
              <a:spcBef>
                <a:spcPts val="600"/>
              </a:spcBef>
            </a:pPr>
            <a:r>
              <a:rPr lang="en-IN" sz="2800" dirty="0">
                <a:latin typeface="Constantia" panose="02030602050306030303" pitchFamily="18" charset="0"/>
              </a:rPr>
              <a:t>It is established for providing speedy and easy access to justice system in the rural areas of India. </a:t>
            </a:r>
          </a:p>
          <a:p>
            <a:pPr algn="just">
              <a:lnSpc>
                <a:spcPct val="90000"/>
              </a:lnSpc>
              <a:spcBef>
                <a:spcPts val="600"/>
              </a:spcBef>
            </a:pPr>
            <a:r>
              <a:rPr lang="en-IN" sz="2800" dirty="0">
                <a:latin typeface="Constantia" panose="02030602050306030303" pitchFamily="18" charset="0"/>
              </a:rPr>
              <a:t>Within the terms Gram </a:t>
            </a:r>
            <a:r>
              <a:rPr lang="en-IN" sz="2800" dirty="0" err="1">
                <a:latin typeface="Constantia" panose="02030602050306030303" pitchFamily="18" charset="0"/>
              </a:rPr>
              <a:t>Nyayalaya</a:t>
            </a:r>
            <a:r>
              <a:rPr lang="en-IN" sz="2800" dirty="0">
                <a:latin typeface="Constantia" panose="02030602050306030303" pitchFamily="18" charset="0"/>
              </a:rPr>
              <a:t>, </a:t>
            </a:r>
            <a:r>
              <a:rPr lang="en-IN" sz="2800" i="1" dirty="0">
                <a:latin typeface="Constantia" panose="02030602050306030303" pitchFamily="18" charset="0"/>
              </a:rPr>
              <a:t>Gram stands for village; </a:t>
            </a:r>
            <a:r>
              <a:rPr lang="en-IN" sz="2800" i="1" dirty="0" err="1">
                <a:latin typeface="Constantia" panose="02030602050306030303" pitchFamily="18" charset="0"/>
              </a:rPr>
              <a:t>Nyay</a:t>
            </a:r>
            <a:r>
              <a:rPr lang="en-IN" sz="2800" i="1" dirty="0">
                <a:latin typeface="Constantia" panose="02030602050306030303" pitchFamily="18" charset="0"/>
              </a:rPr>
              <a:t> stands for Justice and </a:t>
            </a:r>
            <a:r>
              <a:rPr lang="en-IN" sz="2800" i="1" dirty="0" err="1">
                <a:latin typeface="Constantia" panose="02030602050306030303" pitchFamily="18" charset="0"/>
              </a:rPr>
              <a:t>Aalya</a:t>
            </a:r>
            <a:r>
              <a:rPr lang="en-IN" sz="2800" i="1" dirty="0">
                <a:latin typeface="Constantia" panose="02030602050306030303" pitchFamily="18" charset="0"/>
              </a:rPr>
              <a:t> stands for House/centre</a:t>
            </a:r>
            <a:r>
              <a:rPr lang="en-IN" sz="2800" dirty="0">
                <a:latin typeface="Constantia" panose="02030602050306030303" pitchFamily="18" charset="0"/>
              </a:rPr>
              <a:t>. </a:t>
            </a:r>
          </a:p>
          <a:p>
            <a:pPr algn="just">
              <a:lnSpc>
                <a:spcPct val="90000"/>
              </a:lnSpc>
              <a:spcBef>
                <a:spcPts val="600"/>
              </a:spcBef>
            </a:pPr>
            <a:r>
              <a:rPr lang="en-IN" sz="2800" dirty="0">
                <a:latin typeface="Constantia" panose="02030602050306030303" pitchFamily="18" charset="0"/>
              </a:rPr>
              <a:t>They are aimed at providing inexpensive justice to people in rural areas at their doorsteps. </a:t>
            </a:r>
          </a:p>
          <a:p>
            <a:pPr algn="just">
              <a:lnSpc>
                <a:spcPct val="90000"/>
              </a:lnSpc>
              <a:spcBef>
                <a:spcPts val="600"/>
              </a:spcBef>
            </a:pPr>
            <a:r>
              <a:rPr lang="en-IN" sz="2800" dirty="0">
                <a:latin typeface="Constantia" panose="02030602050306030303" pitchFamily="18" charset="0"/>
              </a:rPr>
              <a:t>The Act came into force on </a:t>
            </a:r>
            <a:r>
              <a:rPr lang="en-IN" sz="2800" i="1" dirty="0">
                <a:latin typeface="Constantia" panose="02030602050306030303" pitchFamily="18" charset="0"/>
              </a:rPr>
              <a:t>October 2, 2009</a:t>
            </a:r>
            <a:r>
              <a:rPr lang="en-IN" sz="2800" dirty="0">
                <a:latin typeface="Constantia" panose="02030602050306030303" pitchFamily="18" charset="0"/>
              </a:rPr>
              <a:t> i.e. the birth anniversary of </a:t>
            </a:r>
            <a:r>
              <a:rPr lang="en-IN" sz="2800" i="1" dirty="0">
                <a:latin typeface="Constantia" panose="02030602050306030303" pitchFamily="18" charset="0"/>
              </a:rPr>
              <a:t>Mahatma Gandhi</a:t>
            </a:r>
            <a:r>
              <a:rPr lang="en-IN" sz="2800" dirty="0">
                <a:latin typeface="Constantia" panose="02030602050306030303" pitchFamily="18" charset="0"/>
              </a:rPr>
              <a:t>. </a:t>
            </a:r>
          </a:p>
        </p:txBody>
      </p:sp>
    </p:spTree>
    <p:extLst>
      <p:ext uri="{BB962C8B-B14F-4D97-AF65-F5344CB8AC3E}">
        <p14:creationId xmlns:p14="http://schemas.microsoft.com/office/powerpoint/2010/main" val="1654113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054" y="381000"/>
            <a:ext cx="9275884" cy="946638"/>
          </a:xfrm>
        </p:spPr>
        <p:txBody>
          <a:bodyPr>
            <a:normAutofit fontScale="90000"/>
          </a:bodyPr>
          <a:lstStyle/>
          <a:p>
            <a:pPr algn="ctr"/>
            <a:r>
              <a:rPr lang="en-IN" sz="4000" b="1" dirty="0">
                <a:effectLst>
                  <a:outerShdw blurRad="38100" dist="38100" dir="2700000" algn="tl">
                    <a:srgbClr val="000000">
                      <a:alpha val="43137"/>
                    </a:srgbClr>
                  </a:outerShdw>
                </a:effectLst>
                <a:latin typeface="Constantia" panose="02030602050306030303" pitchFamily="18" charset="0"/>
              </a:rPr>
              <a:t>OBJECTIVES OF THE GRAM NYAYALAYAS</a:t>
            </a:r>
            <a:br>
              <a:rPr lang="en-IN" dirty="0"/>
            </a:br>
            <a:endParaRPr lang="en-IN" dirty="0"/>
          </a:p>
        </p:txBody>
      </p:sp>
      <p:sp>
        <p:nvSpPr>
          <p:cNvPr id="3" name="Content Placeholder 2"/>
          <p:cNvSpPr>
            <a:spLocks noGrp="1"/>
          </p:cNvSpPr>
          <p:nvPr>
            <p:ph idx="1"/>
          </p:nvPr>
        </p:nvSpPr>
        <p:spPr>
          <a:xfrm>
            <a:off x="677334" y="1327638"/>
            <a:ext cx="8596668" cy="5081953"/>
          </a:xfrm>
        </p:spPr>
        <p:txBody>
          <a:bodyPr>
            <a:normAutofit lnSpcReduction="10000"/>
          </a:bodyPr>
          <a:lstStyle/>
          <a:p>
            <a:pPr algn="just">
              <a:spcBef>
                <a:spcPts val="600"/>
              </a:spcBef>
            </a:pPr>
            <a:r>
              <a:rPr lang="en-IN" dirty="0">
                <a:latin typeface="Constantia" panose="02030602050306030303" pitchFamily="18" charset="0"/>
              </a:rPr>
              <a:t>Access to justice by the poor and disadvantaged remains a worldwide problem. </a:t>
            </a:r>
            <a:r>
              <a:rPr lang="en-IN" i="1" dirty="0">
                <a:latin typeface="Constantia" panose="02030602050306030303" pitchFamily="18" charset="0"/>
              </a:rPr>
              <a:t>Article 39A of the Constitution</a:t>
            </a:r>
            <a:r>
              <a:rPr lang="en-IN" dirty="0">
                <a:latin typeface="Constantia" panose="02030602050306030303" pitchFamily="18" charset="0"/>
              </a:rPr>
              <a:t> direct the State to secure that the operation of the legal 	system promotes justice, on the basis of equal opportunity and shall in particular 	provide free legal aid, by suitable legislation or schemes or in any other way, to ensure that opportunities for securing justice are not denied to any citizen by reason of economic or other disabilities.</a:t>
            </a:r>
          </a:p>
          <a:p>
            <a:pPr algn="just">
              <a:spcBef>
                <a:spcPts val="600"/>
              </a:spcBef>
            </a:pPr>
            <a:r>
              <a:rPr lang="en-IN" dirty="0">
                <a:latin typeface="Constantia" panose="02030602050306030303" pitchFamily="18" charset="0"/>
              </a:rPr>
              <a:t>To give effect to the said mandate the Government has taken various measures to strengthen the judicial system by simplifying the procedural laws; incorporating various alternative dispute resolution mechanisms, such as arbitration, conciliation and mediation, conducting of </a:t>
            </a:r>
            <a:r>
              <a:rPr lang="en-IN" dirty="0" err="1">
                <a:latin typeface="Constantia" panose="02030602050306030303" pitchFamily="18" charset="0"/>
              </a:rPr>
              <a:t>Lok</a:t>
            </a:r>
            <a:r>
              <a:rPr lang="en-IN" dirty="0">
                <a:latin typeface="Constantia" panose="02030602050306030303" pitchFamily="18" charset="0"/>
              </a:rPr>
              <a:t> </a:t>
            </a:r>
            <a:r>
              <a:rPr lang="en-IN" dirty="0" err="1">
                <a:latin typeface="Constantia" panose="02030602050306030303" pitchFamily="18" charset="0"/>
              </a:rPr>
              <a:t>Adalats</a:t>
            </a:r>
            <a:r>
              <a:rPr lang="en-IN" dirty="0">
                <a:latin typeface="Constantia" panose="02030602050306030303" pitchFamily="18" charset="0"/>
              </a:rPr>
              <a:t> etc., establishing Fast Track Courts, Special Courts and Tribunals and providing free legal aid to the poor, women and children.</a:t>
            </a:r>
          </a:p>
          <a:p>
            <a:pPr algn="just">
              <a:spcBef>
                <a:spcPts val="600"/>
              </a:spcBef>
            </a:pPr>
            <a:r>
              <a:rPr lang="en-IN" dirty="0">
                <a:latin typeface="Constantia" panose="02030602050306030303" pitchFamily="18" charset="0"/>
              </a:rPr>
              <a:t>To provide access to justice at the grass root levels, the Law Commission of India in its 114</a:t>
            </a:r>
            <a:r>
              <a:rPr lang="en-IN" baseline="30000" dirty="0">
                <a:latin typeface="Constantia" panose="02030602050306030303" pitchFamily="18" charset="0"/>
              </a:rPr>
              <a:t>th</a:t>
            </a:r>
            <a:r>
              <a:rPr lang="en-IN" dirty="0">
                <a:latin typeface="Constantia" panose="02030602050306030303" pitchFamily="18" charset="0"/>
              </a:rPr>
              <a:t> Report on Gram </a:t>
            </a:r>
            <a:r>
              <a:rPr lang="en-IN" dirty="0" err="1">
                <a:latin typeface="Constantia" panose="02030602050306030303" pitchFamily="18" charset="0"/>
              </a:rPr>
              <a:t>Nyayalaya</a:t>
            </a:r>
            <a:r>
              <a:rPr lang="en-IN" dirty="0">
                <a:latin typeface="Constantia" panose="02030602050306030303" pitchFamily="18" charset="0"/>
              </a:rPr>
              <a:t> recommended establishment of Gram </a:t>
            </a:r>
            <a:r>
              <a:rPr lang="en-IN" dirty="0" err="1">
                <a:latin typeface="Constantia" panose="02030602050306030303" pitchFamily="18" charset="0"/>
              </a:rPr>
              <a:t>Nyayalayas</a:t>
            </a:r>
            <a:r>
              <a:rPr lang="en-IN" dirty="0">
                <a:latin typeface="Constantia" panose="02030602050306030303" pitchFamily="18" charset="0"/>
              </a:rPr>
              <a:t> so that speedy, inexpensive and substantial justice could be provided to the common man.</a:t>
            </a:r>
          </a:p>
          <a:p>
            <a:pPr algn="just">
              <a:spcBef>
                <a:spcPts val="600"/>
              </a:spcBef>
            </a:pPr>
            <a:r>
              <a:rPr lang="en-IN" dirty="0">
                <a:latin typeface="Constantia" panose="02030602050306030303" pitchFamily="18" charset="0"/>
              </a:rPr>
              <a:t>Justice to the poor at the door step is a dream of the common man. Setting up of Gram </a:t>
            </a:r>
            <a:r>
              <a:rPr lang="en-IN" dirty="0" err="1">
                <a:latin typeface="Constantia" panose="02030602050306030303" pitchFamily="18" charset="0"/>
              </a:rPr>
              <a:t>Nyayalayas</a:t>
            </a:r>
            <a:r>
              <a:rPr lang="en-IN" dirty="0">
                <a:latin typeface="Constantia" panose="02030602050306030303" pitchFamily="18" charset="0"/>
              </a:rPr>
              <a:t> which will travel from place to place would bring to the people of rural areas speedy, affordable and substantial justice.</a:t>
            </a:r>
          </a:p>
          <a:p>
            <a:endParaRPr lang="en-IN" dirty="0"/>
          </a:p>
        </p:txBody>
      </p:sp>
    </p:spTree>
    <p:extLst>
      <p:ext uri="{BB962C8B-B14F-4D97-AF65-F5344CB8AC3E}">
        <p14:creationId xmlns:p14="http://schemas.microsoft.com/office/powerpoint/2010/main" val="146669982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323</TotalTime>
  <Words>1569</Words>
  <Application>Microsoft Office PowerPoint</Application>
  <PresentationFormat>Widescreen</PresentationFormat>
  <Paragraphs>82</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Constantia</vt:lpstr>
      <vt:lpstr>Simplified Arabic Fixed</vt:lpstr>
      <vt:lpstr>Tahoma</vt:lpstr>
      <vt:lpstr>Trebuchet MS</vt:lpstr>
      <vt:lpstr>Wingdings 3</vt:lpstr>
      <vt:lpstr>Facet</vt:lpstr>
      <vt:lpstr>LL.M. SEMESTER II  COURSE CODE : 201c  COURSE TITLE : LAW AND SOCIAL TRANSFORMATION  IN INDIA  UNIT V : ALTERNATIVE APPROACHES TO LAW  5.3 GRAM NYAYALAYAS   TOPIC : GRAM NYAYALAYAS AND INDIAN CRIMINAL JUSTICE  SYSTEM</vt:lpstr>
      <vt:lpstr>INTRODUCTION</vt:lpstr>
      <vt:lpstr>BACKDROP</vt:lpstr>
      <vt:lpstr>WHAT IS NYAYA PANCHAYAT </vt:lpstr>
      <vt:lpstr>PROCEDURE OF NYAYA PANCHAYAT</vt:lpstr>
      <vt:lpstr>ADVANTAGES OF NYAYA PANCHAYAT </vt:lpstr>
      <vt:lpstr>DISADVANTAGES OF NYAYA PANCHAYAT </vt:lpstr>
      <vt:lpstr>WHAT IS A GRAM NYAYALAYA</vt:lpstr>
      <vt:lpstr>OBJECTIVES OF THE GRAM NYAYALAYAS </vt:lpstr>
      <vt:lpstr>SALIENT FEATURES OF THE GRAM NYAYALAYAS ACT, 2008 </vt:lpstr>
      <vt:lpstr>SALIENT FEATURES OF THE GRAM NYAYALAYAS ACT, 2008 </vt:lpstr>
      <vt:lpstr>CRITICAL ANALYSIS</vt:lpstr>
      <vt:lpstr>PRACTICAL SITUATION</vt:lpstr>
      <vt:lpstr>SUGGESTIONS </vt:lpstr>
      <vt:lpstr>CONCLUSION</vt:lpstr>
      <vt:lpstr>REFERENCE :  1. Dr. P. Ishwara Bhatt, Law and Social  Transformation, Eastern Book  Company,  Lucknow, 1st Edition, 2009.  2. Dr. Krishna Pal Malik and Dr. Kaushik C.  Raval, Law and  Social Transformation in  India, Allahabad Law Agency, Faridabad,   4th Edition, 2017.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GRAM NYAYALAYAS AND INDIAN CRIMINAL JUSTICE  SYSTEM : A HUMAN RIGHTS PERSPECTIVE</dc:title>
  <dc:creator>Admin</dc:creator>
  <cp:lastModifiedBy>Admin</cp:lastModifiedBy>
  <cp:revision>24</cp:revision>
  <dcterms:created xsi:type="dcterms:W3CDTF">2020-01-16T19:02:24Z</dcterms:created>
  <dcterms:modified xsi:type="dcterms:W3CDTF">2020-05-25T19:42:59Z</dcterms:modified>
</cp:coreProperties>
</file>