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5/27/2020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5/27/2020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8069" y="87923"/>
            <a:ext cx="8581293" cy="4167554"/>
          </a:xfrm>
        </p:spPr>
        <p:txBody>
          <a:bodyPr>
            <a:normAutofit/>
          </a:bodyPr>
          <a:lstStyle/>
          <a:p>
            <a:pPr algn="ctr"/>
            <a:r>
              <a:rPr lang="en-IN" sz="2400" b="1" dirty="0">
                <a:solidFill>
                  <a:schemeClr val="tx2"/>
                </a:solidFill>
                <a:effectLst>
                  <a:outerShdw blurRad="38100" dist="38100" dir="2700000" algn="tl">
                    <a:srgbClr val="000000">
                      <a:alpha val="43137"/>
                    </a:srgbClr>
                  </a:outerShdw>
                </a:effectLst>
                <a:latin typeface="Constantia" pitchFamily="18" charset="0"/>
              </a:rPr>
              <a:t>LL.M. SEMESTER II</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CODE : 204E (Gr-B)</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TITLE : COMPARATIVE ADMINISTRATIVE LAW</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 III : AVAILABILITY OF JUDICIAL REVIEW IN THE </a:t>
            </a: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UNITED STATES</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3600" b="1" dirty="0">
                <a:solidFill>
                  <a:schemeClr val="accent4"/>
                </a:solidFill>
                <a:effectLst>
                  <a:outerShdw blurRad="38100" dist="38100" dir="2700000" algn="tl">
                    <a:srgbClr val="000000">
                      <a:alpha val="43137"/>
                    </a:srgbClr>
                  </a:outerShdw>
                </a:effectLst>
                <a:latin typeface="Constantia" pitchFamily="18" charset="0"/>
              </a:rPr>
              <a:t>3.2 DOCTRINE OF PRIMARY JURISDICTION</a:t>
            </a:r>
            <a:endParaRPr lang="en-IN" sz="3600" dirty="0"/>
          </a:p>
        </p:txBody>
      </p:sp>
      <p:sp>
        <p:nvSpPr>
          <p:cNvPr id="3" name="Subtitle 2"/>
          <p:cNvSpPr>
            <a:spLocks noGrp="1"/>
          </p:cNvSpPr>
          <p:nvPr>
            <p:ph type="subTitle" idx="1"/>
          </p:nvPr>
        </p:nvSpPr>
        <p:spPr>
          <a:xfrm>
            <a:off x="553915" y="4631432"/>
            <a:ext cx="8405447" cy="1997968"/>
          </a:xfrm>
        </p:spPr>
        <p:txBody>
          <a:bodyPr>
            <a:normAutofit/>
          </a:bodyPr>
          <a:lstStyle/>
          <a:p>
            <a:pPr>
              <a:spcBef>
                <a:spcPts val="0"/>
              </a:spcBef>
            </a:pPr>
            <a:r>
              <a:rPr lang="en-US" sz="2400" b="1" dirty="0">
                <a:latin typeface="Constantia" pitchFamily="18" charset="0"/>
                <a:ea typeface="Tahoma" pitchFamily="34" charset="0"/>
                <a:cs typeface="Simplified Arabic Fixed" pitchFamily="49" charset="-78"/>
              </a:rPr>
              <a:t>Presented by –</a:t>
            </a:r>
          </a:p>
          <a:p>
            <a:pPr>
              <a:spcBef>
                <a:spcPts val="0"/>
              </a:spcBef>
            </a:pPr>
            <a:r>
              <a:rPr lang="en-US" sz="2400" b="1" dirty="0">
                <a:latin typeface="Constantia" pitchFamily="18" charset="0"/>
                <a:ea typeface="Tahoma" pitchFamily="34" charset="0"/>
                <a:cs typeface="Simplified Arabic Fixed" pitchFamily="49" charset="-78"/>
              </a:rPr>
              <a:t>Dr. Sangeeta Chatterjee</a:t>
            </a:r>
          </a:p>
          <a:p>
            <a:pPr>
              <a:spcBef>
                <a:spcPts val="0"/>
              </a:spcBef>
            </a:pPr>
            <a:r>
              <a:rPr lang="en-US" sz="2400" b="1" dirty="0">
                <a:latin typeface="Constantia" pitchFamily="18" charset="0"/>
                <a:ea typeface="Tahoma" pitchFamily="34" charset="0"/>
                <a:cs typeface="Simplified Arabic Fixed" pitchFamily="49" charset="-78"/>
              </a:rPr>
              <a:t>Assistant Professor</a:t>
            </a:r>
          </a:p>
          <a:p>
            <a:pPr>
              <a:spcBef>
                <a:spcPts val="0"/>
              </a:spcBef>
            </a:pPr>
            <a:r>
              <a:rPr lang="en-US" sz="2400" b="1" dirty="0">
                <a:latin typeface="Constantia" pitchFamily="18" charset="0"/>
                <a:ea typeface="Tahoma" pitchFamily="34" charset="0"/>
                <a:cs typeface="Simplified Arabic Fixed" pitchFamily="49" charset="-78"/>
              </a:rPr>
              <a:t>Department of Law,</a:t>
            </a:r>
          </a:p>
          <a:p>
            <a:pPr>
              <a:spcBef>
                <a:spcPts val="0"/>
              </a:spcBef>
            </a:pPr>
            <a:r>
              <a:rPr lang="en-US" sz="2400" b="1" dirty="0" err="1">
                <a:latin typeface="Constantia" pitchFamily="18" charset="0"/>
                <a:ea typeface="Tahoma" pitchFamily="34" charset="0"/>
                <a:cs typeface="Simplified Arabic Fixed" pitchFamily="49" charset="-78"/>
              </a:rPr>
              <a:t>Bankura</a:t>
            </a:r>
            <a:r>
              <a:rPr lang="en-US" sz="2400" b="1" dirty="0">
                <a:latin typeface="Constantia" pitchFamily="18" charset="0"/>
                <a:ea typeface="Tahoma" pitchFamily="34" charset="0"/>
                <a:cs typeface="Simplified Arabic Fixed" pitchFamily="49" charset="-78"/>
              </a:rPr>
              <a:t> University</a:t>
            </a:r>
          </a:p>
        </p:txBody>
      </p:sp>
    </p:spTree>
    <p:extLst>
      <p:ext uri="{BB962C8B-B14F-4D97-AF65-F5344CB8AC3E}">
        <p14:creationId xmlns:p14="http://schemas.microsoft.com/office/powerpoint/2010/main" val="82177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CURRENT POSITION OF  THE DOCTRINE</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r>
              <a:rPr lang="en-US" sz="3200" dirty="0">
                <a:latin typeface="Constantia" panose="02030602050306030303" pitchFamily="18" charset="0"/>
              </a:rPr>
              <a:t>The Tenth Circuit provided a thorough discussion of the primary jurisdiction doctrine. </a:t>
            </a:r>
          </a:p>
          <a:p>
            <a:pPr algn="just"/>
            <a:r>
              <a:rPr lang="en-US" sz="3200" dirty="0">
                <a:latin typeface="Constantia" panose="02030602050306030303" pitchFamily="18" charset="0"/>
              </a:rPr>
              <a:t>First stated that primary jurisdiction is a prudential doctrine arising in cases where Congress has placed an issue within the "special competence" of an agency. </a:t>
            </a:r>
          </a:p>
          <a:p>
            <a:pPr algn="just"/>
            <a:r>
              <a:rPr lang="en-US" sz="3200" dirty="0">
                <a:latin typeface="Constantia" panose="02030602050306030303" pitchFamily="18" charset="0"/>
              </a:rPr>
              <a:t>The doctrine serves two purposes, promoting both regulatory uniformity and resort to agency expertise, and it allows a court to stay judicial proceedings pending appropriate administrative action. </a:t>
            </a:r>
          </a:p>
        </p:txBody>
      </p:sp>
    </p:spTree>
    <p:extLst>
      <p:ext uri="{BB962C8B-B14F-4D97-AF65-F5344CB8AC3E}">
        <p14:creationId xmlns:p14="http://schemas.microsoft.com/office/powerpoint/2010/main" val="1633341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AIMS OF  THE DOCTRINE</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r>
              <a:rPr lang="en-US" sz="3600" dirty="0">
                <a:latin typeface="Constantia" panose="02030602050306030303" pitchFamily="18" charset="0"/>
              </a:rPr>
              <a:t>The benefit to the court of an agency determination.</a:t>
            </a:r>
          </a:p>
          <a:p>
            <a:pPr algn="just"/>
            <a:r>
              <a:rPr lang="en-US" sz="3600" dirty="0">
                <a:latin typeface="Constantia" panose="02030602050306030303" pitchFamily="18" charset="0"/>
              </a:rPr>
              <a:t>The burden on the parties of withholding judicial relief.</a:t>
            </a:r>
          </a:p>
          <a:p>
            <a:pPr algn="just"/>
            <a:r>
              <a:rPr lang="en-US" sz="3600" dirty="0">
                <a:latin typeface="Constantia" panose="02030602050306030303" pitchFamily="18" charset="0"/>
              </a:rPr>
              <a:t>The need to maintain the proper working relationship between courts and agencies.  </a:t>
            </a:r>
          </a:p>
          <a:p>
            <a:pPr algn="just"/>
            <a:r>
              <a:rPr lang="en-US" sz="3600" dirty="0">
                <a:latin typeface="Constantia" panose="02030602050306030303" pitchFamily="18" charset="0"/>
              </a:rPr>
              <a:t>The desire to avoid potential interference with an agency's performance of its statutory </a:t>
            </a:r>
            <a:r>
              <a:rPr lang="en-IN" sz="3600" dirty="0">
                <a:latin typeface="Constantia" panose="02030602050306030303" pitchFamily="18" charset="0"/>
              </a:rPr>
              <a:t>responsibilities.</a:t>
            </a:r>
            <a:endParaRPr lang="en-US" sz="36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CRITICISM</a:t>
            </a:r>
            <a:endParaRPr lang="en-IN" sz="4400" dirty="0"/>
          </a:p>
        </p:txBody>
      </p:sp>
      <p:sp>
        <p:nvSpPr>
          <p:cNvPr id="3" name="Content Placeholder 2"/>
          <p:cNvSpPr>
            <a:spLocks noGrp="1"/>
          </p:cNvSpPr>
          <p:nvPr>
            <p:ph idx="1"/>
          </p:nvPr>
        </p:nvSpPr>
        <p:spPr>
          <a:xfrm>
            <a:off x="386863" y="2336872"/>
            <a:ext cx="11342075" cy="4521127"/>
          </a:xfrm>
        </p:spPr>
        <p:txBody>
          <a:bodyPr>
            <a:noAutofit/>
          </a:bodyPr>
          <a:lstStyle/>
          <a:p>
            <a:pPr marL="0" indent="0" algn="just">
              <a:buNone/>
            </a:pPr>
            <a:r>
              <a:rPr lang="en-US" sz="3600" dirty="0">
                <a:latin typeface="Constantia" panose="02030602050306030303" pitchFamily="18" charset="0"/>
              </a:rPr>
              <a:t>Most of the confusion surrounding the primary jurisdiction doctrine results from the manner in which the Court used the phrase, "primary jurisdiction," in </a:t>
            </a:r>
            <a:r>
              <a:rPr lang="en-US" sz="3600" i="1" dirty="0">
                <a:solidFill>
                  <a:schemeClr val="bg1"/>
                </a:solidFill>
                <a:latin typeface="Constantia" panose="02030602050306030303" pitchFamily="18" charset="0"/>
              </a:rPr>
              <a:t>Abilene Cotton </a:t>
            </a:r>
            <a:r>
              <a:rPr lang="en-US" sz="3600" dirty="0">
                <a:solidFill>
                  <a:schemeClr val="bg1"/>
                </a:solidFill>
                <a:latin typeface="Constantia" panose="02030602050306030303" pitchFamily="18" charset="0"/>
              </a:rPr>
              <a:t>and </a:t>
            </a:r>
            <a:r>
              <a:rPr lang="en-US" sz="3600" i="1" dirty="0">
                <a:solidFill>
                  <a:schemeClr val="bg1"/>
                </a:solidFill>
                <a:latin typeface="Constantia" panose="02030602050306030303" pitchFamily="18" charset="0"/>
              </a:rPr>
              <a:t>Merchants Elevator</a:t>
            </a:r>
            <a:r>
              <a:rPr lang="en-US" sz="3600" i="1" dirty="0">
                <a:latin typeface="Constantia" panose="02030602050306030303" pitchFamily="18" charset="0"/>
              </a:rPr>
              <a:t>. </a:t>
            </a:r>
            <a:r>
              <a:rPr lang="en-US" sz="3600" dirty="0">
                <a:latin typeface="Constantia" panose="02030602050306030303" pitchFamily="18" charset="0"/>
              </a:rPr>
              <a:t>In the context of those early cases, the Court actually meant jurisdiction when it said "jurisdiction." But over the course of the twentieth century, primary jurisdiction evolved into a doctrine that-for better or worse-has departed from the plain implication of its name. </a:t>
            </a:r>
          </a:p>
        </p:txBody>
      </p:sp>
    </p:spTree>
    <p:extLst>
      <p:ext uri="{BB962C8B-B14F-4D97-AF65-F5344CB8AC3E}">
        <p14:creationId xmlns:p14="http://schemas.microsoft.com/office/powerpoint/2010/main" val="1633341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CONCLUSION</a:t>
            </a:r>
            <a:endParaRPr lang="en-IN" sz="4400" dirty="0"/>
          </a:p>
        </p:txBody>
      </p:sp>
      <p:sp>
        <p:nvSpPr>
          <p:cNvPr id="3" name="Content Placeholder 2"/>
          <p:cNvSpPr>
            <a:spLocks noGrp="1"/>
          </p:cNvSpPr>
          <p:nvPr>
            <p:ph idx="1"/>
          </p:nvPr>
        </p:nvSpPr>
        <p:spPr>
          <a:xfrm>
            <a:off x="386863" y="2336872"/>
            <a:ext cx="11342075" cy="4521127"/>
          </a:xfrm>
        </p:spPr>
        <p:txBody>
          <a:bodyPr>
            <a:noAutofit/>
          </a:bodyPr>
          <a:lstStyle/>
          <a:p>
            <a:pPr marL="0" indent="0" algn="just">
              <a:buNone/>
            </a:pPr>
            <a:r>
              <a:rPr lang="en-US" sz="3600" dirty="0">
                <a:latin typeface="Constantia" panose="02030602050306030303" pitchFamily="18" charset="0"/>
              </a:rPr>
              <a:t>Today, primary jurisdiction does not define the actual scope of authority of courts or agencies. Rather, it allows a court to refrain from exercising its authority to further the objectives that the doctrine has now come to represent. Primary jurisdiction, as currently conceived, is a means of deciding which tribunal is the more advantageous decision-maker when the issue could be presented to either.</a:t>
            </a:r>
          </a:p>
        </p:txBody>
      </p:sp>
    </p:spTree>
    <p:extLst>
      <p:ext uri="{BB962C8B-B14F-4D97-AF65-F5344CB8AC3E}">
        <p14:creationId xmlns:p14="http://schemas.microsoft.com/office/powerpoint/2010/main" val="1633341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IN" sz="4400" b="1" dirty="0">
                <a:solidFill>
                  <a:schemeClr val="accent4"/>
                </a:solidFill>
                <a:effectLst>
                  <a:outerShdw blurRad="38100" dist="38100" dir="2700000" algn="tl">
                    <a:srgbClr val="000000">
                      <a:alpha val="43137"/>
                    </a:srgbClr>
                  </a:outerShdw>
                </a:effectLst>
                <a:latin typeface="Constantia" panose="02030602050306030303" pitchFamily="18" charset="0"/>
              </a:rPr>
              <a:t>REFERENCE :</a:t>
            </a:r>
            <a:endParaRPr lang="en-IN" sz="4400" dirty="0"/>
          </a:p>
        </p:txBody>
      </p:sp>
      <p:sp>
        <p:nvSpPr>
          <p:cNvPr id="3" name="Content Placeholder 2"/>
          <p:cNvSpPr>
            <a:spLocks noGrp="1"/>
          </p:cNvSpPr>
          <p:nvPr>
            <p:ph idx="1"/>
          </p:nvPr>
        </p:nvSpPr>
        <p:spPr>
          <a:xfrm>
            <a:off x="386863" y="2336872"/>
            <a:ext cx="11342075" cy="4521127"/>
          </a:xfrm>
        </p:spPr>
        <p:txBody>
          <a:bodyPr>
            <a:noAutofit/>
          </a:bodyPr>
          <a:lstStyle/>
          <a:p>
            <a:pPr marL="514350" indent="-514350">
              <a:buAutoNum type="arabicPeriod"/>
            </a:pPr>
            <a:r>
              <a:rPr lang="en-IN" sz="3200" dirty="0">
                <a:latin typeface="Constantia" panose="02030602050306030303" pitchFamily="18" charset="0"/>
              </a:rPr>
              <a:t>Aaron J . Lockwood, The Primary Jurisdiction Doctrine: Competing Standards of Appellate Review, </a:t>
            </a:r>
            <a:r>
              <a:rPr lang="en-US" sz="3200" dirty="0">
                <a:latin typeface="Constantia" panose="02030602050306030303" pitchFamily="18" charset="0"/>
              </a:rPr>
              <a:t>Washington &amp; Lee Law Review, Vol. 64, 2007</a:t>
            </a:r>
            <a:r>
              <a:rPr lang="en-IN" sz="3200" dirty="0">
                <a:latin typeface="Constantia" panose="02030602050306030303" pitchFamily="18" charset="0"/>
              </a:rPr>
              <a:t>.</a:t>
            </a:r>
          </a:p>
          <a:p>
            <a:pPr marL="514350" indent="-514350">
              <a:buAutoNum type="arabicPeriod"/>
            </a:pPr>
            <a:r>
              <a:rPr lang="en-US" sz="3200" dirty="0">
                <a:latin typeface="Constantia" panose="02030602050306030303" pitchFamily="18" charset="0"/>
              </a:rPr>
              <a:t>Howard M. Boyd, Larry E. Christensen, Charles D. Ganz, David W. Hardee, </a:t>
            </a:r>
            <a:r>
              <a:rPr lang="de-DE" sz="3200" dirty="0">
                <a:latin typeface="Constantia" panose="02030602050306030303" pitchFamily="18" charset="0"/>
              </a:rPr>
              <a:t>Elisabeth S. Petersen and Wendell Schollander, </a:t>
            </a:r>
            <a:r>
              <a:rPr lang="en-US" sz="3200" dirty="0">
                <a:latin typeface="Constantia" panose="02030602050306030303" pitchFamily="18" charset="0"/>
              </a:rPr>
              <a:t>Primary Jurisdiction and Its Subsequent Effect on Judicial Review, </a:t>
            </a:r>
            <a:r>
              <a:rPr lang="en-IN" sz="3200" dirty="0">
                <a:latin typeface="Constantia" panose="02030602050306030303" pitchFamily="18" charset="0"/>
              </a:rPr>
              <a:t>Duke Law Journal, Vol. 149, 1971</a:t>
            </a:r>
            <a:r>
              <a:rPr lang="en-US" sz="3200" dirty="0">
                <a:latin typeface="Constantia" panose="02030602050306030303" pitchFamily="18" charset="0"/>
              </a:rPr>
              <a:t>.</a:t>
            </a:r>
          </a:p>
        </p:txBody>
      </p:sp>
    </p:spTree>
    <p:extLst>
      <p:ext uri="{BB962C8B-B14F-4D97-AF65-F5344CB8AC3E}">
        <p14:creationId xmlns:p14="http://schemas.microsoft.com/office/powerpoint/2010/main" val="163334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INTRODUCTION</a:t>
            </a:r>
            <a:endParaRPr lang="en-IN" sz="4400" dirty="0"/>
          </a:p>
        </p:txBody>
      </p:sp>
      <p:sp>
        <p:nvSpPr>
          <p:cNvPr id="3" name="Content Placeholder 2"/>
          <p:cNvSpPr>
            <a:spLocks noGrp="1"/>
          </p:cNvSpPr>
          <p:nvPr>
            <p:ph idx="1"/>
          </p:nvPr>
        </p:nvSpPr>
        <p:spPr>
          <a:xfrm>
            <a:off x="680321" y="2336873"/>
            <a:ext cx="11101371" cy="4318904"/>
          </a:xfrm>
        </p:spPr>
        <p:txBody>
          <a:bodyPr>
            <a:noAutofit/>
          </a:bodyPr>
          <a:lstStyle/>
          <a:p>
            <a:pPr algn="just">
              <a:spcBef>
                <a:spcPts val="0"/>
              </a:spcBef>
              <a:spcAft>
                <a:spcPts val="600"/>
              </a:spcAft>
            </a:pPr>
            <a:r>
              <a:rPr lang="en-US" sz="3200" dirty="0">
                <a:latin typeface="Constantia" panose="02030602050306030303" pitchFamily="18" charset="0"/>
              </a:rPr>
              <a:t>Within constitutional limits, Congress may create administrative agencies with adjudicatory power. </a:t>
            </a:r>
          </a:p>
          <a:p>
            <a:pPr algn="just">
              <a:spcBef>
                <a:spcPts val="0"/>
              </a:spcBef>
              <a:spcAft>
                <a:spcPts val="600"/>
              </a:spcAft>
            </a:pPr>
            <a:r>
              <a:rPr lang="en-US" sz="3200" dirty="0">
                <a:latin typeface="Constantia" panose="02030602050306030303" pitchFamily="18" charset="0"/>
              </a:rPr>
              <a:t>Congress may also define the jurisdiction of Article III courts. </a:t>
            </a:r>
          </a:p>
          <a:p>
            <a:pPr algn="just">
              <a:spcBef>
                <a:spcPts val="0"/>
              </a:spcBef>
              <a:spcAft>
                <a:spcPts val="600"/>
              </a:spcAft>
            </a:pPr>
            <a:r>
              <a:rPr lang="en-US" sz="3200" dirty="0">
                <a:latin typeface="Constantia" panose="02030602050306030303" pitchFamily="18" charset="0"/>
              </a:rPr>
              <a:t>As a result, Congress has the greatest control over the balance of power between courts and agencies. </a:t>
            </a:r>
          </a:p>
          <a:p>
            <a:pPr algn="just">
              <a:spcBef>
                <a:spcPts val="0"/>
              </a:spcBef>
              <a:spcAft>
                <a:spcPts val="600"/>
              </a:spcAft>
            </a:pPr>
            <a:r>
              <a:rPr lang="en-US" sz="3200" dirty="0">
                <a:latin typeface="Constantia" panose="02030602050306030303" pitchFamily="18" charset="0"/>
              </a:rPr>
              <a:t>It can provide exclusive jurisdiction over a matter to one tribunal, or provide concurrent jurisdiction to both. </a:t>
            </a:r>
          </a:p>
          <a:p>
            <a:pPr algn="just">
              <a:spcBef>
                <a:spcPts val="0"/>
              </a:spcBef>
              <a:spcAft>
                <a:spcPts val="600"/>
              </a:spcAft>
            </a:pPr>
            <a:r>
              <a:rPr lang="en-US" sz="3200" dirty="0">
                <a:latin typeface="Constantia" panose="02030602050306030303" pitchFamily="18" charset="0"/>
              </a:rPr>
              <a:t>Neither courts nor agencies can disregard these statutory boundaries.</a:t>
            </a:r>
            <a:endParaRPr lang="en-IN" sz="32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DOCTRINE OF PRIMARY JURISDICTION</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spcBef>
                <a:spcPts val="0"/>
              </a:spcBef>
              <a:spcAft>
                <a:spcPts val="600"/>
              </a:spcAft>
            </a:pPr>
            <a:r>
              <a:rPr lang="en-US" sz="2800" dirty="0">
                <a:latin typeface="Constantia" panose="02030602050306030303" pitchFamily="18" charset="0"/>
              </a:rPr>
              <a:t>When a court wishes to defer to the adjudicatory authority of an agency, there are a number of legal means available. </a:t>
            </a:r>
          </a:p>
          <a:p>
            <a:pPr algn="just">
              <a:spcBef>
                <a:spcPts val="0"/>
              </a:spcBef>
              <a:spcAft>
                <a:spcPts val="600"/>
              </a:spcAft>
            </a:pPr>
            <a:r>
              <a:rPr lang="en-US" sz="2800" dirty="0">
                <a:latin typeface="Constantia" panose="02030602050306030303" pitchFamily="18" charset="0"/>
              </a:rPr>
              <a:t>Those are finality, ripeness, and exhaustion. </a:t>
            </a:r>
          </a:p>
          <a:p>
            <a:pPr algn="just">
              <a:spcBef>
                <a:spcPts val="0"/>
              </a:spcBef>
              <a:spcAft>
                <a:spcPts val="600"/>
              </a:spcAft>
            </a:pPr>
            <a:r>
              <a:rPr lang="en-US" sz="2800" dirty="0">
                <a:latin typeface="Constantia" panose="02030602050306030303" pitchFamily="18" charset="0"/>
              </a:rPr>
              <a:t>A related but less popular means of deference is the primary </a:t>
            </a:r>
            <a:r>
              <a:rPr lang="en-IN" sz="2800" dirty="0">
                <a:latin typeface="Constantia" panose="02030602050306030303" pitchFamily="18" charset="0"/>
              </a:rPr>
              <a:t>jurisdiction doctrine.</a:t>
            </a:r>
          </a:p>
          <a:p>
            <a:pPr algn="just">
              <a:spcBef>
                <a:spcPts val="0"/>
              </a:spcBef>
              <a:spcAft>
                <a:spcPts val="600"/>
              </a:spcAft>
            </a:pPr>
            <a:r>
              <a:rPr lang="en-US" sz="2800" dirty="0">
                <a:latin typeface="Constantia" panose="02030602050306030303" pitchFamily="18" charset="0"/>
              </a:rPr>
              <a:t>Because it is applied infrequently, the shape of this doctrine is not fully defined. </a:t>
            </a:r>
          </a:p>
          <a:p>
            <a:pPr algn="just">
              <a:spcBef>
                <a:spcPts val="0"/>
              </a:spcBef>
              <a:spcAft>
                <a:spcPts val="600"/>
              </a:spcAft>
            </a:pPr>
            <a:r>
              <a:rPr lang="en-US" sz="2800" dirty="0">
                <a:latin typeface="Constantia" panose="02030602050306030303" pitchFamily="18" charset="0"/>
              </a:rPr>
              <a:t>The circuit courts employ differing conceptions of primary jurisdiction.</a:t>
            </a:r>
          </a:p>
          <a:p>
            <a:pPr algn="just">
              <a:spcBef>
                <a:spcPts val="0"/>
              </a:spcBef>
              <a:spcAft>
                <a:spcPts val="600"/>
              </a:spcAft>
            </a:pPr>
            <a:r>
              <a:rPr lang="en-US" sz="2800" dirty="0">
                <a:latin typeface="Constantia" panose="02030602050306030303" pitchFamily="18" charset="0"/>
              </a:rPr>
              <a:t>They utilize different factors in their analysis and apply different standards of review.</a:t>
            </a:r>
            <a:endParaRPr lang="en-IN" sz="28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DOCTRINE OF PRIMARY JURISDICTION : THE CONCEPT</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spcBef>
                <a:spcPts val="0"/>
              </a:spcBef>
              <a:spcAft>
                <a:spcPts val="600"/>
              </a:spcAft>
            </a:pPr>
            <a:r>
              <a:rPr lang="en-US" sz="3600" dirty="0">
                <a:latin typeface="Constantia" panose="02030602050306030303" pitchFamily="18" charset="0"/>
              </a:rPr>
              <a:t>Primary jurisdiction is the doctrine which might prompt a court to yield to an agency before deciding an issue. </a:t>
            </a:r>
          </a:p>
          <a:p>
            <a:pPr algn="just">
              <a:spcBef>
                <a:spcPts val="0"/>
              </a:spcBef>
              <a:spcAft>
                <a:spcPts val="600"/>
              </a:spcAft>
            </a:pPr>
            <a:r>
              <a:rPr lang="en-US" sz="3600" dirty="0">
                <a:latin typeface="Constantia" panose="02030602050306030303" pitchFamily="18" charset="0"/>
              </a:rPr>
              <a:t>It provides that, in cases raising issues of fact not within the conventional experience of judges or requiring the exercise of administrative discretion, agencies created </a:t>
            </a:r>
            <a:r>
              <a:rPr lang="en-US" sz="3600" b="1" dirty="0">
                <a:latin typeface="Constantia" panose="02030602050306030303" pitchFamily="18" charset="0"/>
              </a:rPr>
              <a:t>by </a:t>
            </a:r>
            <a:r>
              <a:rPr lang="en-US" sz="3600" dirty="0">
                <a:latin typeface="Constantia" panose="02030602050306030303" pitchFamily="18" charset="0"/>
              </a:rPr>
              <a:t>Congress for regulating the subject matter involved “should not be passed over.”</a:t>
            </a:r>
            <a:endParaRPr lang="en-IN" sz="36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DOCTRINE OF PRIMARY JURISDICTION : THE PURPOSE</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spcBef>
                <a:spcPts val="600"/>
              </a:spcBef>
              <a:spcAft>
                <a:spcPts val="600"/>
              </a:spcAft>
            </a:pPr>
            <a:r>
              <a:rPr lang="en-US" sz="3600" dirty="0">
                <a:latin typeface="Constantia" panose="02030602050306030303" pitchFamily="18" charset="0"/>
              </a:rPr>
              <a:t>The purpose of this wholly judge-made doctrine is not to divide powers between courts and agencies but to determine which tribunal should take </a:t>
            </a:r>
            <a:r>
              <a:rPr lang="en-US" sz="3600" i="1" dirty="0">
                <a:latin typeface="Constantia" panose="02030602050306030303" pitchFamily="18" charset="0"/>
              </a:rPr>
              <a:t>initial </a:t>
            </a:r>
            <a:r>
              <a:rPr lang="en-US" sz="3600" dirty="0">
                <a:latin typeface="Constantia" panose="02030602050306030303" pitchFamily="18" charset="0"/>
              </a:rPr>
              <a:t>action. </a:t>
            </a:r>
          </a:p>
          <a:p>
            <a:pPr algn="just">
              <a:spcBef>
                <a:spcPts val="600"/>
              </a:spcBef>
              <a:spcAft>
                <a:spcPts val="600"/>
              </a:spcAft>
            </a:pPr>
            <a:r>
              <a:rPr lang="en-US" sz="3600" dirty="0">
                <a:latin typeface="Constantia" panose="02030602050306030303" pitchFamily="18" charset="0"/>
              </a:rPr>
              <a:t>It means to decide between the appropriate tribunals.</a:t>
            </a:r>
          </a:p>
          <a:p>
            <a:pPr algn="just">
              <a:spcBef>
                <a:spcPts val="600"/>
              </a:spcBef>
              <a:spcAft>
                <a:spcPts val="600"/>
              </a:spcAft>
            </a:pPr>
            <a:r>
              <a:rPr lang="en-US" sz="3600" dirty="0">
                <a:latin typeface="Constantia" panose="02030602050306030303" pitchFamily="18" charset="0"/>
              </a:rPr>
              <a:t>More specifically, in cases of administrative discretion, it determines which court or tribunal has the primary jurisdiction.</a:t>
            </a:r>
            <a:endParaRPr lang="en-IN" sz="36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DOCTRINE OF PRIMARY JURISDICTION : EXPLANATION</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spcBef>
                <a:spcPts val="600"/>
              </a:spcBef>
              <a:spcAft>
                <a:spcPts val="600"/>
              </a:spcAft>
            </a:pPr>
            <a:r>
              <a:rPr lang="en-IN" sz="3200" dirty="0">
                <a:latin typeface="Constantia" panose="02030602050306030303" pitchFamily="18" charset="0"/>
              </a:rPr>
              <a:t>Thus, a court </a:t>
            </a:r>
            <a:r>
              <a:rPr lang="en-US" sz="3200" dirty="0">
                <a:latin typeface="Constantia" panose="02030602050306030303" pitchFamily="18" charset="0"/>
              </a:rPr>
              <a:t>may have jurisdiction and yet stay its proceedings pending administrative determination of a particular issue or dismiss the case even though the eventual agency decision will be subject to judicial </a:t>
            </a:r>
            <a:r>
              <a:rPr lang="en-IN" sz="3200" dirty="0">
                <a:latin typeface="Constantia" panose="02030602050306030303" pitchFamily="18" charset="0"/>
              </a:rPr>
              <a:t>review.</a:t>
            </a:r>
          </a:p>
          <a:p>
            <a:pPr algn="just">
              <a:spcBef>
                <a:spcPts val="600"/>
              </a:spcBef>
              <a:spcAft>
                <a:spcPts val="600"/>
              </a:spcAft>
            </a:pPr>
            <a:r>
              <a:rPr lang="en-US" sz="3200" dirty="0">
                <a:latin typeface="Constantia" panose="02030602050306030303" pitchFamily="18" charset="0"/>
              </a:rPr>
              <a:t>The reason being that, the court dealing with administrative determination has the primary jurisdiction.</a:t>
            </a:r>
          </a:p>
          <a:p>
            <a:pPr algn="just">
              <a:spcBef>
                <a:spcPts val="600"/>
              </a:spcBef>
              <a:spcAft>
                <a:spcPts val="600"/>
              </a:spcAft>
            </a:pPr>
            <a:r>
              <a:rPr lang="en-US" sz="3200" dirty="0">
                <a:latin typeface="Constantia" panose="02030602050306030303" pitchFamily="18" charset="0"/>
              </a:rPr>
              <a:t>Owing to that reason, other jurisdictional courts may stay their proceedings or dismiss the case.</a:t>
            </a:r>
            <a:endParaRPr lang="en-IN" sz="32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REASONS FOR APPLICATION OF  THE DOCTRINE</a:t>
            </a:r>
            <a:endParaRPr lang="en-IN" sz="4400" dirty="0"/>
          </a:p>
        </p:txBody>
      </p:sp>
      <p:sp>
        <p:nvSpPr>
          <p:cNvPr id="3" name="Content Placeholder 2"/>
          <p:cNvSpPr>
            <a:spLocks noGrp="1"/>
          </p:cNvSpPr>
          <p:nvPr>
            <p:ph idx="1"/>
          </p:nvPr>
        </p:nvSpPr>
        <p:spPr>
          <a:xfrm>
            <a:off x="386863" y="2336873"/>
            <a:ext cx="11394829" cy="4318904"/>
          </a:xfrm>
        </p:spPr>
        <p:txBody>
          <a:bodyPr>
            <a:normAutofit lnSpcReduction="10000"/>
          </a:bodyPr>
          <a:lstStyle/>
          <a:p>
            <a:pPr algn="just">
              <a:spcBef>
                <a:spcPts val="600"/>
              </a:spcBef>
              <a:spcAft>
                <a:spcPts val="600"/>
              </a:spcAft>
            </a:pPr>
            <a:r>
              <a:rPr lang="en-US" sz="2800" dirty="0">
                <a:latin typeface="Constantia" panose="02030602050306030303" pitchFamily="18" charset="0"/>
              </a:rPr>
              <a:t>The rationale for the application of the primary jurisdiction doctrine is traditionally expressed in terms of both the necessity for uniformity of application of a law and the need for administrative expertise.  </a:t>
            </a:r>
          </a:p>
          <a:p>
            <a:pPr algn="just">
              <a:spcBef>
                <a:spcPts val="600"/>
              </a:spcBef>
              <a:spcAft>
                <a:spcPts val="600"/>
              </a:spcAft>
            </a:pPr>
            <a:r>
              <a:rPr lang="en-US" sz="2800" dirty="0">
                <a:latin typeface="Constantia" panose="02030602050306030303" pitchFamily="18" charset="0"/>
              </a:rPr>
              <a:t>Commentators agree that the doctrine is primarily applicable to controversies arising in the so-called regulated </a:t>
            </a:r>
            <a:r>
              <a:rPr lang="en-IN" sz="2800" dirty="0">
                <a:latin typeface="Constantia" panose="02030602050306030303" pitchFamily="18" charset="0"/>
              </a:rPr>
              <a:t>industries.</a:t>
            </a:r>
          </a:p>
          <a:p>
            <a:pPr algn="just">
              <a:spcBef>
                <a:spcPts val="600"/>
              </a:spcBef>
              <a:spcAft>
                <a:spcPts val="600"/>
              </a:spcAft>
            </a:pPr>
            <a:r>
              <a:rPr lang="en-IN" sz="2800" dirty="0">
                <a:latin typeface="Constantia" panose="02030602050306030303" pitchFamily="18" charset="0"/>
              </a:rPr>
              <a:t>Legislative intent, as </a:t>
            </a:r>
            <a:r>
              <a:rPr lang="en-US" sz="2800" dirty="0">
                <a:latin typeface="Constantia" panose="02030602050306030303" pitchFamily="18" charset="0"/>
              </a:rPr>
              <a:t>implemented by a pervasive and systematic scheme of agency regulation is the factor prompting deference to administrative </a:t>
            </a:r>
            <a:r>
              <a:rPr lang="en-IN" sz="2800" dirty="0">
                <a:latin typeface="Constantia" panose="02030602050306030303" pitchFamily="18" charset="0"/>
              </a:rPr>
              <a:t>determination.</a:t>
            </a:r>
          </a:p>
          <a:p>
            <a:pPr algn="just">
              <a:spcBef>
                <a:spcPts val="600"/>
              </a:spcBef>
              <a:spcAft>
                <a:spcPts val="600"/>
              </a:spcAft>
            </a:pPr>
            <a:r>
              <a:rPr lang="en-IN" sz="2800" dirty="0">
                <a:latin typeface="Constantia" panose="02030602050306030303" pitchFamily="18" charset="0"/>
              </a:rPr>
              <a:t>The principal criterion </a:t>
            </a:r>
            <a:r>
              <a:rPr lang="en-US" sz="2800" dirty="0">
                <a:latin typeface="Constantia" panose="02030602050306030303" pitchFamily="18" charset="0"/>
              </a:rPr>
              <a:t>for determining the applicability of primary jurisdiction is whether there is judicial need for resort to administrative judgment.</a:t>
            </a:r>
            <a:endParaRPr lang="en-IN" sz="28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ORIGIN OF  THE DOCTRINE</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spcBef>
                <a:spcPts val="600"/>
              </a:spcBef>
              <a:spcAft>
                <a:spcPts val="600"/>
              </a:spcAft>
            </a:pPr>
            <a:r>
              <a:rPr lang="en-US" sz="3200" dirty="0">
                <a:latin typeface="Constantia" panose="02030602050306030303" pitchFamily="18" charset="0"/>
              </a:rPr>
              <a:t>The primary jurisdiction doctrine was first promulgated by the Supreme Court in </a:t>
            </a:r>
            <a:r>
              <a:rPr lang="en-US" sz="3200" i="1" dirty="0">
                <a:solidFill>
                  <a:schemeClr val="bg1"/>
                </a:solidFill>
                <a:latin typeface="Constantia" panose="02030602050306030303" pitchFamily="18" charset="0"/>
              </a:rPr>
              <a:t>Texas </a:t>
            </a:r>
            <a:r>
              <a:rPr lang="en-US" sz="3200" b="1" i="1" dirty="0">
                <a:solidFill>
                  <a:schemeClr val="bg1"/>
                </a:solidFill>
                <a:latin typeface="Constantia" panose="02030602050306030303" pitchFamily="18" charset="0"/>
              </a:rPr>
              <a:t>&amp; </a:t>
            </a:r>
            <a:r>
              <a:rPr lang="en-US" sz="3200" i="1" dirty="0">
                <a:solidFill>
                  <a:schemeClr val="bg1"/>
                </a:solidFill>
                <a:latin typeface="Constantia" panose="02030602050306030303" pitchFamily="18" charset="0"/>
              </a:rPr>
              <a:t>Pacific Railway v. Abilene Cotton Oil </a:t>
            </a:r>
            <a:r>
              <a:rPr lang="en-IN" sz="3200" i="1" dirty="0">
                <a:solidFill>
                  <a:schemeClr val="bg1"/>
                </a:solidFill>
                <a:latin typeface="Constantia" panose="02030602050306030303" pitchFamily="18" charset="0"/>
              </a:rPr>
              <a:t>Co., </a:t>
            </a:r>
            <a:r>
              <a:rPr lang="en-IN" sz="3200" dirty="0">
                <a:solidFill>
                  <a:schemeClr val="bg1"/>
                </a:solidFill>
                <a:latin typeface="Constantia" panose="02030602050306030303" pitchFamily="18" charset="0"/>
              </a:rPr>
              <a:t>204 </a:t>
            </a:r>
            <a:r>
              <a:rPr lang="en-IN" sz="3200" b="1" dirty="0">
                <a:solidFill>
                  <a:schemeClr val="bg1"/>
                </a:solidFill>
                <a:latin typeface="Constantia" panose="02030602050306030303" pitchFamily="18" charset="0"/>
              </a:rPr>
              <a:t>U.S. </a:t>
            </a:r>
            <a:r>
              <a:rPr lang="en-IN" sz="3200" dirty="0">
                <a:solidFill>
                  <a:schemeClr val="bg1"/>
                </a:solidFill>
                <a:latin typeface="Constantia" panose="02030602050306030303" pitchFamily="18" charset="0"/>
              </a:rPr>
              <a:t>426 </a:t>
            </a:r>
            <a:r>
              <a:rPr lang="en-IN" sz="3200" b="1" dirty="0">
                <a:solidFill>
                  <a:schemeClr val="bg1"/>
                </a:solidFill>
                <a:latin typeface="Constantia" panose="02030602050306030303" pitchFamily="18" charset="0"/>
              </a:rPr>
              <a:t>(1907)</a:t>
            </a:r>
            <a:r>
              <a:rPr lang="en-IN" sz="3200" b="1" dirty="0">
                <a:latin typeface="Constantia" panose="02030602050306030303" pitchFamily="18" charset="0"/>
              </a:rPr>
              <a:t>.</a:t>
            </a:r>
            <a:endParaRPr lang="en-IN" sz="3200" i="1" dirty="0">
              <a:latin typeface="Constantia" panose="02030602050306030303" pitchFamily="18" charset="0"/>
            </a:endParaRPr>
          </a:p>
          <a:p>
            <a:pPr algn="just">
              <a:spcBef>
                <a:spcPts val="600"/>
              </a:spcBef>
              <a:spcAft>
                <a:spcPts val="600"/>
              </a:spcAft>
            </a:pPr>
            <a:r>
              <a:rPr lang="en-US" sz="3200" dirty="0">
                <a:latin typeface="Constantia" panose="02030602050306030303" pitchFamily="18" charset="0"/>
              </a:rPr>
              <a:t>In that case, a shipper contended that a published carrier rate was unreasonable and sued the carrier in a state court for the excess. </a:t>
            </a:r>
          </a:p>
          <a:p>
            <a:pPr algn="just">
              <a:spcBef>
                <a:spcPts val="600"/>
              </a:spcBef>
              <a:spcAft>
                <a:spcPts val="600"/>
              </a:spcAft>
            </a:pPr>
            <a:r>
              <a:rPr lang="en-US" sz="3200" dirty="0">
                <a:latin typeface="Constantia" panose="02030602050306030303" pitchFamily="18" charset="0"/>
              </a:rPr>
              <a:t>The Supreme Court held that only the Interstate Commerce Commission could determine whether the carrier rate was reasonable. </a:t>
            </a:r>
          </a:p>
        </p:txBody>
      </p:sp>
    </p:spTree>
    <p:extLst>
      <p:ext uri="{BB962C8B-B14F-4D97-AF65-F5344CB8AC3E}">
        <p14:creationId xmlns:p14="http://schemas.microsoft.com/office/powerpoint/2010/main" val="1633341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3" y="753228"/>
            <a:ext cx="9907320" cy="1080938"/>
          </a:xfrm>
        </p:spPr>
        <p:txBody>
          <a:bodyPr>
            <a:noAutofit/>
          </a:bodyPr>
          <a:lstStyle/>
          <a:p>
            <a:r>
              <a:rPr lang="en-US" sz="4400" b="1" dirty="0">
                <a:solidFill>
                  <a:schemeClr val="accent4"/>
                </a:solidFill>
                <a:effectLst>
                  <a:outerShdw blurRad="38100" dist="38100" dir="2700000" algn="tl">
                    <a:srgbClr val="000000">
                      <a:alpha val="43137"/>
                    </a:srgbClr>
                  </a:outerShdw>
                </a:effectLst>
                <a:latin typeface="Constantia" pitchFamily="18" charset="0"/>
              </a:rPr>
              <a:t>ORIGIN OF  THE DOCTRINE</a:t>
            </a:r>
            <a:endParaRPr lang="en-IN" sz="4400" dirty="0"/>
          </a:p>
        </p:txBody>
      </p:sp>
      <p:sp>
        <p:nvSpPr>
          <p:cNvPr id="3" name="Content Placeholder 2"/>
          <p:cNvSpPr>
            <a:spLocks noGrp="1"/>
          </p:cNvSpPr>
          <p:nvPr>
            <p:ph idx="1"/>
          </p:nvPr>
        </p:nvSpPr>
        <p:spPr>
          <a:xfrm>
            <a:off x="386863" y="2336873"/>
            <a:ext cx="11394829" cy="4318904"/>
          </a:xfrm>
        </p:spPr>
        <p:txBody>
          <a:bodyPr>
            <a:noAutofit/>
          </a:bodyPr>
          <a:lstStyle/>
          <a:p>
            <a:pPr algn="just">
              <a:spcBef>
                <a:spcPts val="600"/>
              </a:spcBef>
              <a:spcAft>
                <a:spcPts val="600"/>
              </a:spcAft>
            </a:pPr>
            <a:r>
              <a:rPr lang="en-US" sz="3200" dirty="0">
                <a:latin typeface="Constantia" panose="02030602050306030303" pitchFamily="18" charset="0"/>
              </a:rPr>
              <a:t>Although the Commerce Act provided for concurrent jurisdiction in the agency and the courts, the Court reasoned that the purpose of the Act was to provide for uniform rates and that state court jurisdiction, without prior recourse to the agency, would render the Act unenforceable.</a:t>
            </a:r>
          </a:p>
          <a:p>
            <a:pPr algn="just">
              <a:spcBef>
                <a:spcPts val="600"/>
              </a:spcBef>
              <a:spcAft>
                <a:spcPts val="600"/>
              </a:spcAft>
            </a:pPr>
            <a:r>
              <a:rPr lang="en-US" sz="3200" dirty="0">
                <a:latin typeface="Constantia" panose="02030602050306030303" pitchFamily="18" charset="0"/>
              </a:rPr>
              <a:t>Thus, the case creating the doctrine of primary jurisdiction did not mention agency expertise; rather, the Court sought to further the uniform application of a federal statute.</a:t>
            </a:r>
            <a:endParaRPr lang="en-IN" sz="3200" dirty="0">
              <a:latin typeface="Constantia" panose="02030602050306030303" pitchFamily="18" charset="0"/>
            </a:endParaRPr>
          </a:p>
          <a:p>
            <a:endParaRPr lang="en-IN" sz="3200" dirty="0">
              <a:latin typeface="Constantia" panose="02030602050306030303" pitchFamily="18" charset="0"/>
            </a:endParaRPr>
          </a:p>
        </p:txBody>
      </p:sp>
    </p:spTree>
    <p:extLst>
      <p:ext uri="{BB962C8B-B14F-4D97-AF65-F5344CB8AC3E}">
        <p14:creationId xmlns:p14="http://schemas.microsoft.com/office/powerpoint/2010/main" val="163334130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181</TotalTime>
  <Words>1009</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Constantia</vt:lpstr>
      <vt:lpstr>Simplified Arabic Fixed</vt:lpstr>
      <vt:lpstr>Tahoma</vt:lpstr>
      <vt:lpstr>Trebuchet MS</vt:lpstr>
      <vt:lpstr>Berlin</vt:lpstr>
      <vt:lpstr>LL.M. SEMESTER II  COURSE CODE : 204E (Gr-B)  COURSE TITLE : COMPARATIVE ADMINISTRATIVE LAW  UNIT III : AVAILABILITY OF JUDICIAL REVIEW IN THE  UNITED STATES  3.2 DOCTRINE OF PRIMARY JURISDICTION</vt:lpstr>
      <vt:lpstr>INTRODUCTION</vt:lpstr>
      <vt:lpstr>DOCTRINE OF PRIMARY JURISDICTION</vt:lpstr>
      <vt:lpstr>DOCTRINE OF PRIMARY JURISDICTION : THE CONCEPT</vt:lpstr>
      <vt:lpstr>DOCTRINE OF PRIMARY JURISDICTION : THE PURPOSE</vt:lpstr>
      <vt:lpstr>DOCTRINE OF PRIMARY JURISDICTION : EXPLANATION</vt:lpstr>
      <vt:lpstr>REASONS FOR APPLICATION OF  THE DOCTRINE</vt:lpstr>
      <vt:lpstr>ORIGIN OF  THE DOCTRINE</vt:lpstr>
      <vt:lpstr>ORIGIN OF  THE DOCTRINE</vt:lpstr>
      <vt:lpstr>CURRENT POSITION OF  THE DOCTRINE</vt:lpstr>
      <vt:lpstr>AIMS OF  THE DOCTRINE</vt:lpstr>
      <vt:lpstr>CRITICISM</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III : AVAILABILITY OF JUDICIAL REVIEW IN THE  UNITED STATES  3.2 DOCTRINE OF PRIMARY JURISDICTION</dc:title>
  <dc:creator>Admin</dc:creator>
  <cp:lastModifiedBy>Admin</cp:lastModifiedBy>
  <cp:revision>20</cp:revision>
  <dcterms:created xsi:type="dcterms:W3CDTF">2020-05-05T17:50:44Z</dcterms:created>
  <dcterms:modified xsi:type="dcterms:W3CDTF">2020-05-26T21:48:31Z</dcterms:modified>
</cp:coreProperties>
</file>