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5/28/2020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5/28/2020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5/28/2020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5/28/2020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9615" y="114300"/>
            <a:ext cx="8519747" cy="4132385"/>
          </a:xfrm>
        </p:spPr>
        <p:txBody>
          <a:bodyPr/>
          <a:lstStyle/>
          <a:p>
            <a:pPr algn="ctr"/>
            <a:r>
              <a:rPr lang="en-IN" sz="2400" b="1" dirty="0">
                <a:solidFill>
                  <a:schemeClr val="tx2"/>
                </a:solidFill>
                <a:effectLst>
                  <a:outerShdw blurRad="38100" dist="38100" dir="2700000" algn="tl">
                    <a:srgbClr val="000000">
                      <a:alpha val="43137"/>
                    </a:srgbClr>
                  </a:outerShdw>
                </a:effectLst>
                <a:latin typeface="Constantia" pitchFamily="18" charset="0"/>
              </a:rPr>
              <a:t>LL.M. SEMESTER II</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COURSE CODE : 204E (Gr-B)</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COURSE TITLE : COMPARATIVE ADMINISTRATIVE LAW</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UNIT III : AVAILABILITY OF JUDICIAL REVIEW IN THE </a:t>
            </a: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UNITED STATES</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effectLst>
                  <a:outerShdw blurRad="38100" dist="38100" dir="2700000" algn="tl">
                    <a:srgbClr val="000000">
                      <a:alpha val="43137"/>
                    </a:srgbClr>
                  </a:outerShdw>
                </a:effectLst>
                <a:latin typeface="Constantia" pitchFamily="18" charset="0"/>
              </a:rPr>
            </a:br>
            <a:r>
              <a:rPr lang="en-IN" sz="3600" b="1" dirty="0">
                <a:solidFill>
                  <a:schemeClr val="accent4"/>
                </a:solidFill>
                <a:effectLst>
                  <a:outerShdw blurRad="38100" dist="38100" dir="2700000" algn="tl">
                    <a:srgbClr val="000000">
                      <a:alpha val="43137"/>
                    </a:srgbClr>
                  </a:outerShdw>
                </a:effectLst>
                <a:latin typeface="Constantia" pitchFamily="18" charset="0"/>
              </a:rPr>
              <a:t>3.3 DOCTRINE OF EXHAUSTION OF ADMINISTRATIVE REMEDIES</a:t>
            </a:r>
            <a:endParaRPr lang="en-IN" sz="3600" dirty="0"/>
          </a:p>
        </p:txBody>
      </p:sp>
      <p:sp>
        <p:nvSpPr>
          <p:cNvPr id="3" name="Subtitle 2"/>
          <p:cNvSpPr>
            <a:spLocks noGrp="1"/>
          </p:cNvSpPr>
          <p:nvPr>
            <p:ph type="subTitle" idx="1"/>
          </p:nvPr>
        </p:nvSpPr>
        <p:spPr>
          <a:xfrm>
            <a:off x="536332" y="4701770"/>
            <a:ext cx="8423030" cy="2024345"/>
          </a:xfrm>
        </p:spPr>
        <p:txBody>
          <a:bodyPr/>
          <a:lstStyle/>
          <a:p>
            <a:pPr>
              <a:spcBef>
                <a:spcPts val="0"/>
              </a:spcBef>
            </a:pPr>
            <a:r>
              <a:rPr lang="en-US" sz="2400" b="1" dirty="0">
                <a:latin typeface="Constantia" pitchFamily="18" charset="0"/>
                <a:ea typeface="Tahoma" pitchFamily="34" charset="0"/>
                <a:cs typeface="Simplified Arabic Fixed" pitchFamily="49" charset="-78"/>
              </a:rPr>
              <a:t>Presented by –</a:t>
            </a:r>
          </a:p>
          <a:p>
            <a:pPr>
              <a:spcBef>
                <a:spcPts val="0"/>
              </a:spcBef>
            </a:pPr>
            <a:r>
              <a:rPr lang="en-US" sz="2400" b="1" dirty="0">
                <a:latin typeface="Constantia" pitchFamily="18" charset="0"/>
                <a:ea typeface="Tahoma" pitchFamily="34" charset="0"/>
                <a:cs typeface="Simplified Arabic Fixed" pitchFamily="49" charset="-78"/>
              </a:rPr>
              <a:t>Dr. Sangeeta Chatterjee</a:t>
            </a:r>
          </a:p>
          <a:p>
            <a:pPr>
              <a:spcBef>
                <a:spcPts val="0"/>
              </a:spcBef>
            </a:pPr>
            <a:r>
              <a:rPr lang="en-US" sz="2400" b="1" dirty="0">
                <a:latin typeface="Constantia" pitchFamily="18" charset="0"/>
                <a:ea typeface="Tahoma" pitchFamily="34" charset="0"/>
                <a:cs typeface="Simplified Arabic Fixed" pitchFamily="49" charset="-78"/>
              </a:rPr>
              <a:t>Assistant Professor</a:t>
            </a:r>
          </a:p>
          <a:p>
            <a:pPr>
              <a:spcBef>
                <a:spcPts val="0"/>
              </a:spcBef>
            </a:pPr>
            <a:r>
              <a:rPr lang="en-US" sz="2400" b="1" dirty="0">
                <a:latin typeface="Constantia" pitchFamily="18" charset="0"/>
                <a:ea typeface="Tahoma" pitchFamily="34" charset="0"/>
                <a:cs typeface="Simplified Arabic Fixed" pitchFamily="49" charset="-78"/>
              </a:rPr>
              <a:t>Department of Law,</a:t>
            </a:r>
          </a:p>
          <a:p>
            <a:pPr>
              <a:spcBef>
                <a:spcPts val="0"/>
              </a:spcBef>
            </a:pPr>
            <a:r>
              <a:rPr lang="en-US" sz="2400" b="1" dirty="0" err="1">
                <a:latin typeface="Constantia" pitchFamily="18" charset="0"/>
                <a:ea typeface="Tahoma" pitchFamily="34" charset="0"/>
                <a:cs typeface="Simplified Arabic Fixed" pitchFamily="49" charset="-78"/>
              </a:rPr>
              <a:t>Bankura</a:t>
            </a:r>
            <a:r>
              <a:rPr lang="en-US" sz="2400" b="1" dirty="0">
                <a:latin typeface="Constantia" pitchFamily="18" charset="0"/>
                <a:ea typeface="Tahoma" pitchFamily="34" charset="0"/>
                <a:cs typeface="Simplified Arabic Fixed" pitchFamily="49" charset="-78"/>
              </a:rPr>
              <a:t> University</a:t>
            </a:r>
          </a:p>
          <a:p>
            <a:endParaRPr lang="en-IN" dirty="0"/>
          </a:p>
        </p:txBody>
      </p:sp>
    </p:spTree>
    <p:extLst>
      <p:ext uri="{BB962C8B-B14F-4D97-AF65-F5344CB8AC3E}">
        <p14:creationId xmlns:p14="http://schemas.microsoft.com/office/powerpoint/2010/main" val="2096095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597877"/>
            <a:ext cx="9694602" cy="1424353"/>
          </a:xfrm>
        </p:spPr>
        <p:txBody>
          <a:bodyPr>
            <a:norm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EXCEPTIONS OF THE DOCTRINE</a:t>
            </a:r>
            <a:endParaRPr lang="en-IN" sz="4400" dirty="0"/>
          </a:p>
        </p:txBody>
      </p:sp>
      <p:sp>
        <p:nvSpPr>
          <p:cNvPr id="3" name="Content Placeholder 2"/>
          <p:cNvSpPr>
            <a:spLocks noGrp="1"/>
          </p:cNvSpPr>
          <p:nvPr>
            <p:ph idx="1"/>
          </p:nvPr>
        </p:nvSpPr>
        <p:spPr>
          <a:xfrm>
            <a:off x="680321" y="2336873"/>
            <a:ext cx="11118956" cy="4318904"/>
          </a:xfrm>
        </p:spPr>
        <p:txBody>
          <a:bodyPr>
            <a:noAutofit/>
          </a:bodyPr>
          <a:lstStyle/>
          <a:p>
            <a:pPr algn="just">
              <a:spcBef>
                <a:spcPts val="600"/>
              </a:spcBef>
              <a:spcAft>
                <a:spcPts val="600"/>
              </a:spcAft>
            </a:pPr>
            <a:r>
              <a:rPr lang="en-IN" sz="2800" dirty="0">
                <a:latin typeface="Constantia" panose="02030602050306030303" pitchFamily="18" charset="0"/>
              </a:rPr>
              <a:t>Inadequate Administrative Remedy</a:t>
            </a:r>
          </a:p>
          <a:p>
            <a:pPr algn="just">
              <a:spcBef>
                <a:spcPts val="600"/>
              </a:spcBef>
              <a:spcAft>
                <a:spcPts val="600"/>
              </a:spcAft>
            </a:pPr>
            <a:r>
              <a:rPr lang="en-US" sz="2800" dirty="0">
                <a:latin typeface="Constantia" panose="02030602050306030303" pitchFamily="18" charset="0"/>
              </a:rPr>
              <a:t>Agency's Lack of Jurisdiction</a:t>
            </a:r>
          </a:p>
          <a:p>
            <a:pPr algn="just">
              <a:spcBef>
                <a:spcPts val="600"/>
              </a:spcBef>
              <a:spcAft>
                <a:spcPts val="600"/>
              </a:spcAft>
            </a:pPr>
            <a:r>
              <a:rPr lang="en-IN" sz="2800" dirty="0">
                <a:latin typeface="Constantia" panose="02030602050306030303" pitchFamily="18" charset="0"/>
              </a:rPr>
              <a:t>Futility</a:t>
            </a:r>
          </a:p>
          <a:p>
            <a:pPr algn="just">
              <a:spcBef>
                <a:spcPts val="600"/>
              </a:spcBef>
              <a:spcAft>
                <a:spcPts val="600"/>
              </a:spcAft>
            </a:pPr>
            <a:r>
              <a:rPr lang="en-US" sz="2800" dirty="0">
                <a:latin typeface="Constantia" panose="02030602050306030303" pitchFamily="18" charset="0"/>
              </a:rPr>
              <a:t>Issues of Law</a:t>
            </a:r>
          </a:p>
          <a:p>
            <a:pPr algn="just">
              <a:spcBef>
                <a:spcPts val="600"/>
              </a:spcBef>
              <a:spcAft>
                <a:spcPts val="600"/>
              </a:spcAft>
            </a:pPr>
            <a:r>
              <a:rPr lang="en-IN" sz="2800" dirty="0">
                <a:latin typeface="Constantia" panose="02030602050306030303" pitchFamily="18" charset="0"/>
              </a:rPr>
              <a:t>Bad Faith</a:t>
            </a:r>
          </a:p>
          <a:p>
            <a:pPr algn="just">
              <a:spcBef>
                <a:spcPts val="600"/>
              </a:spcBef>
              <a:spcAft>
                <a:spcPts val="600"/>
              </a:spcAft>
            </a:pPr>
            <a:r>
              <a:rPr lang="en-IN" sz="2800" dirty="0">
                <a:latin typeface="Constantia" panose="02030602050306030303" pitchFamily="18" charset="0"/>
              </a:rPr>
              <a:t>Irreparable Injury</a:t>
            </a:r>
          </a:p>
          <a:p>
            <a:pPr algn="just">
              <a:spcBef>
                <a:spcPts val="600"/>
              </a:spcBef>
              <a:spcAft>
                <a:spcPts val="600"/>
              </a:spcAft>
            </a:pPr>
            <a:r>
              <a:rPr lang="en-US" sz="2800" dirty="0">
                <a:latin typeface="Constantia" panose="02030602050306030303" pitchFamily="18" charset="0"/>
              </a:rPr>
              <a:t>Type of Administrative Remedy</a:t>
            </a:r>
          </a:p>
          <a:p>
            <a:pPr algn="just">
              <a:spcBef>
                <a:spcPts val="600"/>
              </a:spcBef>
              <a:spcAft>
                <a:spcPts val="600"/>
              </a:spcAft>
            </a:pPr>
            <a:r>
              <a:rPr lang="en-US" sz="2800" dirty="0">
                <a:latin typeface="Constantia" panose="02030602050306030303" pitchFamily="18" charset="0"/>
              </a:rPr>
              <a:t>Statutory Obligation to Consider Issues</a:t>
            </a:r>
          </a:p>
        </p:txBody>
      </p:sp>
    </p:spTree>
    <p:extLst>
      <p:ext uri="{BB962C8B-B14F-4D97-AF65-F5344CB8AC3E}">
        <p14:creationId xmlns:p14="http://schemas.microsoft.com/office/powerpoint/2010/main" val="3336083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597877"/>
            <a:ext cx="9694602" cy="1424353"/>
          </a:xfrm>
        </p:spPr>
        <p:txBody>
          <a:bodyPr>
            <a:norm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CONCLUSION</a:t>
            </a:r>
            <a:endParaRPr lang="en-IN" sz="4400" dirty="0"/>
          </a:p>
        </p:txBody>
      </p:sp>
      <p:sp>
        <p:nvSpPr>
          <p:cNvPr id="3" name="Content Placeholder 2"/>
          <p:cNvSpPr>
            <a:spLocks noGrp="1"/>
          </p:cNvSpPr>
          <p:nvPr>
            <p:ph idx="1"/>
          </p:nvPr>
        </p:nvSpPr>
        <p:spPr>
          <a:xfrm>
            <a:off x="680320" y="2206870"/>
            <a:ext cx="11259633" cy="4580792"/>
          </a:xfrm>
        </p:spPr>
        <p:txBody>
          <a:bodyPr>
            <a:noAutofit/>
          </a:bodyPr>
          <a:lstStyle/>
          <a:p>
            <a:pPr marL="0" indent="0" algn="just">
              <a:lnSpc>
                <a:spcPct val="100000"/>
              </a:lnSpc>
              <a:spcBef>
                <a:spcPts val="600"/>
              </a:spcBef>
              <a:spcAft>
                <a:spcPts val="600"/>
              </a:spcAft>
              <a:buNone/>
            </a:pPr>
            <a:r>
              <a:rPr lang="en-US" dirty="0">
                <a:latin typeface="Constantia" panose="02030602050306030303" pitchFamily="18" charset="0"/>
              </a:rPr>
              <a:t>Judicial relief is today conditioned upon exhaustion of the administrative remedy largely because courts of equity believed that the presence of that remedy, like the availability of an adequate remedy at law, defeated equity jurisdiction. Further impetus was given to the development of the doctrine by the requirements of orderly procedure, by the necessity that “even fundamental questions should be determined in an orderly way.” To this requirement the counsels of comity gave added weight. Meanwhile, experience with the administrative process has gradually persuaded the courts that something is to be gained by enlisting the assistance of specialized tribunals for a preliminary shifting of the complicated technical problems that are a concomitant of an industrialized society. By insisting upon this preliminary process courts preserve themselves from an avalanche of litigation that might threaten to engulf them.</a:t>
            </a:r>
          </a:p>
        </p:txBody>
      </p:sp>
    </p:spTree>
    <p:extLst>
      <p:ext uri="{BB962C8B-B14F-4D97-AF65-F5344CB8AC3E}">
        <p14:creationId xmlns:p14="http://schemas.microsoft.com/office/powerpoint/2010/main" val="3336083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597877"/>
            <a:ext cx="9694602" cy="1424353"/>
          </a:xfrm>
        </p:spPr>
        <p:txBody>
          <a:bodyPr>
            <a:normAutofit/>
          </a:bodyPr>
          <a:lstStyle/>
          <a:p>
            <a:r>
              <a:rPr lang="en-IN" sz="4400" b="1" dirty="0">
                <a:solidFill>
                  <a:schemeClr val="accent4"/>
                </a:solidFill>
                <a:effectLst>
                  <a:outerShdw blurRad="38100" dist="38100" dir="2700000" algn="tl">
                    <a:srgbClr val="000000">
                      <a:alpha val="43137"/>
                    </a:srgbClr>
                  </a:outerShdw>
                </a:effectLst>
                <a:latin typeface="Constantia" panose="02030602050306030303" pitchFamily="18" charset="0"/>
              </a:rPr>
              <a:t>REFERENCE :</a:t>
            </a:r>
            <a:endParaRPr lang="en-IN" sz="4400" dirty="0"/>
          </a:p>
        </p:txBody>
      </p:sp>
      <p:sp>
        <p:nvSpPr>
          <p:cNvPr id="3" name="Content Placeholder 2"/>
          <p:cNvSpPr>
            <a:spLocks noGrp="1"/>
          </p:cNvSpPr>
          <p:nvPr>
            <p:ph idx="1"/>
          </p:nvPr>
        </p:nvSpPr>
        <p:spPr>
          <a:xfrm>
            <a:off x="680320" y="2206870"/>
            <a:ext cx="10890357" cy="4281853"/>
          </a:xfrm>
        </p:spPr>
        <p:txBody>
          <a:bodyPr>
            <a:noAutofit/>
          </a:bodyPr>
          <a:lstStyle/>
          <a:p>
            <a:pPr marL="514350" indent="-514350">
              <a:buAutoNum type="arabicPeriod"/>
            </a:pPr>
            <a:r>
              <a:rPr lang="en-IN" sz="3200" dirty="0">
                <a:latin typeface="Constantia" panose="02030602050306030303" pitchFamily="18" charset="0"/>
              </a:rPr>
              <a:t>Raoul Berger, Exhaustion of Administrative Remedies, </a:t>
            </a:r>
            <a:r>
              <a:rPr lang="en-US" sz="3200" dirty="0">
                <a:latin typeface="Constantia" panose="02030602050306030303" pitchFamily="18" charset="0"/>
              </a:rPr>
              <a:t>The Yale Law Journal, Vol. 48, 1939</a:t>
            </a:r>
            <a:r>
              <a:rPr lang="en-IN" sz="3200" dirty="0">
                <a:latin typeface="Constantia" panose="02030602050306030303" pitchFamily="18" charset="0"/>
              </a:rPr>
              <a:t>.</a:t>
            </a:r>
          </a:p>
          <a:p>
            <a:pPr marL="514350" indent="-514350">
              <a:buAutoNum type="arabicPeriod"/>
            </a:pPr>
            <a:r>
              <a:rPr lang="en-IN" sz="3200" dirty="0">
                <a:latin typeface="Constantia" panose="02030602050306030303" pitchFamily="18" charset="0"/>
              </a:rPr>
              <a:t>Marcia R. </a:t>
            </a:r>
            <a:r>
              <a:rPr lang="en-IN" sz="3200" dirty="0" err="1">
                <a:latin typeface="Constantia" panose="02030602050306030303" pitchFamily="18" charset="0"/>
              </a:rPr>
              <a:t>Gelpe</a:t>
            </a:r>
            <a:r>
              <a:rPr lang="en-US" sz="3200" dirty="0">
                <a:latin typeface="Constantia" panose="02030602050306030303" pitchFamily="18" charset="0"/>
              </a:rPr>
              <a:t>, Exhaustion of Administrative Remedies: The Lesson from Environmental Cases, </a:t>
            </a:r>
            <a:r>
              <a:rPr lang="en-IN" sz="3200" dirty="0">
                <a:latin typeface="Constantia" panose="02030602050306030303" pitchFamily="18" charset="0"/>
              </a:rPr>
              <a:t>George Washington Law Review, Vol. 53, 1985, http://open.mitchellhamline.edu/facsch/81, visited on 25.05.2020</a:t>
            </a:r>
            <a:r>
              <a:rPr lang="en-US" sz="3200" dirty="0">
                <a:latin typeface="Constantia" panose="02030602050306030303" pitchFamily="18" charset="0"/>
              </a:rPr>
              <a:t>.</a:t>
            </a:r>
          </a:p>
          <a:p>
            <a:pPr marL="0" indent="0" algn="just">
              <a:lnSpc>
                <a:spcPct val="100000"/>
              </a:lnSpc>
              <a:spcBef>
                <a:spcPts val="600"/>
              </a:spcBef>
              <a:spcAft>
                <a:spcPts val="600"/>
              </a:spcAft>
              <a:buNone/>
            </a:pPr>
            <a:endParaRPr lang="en-US" sz="2800" dirty="0">
              <a:latin typeface="Constantia" panose="02030602050306030303" pitchFamily="18" charset="0"/>
            </a:endParaRPr>
          </a:p>
        </p:txBody>
      </p:sp>
    </p:spTree>
    <p:extLst>
      <p:ext uri="{BB962C8B-B14F-4D97-AF65-F5344CB8AC3E}">
        <p14:creationId xmlns:p14="http://schemas.microsoft.com/office/powerpoint/2010/main" val="3336083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INTRODUCTION</a:t>
            </a:r>
            <a:endParaRPr lang="en-IN" sz="4400" dirty="0"/>
          </a:p>
        </p:txBody>
      </p:sp>
      <p:sp>
        <p:nvSpPr>
          <p:cNvPr id="3" name="Content Placeholder 2"/>
          <p:cNvSpPr>
            <a:spLocks noGrp="1"/>
          </p:cNvSpPr>
          <p:nvPr>
            <p:ph idx="1"/>
          </p:nvPr>
        </p:nvSpPr>
        <p:spPr>
          <a:xfrm>
            <a:off x="680321" y="2336873"/>
            <a:ext cx="11118956" cy="4318904"/>
          </a:xfrm>
        </p:spPr>
        <p:txBody>
          <a:bodyPr>
            <a:noAutofit/>
          </a:bodyPr>
          <a:lstStyle/>
          <a:p>
            <a:pPr algn="just">
              <a:spcBef>
                <a:spcPts val="0"/>
              </a:spcBef>
              <a:spcAft>
                <a:spcPts val="600"/>
              </a:spcAft>
            </a:pPr>
            <a:r>
              <a:rPr lang="en-US" sz="2800" dirty="0">
                <a:latin typeface="Constantia" panose="02030602050306030303" pitchFamily="18" charset="0"/>
              </a:rPr>
              <a:t>“Exhaustion of administrative remedies before going to court is sometimes required and sometimes not.”</a:t>
            </a:r>
          </a:p>
          <a:p>
            <a:pPr algn="just">
              <a:spcBef>
                <a:spcPts val="0"/>
              </a:spcBef>
              <a:spcAft>
                <a:spcPts val="600"/>
              </a:spcAft>
            </a:pPr>
            <a:r>
              <a:rPr lang="en-US" sz="2800" dirty="0">
                <a:latin typeface="Constantia" panose="02030602050306030303" pitchFamily="18" charset="0"/>
              </a:rPr>
              <a:t>This statement is an accurate but disturbing description of the state of the law on an important administrative law doctrine. </a:t>
            </a:r>
          </a:p>
          <a:p>
            <a:pPr algn="just">
              <a:spcBef>
                <a:spcPts val="0"/>
              </a:spcBef>
              <a:spcAft>
                <a:spcPts val="600"/>
              </a:spcAft>
            </a:pPr>
            <a:r>
              <a:rPr lang="en-US" sz="2800" dirty="0">
                <a:latin typeface="Constantia" panose="02030602050306030303" pitchFamily="18" charset="0"/>
              </a:rPr>
              <a:t>The issue of exhaustion of administrative remedies arises when a litigant, aggrieved by an agency's action, seeks judicial review of that action without pursuing available remedies before the agency itself.</a:t>
            </a:r>
          </a:p>
          <a:p>
            <a:pPr algn="just">
              <a:spcBef>
                <a:spcPts val="0"/>
              </a:spcBef>
              <a:spcAft>
                <a:spcPts val="600"/>
              </a:spcAft>
            </a:pPr>
            <a:r>
              <a:rPr lang="en-IN" sz="2800" dirty="0">
                <a:latin typeface="Constantia" panose="02030602050306030303" pitchFamily="18" charset="0"/>
              </a:rPr>
              <a:t>The court must </a:t>
            </a:r>
            <a:r>
              <a:rPr lang="en-US" sz="2800" dirty="0">
                <a:latin typeface="Constantia" panose="02030602050306030303" pitchFamily="18" charset="0"/>
              </a:rPr>
              <a:t>decide whether to review the agency's action or to remit the case to the agency, permitting judicial review only when all available administrative proceedings fail to produce a satisfactory </a:t>
            </a:r>
            <a:r>
              <a:rPr lang="en-IN" sz="2800" dirty="0">
                <a:latin typeface="Constantia" panose="02030602050306030303" pitchFamily="18" charset="0"/>
              </a:rPr>
              <a:t>resolution.</a:t>
            </a:r>
          </a:p>
        </p:txBody>
      </p:sp>
    </p:spTree>
    <p:extLst>
      <p:ext uri="{BB962C8B-B14F-4D97-AF65-F5344CB8AC3E}">
        <p14:creationId xmlns:p14="http://schemas.microsoft.com/office/powerpoint/2010/main" val="3336083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597877"/>
            <a:ext cx="9694602" cy="1424353"/>
          </a:xfrm>
        </p:spPr>
        <p:txBody>
          <a:bodyPr>
            <a:norm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DOCTRINE OF EXHAUSTION OF ADMINISTRATIVE REMEDIES</a:t>
            </a:r>
            <a:endParaRPr lang="en-IN" sz="4400" dirty="0"/>
          </a:p>
        </p:txBody>
      </p:sp>
      <p:sp>
        <p:nvSpPr>
          <p:cNvPr id="3" name="Content Placeholder 2"/>
          <p:cNvSpPr>
            <a:spLocks noGrp="1"/>
          </p:cNvSpPr>
          <p:nvPr>
            <p:ph idx="1"/>
          </p:nvPr>
        </p:nvSpPr>
        <p:spPr>
          <a:xfrm>
            <a:off x="680321" y="2336873"/>
            <a:ext cx="11118956" cy="4318904"/>
          </a:xfrm>
        </p:spPr>
        <p:txBody>
          <a:bodyPr>
            <a:normAutofit lnSpcReduction="10000"/>
          </a:bodyPr>
          <a:lstStyle/>
          <a:p>
            <a:pPr algn="just">
              <a:spcBef>
                <a:spcPts val="0"/>
              </a:spcBef>
              <a:spcAft>
                <a:spcPts val="600"/>
              </a:spcAft>
            </a:pPr>
            <a:r>
              <a:rPr lang="en-US" sz="2800" dirty="0">
                <a:latin typeface="Constantia" panose="02030602050306030303" pitchFamily="18" charset="0"/>
              </a:rPr>
              <a:t>The doctrine of exhaustion of administrative remedies means that, before going to judicial review of an administrative action, all other available remedies under the administrative authorities should be exhausted.</a:t>
            </a:r>
          </a:p>
          <a:p>
            <a:pPr algn="just">
              <a:spcBef>
                <a:spcPts val="0"/>
              </a:spcBef>
              <a:spcAft>
                <a:spcPts val="600"/>
              </a:spcAft>
            </a:pPr>
            <a:r>
              <a:rPr lang="en-US" sz="2800" dirty="0">
                <a:latin typeface="Constantia" panose="02030602050306030303" pitchFamily="18" charset="0"/>
              </a:rPr>
              <a:t>Therefore, the litigant, aggrieved by an agency's action, should give every chance to the said agency to provide every possible remedy by itself.</a:t>
            </a:r>
          </a:p>
          <a:p>
            <a:pPr algn="just">
              <a:spcBef>
                <a:spcPts val="0"/>
              </a:spcBef>
              <a:spcAft>
                <a:spcPts val="600"/>
              </a:spcAft>
            </a:pPr>
            <a:r>
              <a:rPr lang="en-US" sz="2800" dirty="0">
                <a:latin typeface="Constantia" panose="02030602050306030303" pitchFamily="18" charset="0"/>
              </a:rPr>
              <a:t>The litigant cannot seek judicial review of that action without pursuing available remedies before the agency itself.</a:t>
            </a:r>
          </a:p>
          <a:p>
            <a:pPr algn="just">
              <a:spcBef>
                <a:spcPts val="0"/>
              </a:spcBef>
              <a:spcAft>
                <a:spcPts val="600"/>
              </a:spcAft>
            </a:pPr>
            <a:r>
              <a:rPr lang="en-IN" sz="2800" dirty="0">
                <a:latin typeface="Constantia" panose="02030602050306030303" pitchFamily="18" charset="0"/>
              </a:rPr>
              <a:t>The court must </a:t>
            </a:r>
            <a:r>
              <a:rPr lang="en-US" sz="2800" dirty="0">
                <a:latin typeface="Constantia" panose="02030602050306030303" pitchFamily="18" charset="0"/>
              </a:rPr>
              <a:t>permit judicial review only when all available administrative proceedings fail to produce a satisfactory </a:t>
            </a:r>
            <a:r>
              <a:rPr lang="en-IN" sz="2800" dirty="0">
                <a:latin typeface="Constantia" panose="02030602050306030303" pitchFamily="18" charset="0"/>
              </a:rPr>
              <a:t>resolution.</a:t>
            </a:r>
          </a:p>
          <a:p>
            <a:pPr marL="0" indent="0" algn="just">
              <a:spcBef>
                <a:spcPts val="0"/>
              </a:spcBef>
              <a:spcAft>
                <a:spcPts val="600"/>
              </a:spcAft>
              <a:buNone/>
            </a:pPr>
            <a:endParaRPr lang="en-IN" sz="2800" dirty="0">
              <a:latin typeface="Constantia" panose="02030602050306030303" pitchFamily="18" charset="0"/>
            </a:endParaRPr>
          </a:p>
          <a:p>
            <a:pPr algn="just">
              <a:spcBef>
                <a:spcPts val="0"/>
              </a:spcBef>
              <a:spcAft>
                <a:spcPts val="600"/>
              </a:spcAft>
            </a:pPr>
            <a:endParaRPr lang="en-IN" sz="2800" dirty="0">
              <a:latin typeface="Constantia" panose="02030602050306030303" pitchFamily="18" charset="0"/>
            </a:endParaRPr>
          </a:p>
        </p:txBody>
      </p:sp>
    </p:spTree>
    <p:extLst>
      <p:ext uri="{BB962C8B-B14F-4D97-AF65-F5344CB8AC3E}">
        <p14:creationId xmlns:p14="http://schemas.microsoft.com/office/powerpoint/2010/main" val="3336083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597877"/>
            <a:ext cx="9694602" cy="1424353"/>
          </a:xfrm>
        </p:spPr>
        <p:txBody>
          <a:bodyPr>
            <a:norm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ORIGIN OF THE DOCTRINE</a:t>
            </a:r>
            <a:endParaRPr lang="en-IN" sz="4400" dirty="0"/>
          </a:p>
        </p:txBody>
      </p:sp>
      <p:sp>
        <p:nvSpPr>
          <p:cNvPr id="3" name="Content Placeholder 2"/>
          <p:cNvSpPr>
            <a:spLocks noGrp="1"/>
          </p:cNvSpPr>
          <p:nvPr>
            <p:ph idx="1"/>
          </p:nvPr>
        </p:nvSpPr>
        <p:spPr>
          <a:xfrm>
            <a:off x="680321" y="2336873"/>
            <a:ext cx="11118956" cy="4318904"/>
          </a:xfrm>
        </p:spPr>
        <p:txBody>
          <a:bodyPr>
            <a:noAutofit/>
          </a:bodyPr>
          <a:lstStyle/>
          <a:p>
            <a:pPr algn="just">
              <a:spcBef>
                <a:spcPts val="600"/>
              </a:spcBef>
              <a:spcAft>
                <a:spcPts val="600"/>
              </a:spcAft>
            </a:pPr>
            <a:r>
              <a:rPr lang="en-US" sz="2800" dirty="0">
                <a:latin typeface="Constantia" panose="02030602050306030303" pitchFamily="18" charset="0"/>
              </a:rPr>
              <a:t>The leading federal decision on exhaustion of administrative remedies is </a:t>
            </a:r>
            <a:r>
              <a:rPr lang="en-US" sz="2800" i="1" dirty="0">
                <a:solidFill>
                  <a:schemeClr val="bg1"/>
                </a:solidFill>
                <a:latin typeface="Constantia" panose="02030602050306030303" pitchFamily="18" charset="0"/>
              </a:rPr>
              <a:t>Myers v. Bethlehem Shipbuilding Corp, </a:t>
            </a:r>
            <a:r>
              <a:rPr lang="en-IN" sz="2800" dirty="0">
                <a:solidFill>
                  <a:schemeClr val="bg1"/>
                </a:solidFill>
                <a:latin typeface="Constantia" panose="02030602050306030303" pitchFamily="18" charset="0"/>
              </a:rPr>
              <a:t>303 U.S. 41 (1938)</a:t>
            </a:r>
            <a:r>
              <a:rPr lang="en-IN" sz="2800" dirty="0">
                <a:latin typeface="Constantia" panose="02030602050306030303" pitchFamily="18" charset="0"/>
              </a:rPr>
              <a:t>.</a:t>
            </a:r>
            <a:r>
              <a:rPr lang="en-US" sz="2800" i="1" dirty="0">
                <a:latin typeface="Constantia" panose="02030602050306030303" pitchFamily="18" charset="0"/>
              </a:rPr>
              <a:t> </a:t>
            </a:r>
          </a:p>
          <a:p>
            <a:pPr algn="just">
              <a:spcBef>
                <a:spcPts val="600"/>
              </a:spcBef>
              <a:spcAft>
                <a:spcPts val="600"/>
              </a:spcAft>
            </a:pPr>
            <a:r>
              <a:rPr lang="en-US" sz="2800" dirty="0">
                <a:latin typeface="Constantia" panose="02030602050306030303" pitchFamily="18" charset="0"/>
              </a:rPr>
              <a:t>In </a:t>
            </a:r>
            <a:r>
              <a:rPr lang="en-US" sz="2800" i="1" dirty="0">
                <a:solidFill>
                  <a:schemeClr val="bg1"/>
                </a:solidFill>
                <a:latin typeface="Constantia" panose="02030602050306030303" pitchFamily="18" charset="0"/>
              </a:rPr>
              <a:t>Myers</a:t>
            </a:r>
            <a:r>
              <a:rPr lang="en-US" sz="2800" i="1" dirty="0">
                <a:latin typeface="Constantia" panose="02030602050306030303" pitchFamily="18" charset="0"/>
              </a:rPr>
              <a:t>, </a:t>
            </a:r>
            <a:r>
              <a:rPr lang="en-US" sz="2800" dirty="0">
                <a:latin typeface="Constantia" panose="02030602050306030303" pitchFamily="18" charset="0"/>
              </a:rPr>
              <a:t>the Supreme Court held that a court may not enjoin administrative proceedings on a complaint even if the plaintiff before the court claims that the agency lacks jurisdiction to act. </a:t>
            </a:r>
          </a:p>
          <a:p>
            <a:pPr algn="just">
              <a:spcBef>
                <a:spcPts val="600"/>
              </a:spcBef>
              <a:spcAft>
                <a:spcPts val="600"/>
              </a:spcAft>
            </a:pPr>
            <a:r>
              <a:rPr lang="en-US" sz="2800" dirty="0">
                <a:latin typeface="Constantia" panose="02030602050306030303" pitchFamily="18" charset="0"/>
              </a:rPr>
              <a:t>The Court based its decision on </a:t>
            </a:r>
            <a:r>
              <a:rPr lang="en-US" sz="2800">
                <a:latin typeface="Constantia" panose="02030602050306030303" pitchFamily="18" charset="0"/>
              </a:rPr>
              <a:t>what is </a:t>
            </a:r>
            <a:r>
              <a:rPr lang="en-US" sz="2800" dirty="0">
                <a:latin typeface="Constantia" panose="02030602050306030303" pitchFamily="18" charset="0"/>
              </a:rPr>
              <a:t>called “the long settled rule of judicial administration that no one is entitled to judicial relief for a supposed or threatened injury until the prescribed administrative remedy </a:t>
            </a:r>
            <a:r>
              <a:rPr lang="en-IN" sz="2800" dirty="0">
                <a:latin typeface="Constantia" panose="02030602050306030303" pitchFamily="18" charset="0"/>
              </a:rPr>
              <a:t>has been exhausted.”</a:t>
            </a:r>
          </a:p>
        </p:txBody>
      </p:sp>
    </p:spTree>
    <p:extLst>
      <p:ext uri="{BB962C8B-B14F-4D97-AF65-F5344CB8AC3E}">
        <p14:creationId xmlns:p14="http://schemas.microsoft.com/office/powerpoint/2010/main" val="3336083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597877"/>
            <a:ext cx="9694602" cy="1424353"/>
          </a:xfrm>
        </p:spPr>
        <p:txBody>
          <a:bodyPr>
            <a:norm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DEVELOPMENT OF THE DOCTRINE</a:t>
            </a:r>
            <a:endParaRPr lang="en-IN" sz="4400" dirty="0"/>
          </a:p>
        </p:txBody>
      </p:sp>
      <p:sp>
        <p:nvSpPr>
          <p:cNvPr id="3" name="Content Placeholder 2"/>
          <p:cNvSpPr>
            <a:spLocks noGrp="1"/>
          </p:cNvSpPr>
          <p:nvPr>
            <p:ph idx="1"/>
          </p:nvPr>
        </p:nvSpPr>
        <p:spPr>
          <a:xfrm>
            <a:off x="680321" y="2336873"/>
            <a:ext cx="11118956" cy="4318904"/>
          </a:xfrm>
        </p:spPr>
        <p:txBody>
          <a:bodyPr>
            <a:noAutofit/>
          </a:bodyPr>
          <a:lstStyle/>
          <a:p>
            <a:pPr algn="just">
              <a:spcBef>
                <a:spcPts val="600"/>
              </a:spcBef>
              <a:spcAft>
                <a:spcPts val="600"/>
              </a:spcAft>
            </a:pPr>
            <a:r>
              <a:rPr lang="en-US" sz="2800" dirty="0">
                <a:latin typeface="Constantia" panose="02030602050306030303" pitchFamily="18" charset="0"/>
              </a:rPr>
              <a:t>The Court provided little exposition of the rationale behind the rule. </a:t>
            </a:r>
          </a:p>
          <a:p>
            <a:pPr algn="just">
              <a:spcBef>
                <a:spcPts val="600"/>
              </a:spcBef>
              <a:spcAft>
                <a:spcPts val="600"/>
              </a:spcAft>
            </a:pPr>
            <a:r>
              <a:rPr lang="en-US" sz="2800" dirty="0">
                <a:latin typeface="Constantia" panose="02030602050306030303" pitchFamily="18" charset="0"/>
              </a:rPr>
              <a:t>It indicated that an injunction would interfere with Congress's determination that certain issues should be decided exclusively by the agency in the first instance, but it did not discuss what interests in "judicial administration" were at stake. </a:t>
            </a:r>
          </a:p>
          <a:p>
            <a:pPr algn="just">
              <a:spcBef>
                <a:spcPts val="600"/>
              </a:spcBef>
              <a:spcAft>
                <a:spcPts val="600"/>
              </a:spcAft>
            </a:pPr>
            <a:r>
              <a:rPr lang="en-US" sz="2800" dirty="0">
                <a:latin typeface="Constantia" panose="02030602050306030303" pitchFamily="18" charset="0"/>
              </a:rPr>
              <a:t>On this level, requiring exhaustion is no more than complying with congressional intent. </a:t>
            </a:r>
          </a:p>
          <a:p>
            <a:pPr algn="just">
              <a:spcBef>
                <a:spcPts val="600"/>
              </a:spcBef>
              <a:spcAft>
                <a:spcPts val="600"/>
              </a:spcAft>
            </a:pPr>
            <a:r>
              <a:rPr lang="en-US" sz="2800" dirty="0">
                <a:latin typeface="Constantia" panose="02030602050306030303" pitchFamily="18" charset="0"/>
              </a:rPr>
              <a:t>Later case laws developed the exhaustion doctrine further, basing it on reasons of policy more than </a:t>
            </a:r>
            <a:r>
              <a:rPr lang="en-IN" sz="2800" dirty="0">
                <a:latin typeface="Constantia" panose="02030602050306030303" pitchFamily="18" charset="0"/>
              </a:rPr>
              <a:t>on expressed legislative intent.</a:t>
            </a:r>
          </a:p>
        </p:txBody>
      </p:sp>
    </p:spTree>
    <p:extLst>
      <p:ext uri="{BB962C8B-B14F-4D97-AF65-F5344CB8AC3E}">
        <p14:creationId xmlns:p14="http://schemas.microsoft.com/office/powerpoint/2010/main" val="3336083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597877"/>
            <a:ext cx="9694602" cy="1424353"/>
          </a:xfrm>
        </p:spPr>
        <p:txBody>
          <a:bodyPr>
            <a:norm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DISTINCTION BETWEEN PRIMARY JURISDICTION AND EXHAUSTION</a:t>
            </a:r>
            <a:endParaRPr lang="en-IN" sz="4400" dirty="0"/>
          </a:p>
        </p:txBody>
      </p:sp>
      <p:sp>
        <p:nvSpPr>
          <p:cNvPr id="3" name="Content Placeholder 2"/>
          <p:cNvSpPr>
            <a:spLocks noGrp="1"/>
          </p:cNvSpPr>
          <p:nvPr>
            <p:ph idx="1"/>
          </p:nvPr>
        </p:nvSpPr>
        <p:spPr>
          <a:xfrm>
            <a:off x="680321" y="2336873"/>
            <a:ext cx="11118956" cy="4318904"/>
          </a:xfrm>
        </p:spPr>
        <p:txBody>
          <a:bodyPr>
            <a:normAutofit fontScale="92500" lnSpcReduction="10000"/>
          </a:bodyPr>
          <a:lstStyle/>
          <a:p>
            <a:pPr algn="just">
              <a:spcBef>
                <a:spcPts val="600"/>
              </a:spcBef>
              <a:spcAft>
                <a:spcPts val="600"/>
              </a:spcAft>
            </a:pPr>
            <a:r>
              <a:rPr lang="en-US" sz="2800" dirty="0">
                <a:latin typeface="Constantia" panose="02030602050306030303" pitchFamily="18" charset="0"/>
              </a:rPr>
              <a:t>The doctrine of primary jurisdiction typically arises when a party asks a court to decide an issue that does not involve judicial review of an administrative action. </a:t>
            </a:r>
          </a:p>
          <a:p>
            <a:pPr algn="just">
              <a:spcBef>
                <a:spcPts val="600"/>
              </a:spcBef>
              <a:spcAft>
                <a:spcPts val="600"/>
              </a:spcAft>
            </a:pPr>
            <a:r>
              <a:rPr lang="en-US" sz="2800" dirty="0">
                <a:latin typeface="Constantia" panose="02030602050306030303" pitchFamily="18" charset="0"/>
              </a:rPr>
              <a:t>Primary jurisdiction comes into play if that claim could also be heard initially by an administrative agency. </a:t>
            </a:r>
          </a:p>
          <a:p>
            <a:pPr algn="just">
              <a:spcBef>
                <a:spcPts val="600"/>
              </a:spcBef>
              <a:spcAft>
                <a:spcPts val="600"/>
              </a:spcAft>
            </a:pPr>
            <a:r>
              <a:rPr lang="en-US" sz="2800" dirty="0">
                <a:latin typeface="Constantia" panose="02030602050306030303" pitchFamily="18" charset="0"/>
              </a:rPr>
              <a:t>The court must decide whether to give the agency primary jurisdiction over the claim, thereby declining to hear the claim until it is decided by the administrative body. </a:t>
            </a:r>
          </a:p>
          <a:p>
            <a:pPr algn="just">
              <a:spcBef>
                <a:spcPts val="600"/>
              </a:spcBef>
              <a:spcAft>
                <a:spcPts val="600"/>
              </a:spcAft>
            </a:pPr>
            <a:r>
              <a:rPr lang="en-US" sz="2800" dirty="0">
                <a:latin typeface="Constantia" panose="02030602050306030303" pitchFamily="18" charset="0"/>
              </a:rPr>
              <a:t>In the typical exhaustion case the agency has already taken some action and the court must decide whether to review the agency's action or require the plaintiff first to invoke further administrative </a:t>
            </a:r>
            <a:r>
              <a:rPr lang="en-IN" sz="2800" dirty="0">
                <a:latin typeface="Constantia" panose="02030602050306030303" pitchFamily="18" charset="0"/>
              </a:rPr>
              <a:t>proceedings.</a:t>
            </a:r>
          </a:p>
          <a:p>
            <a:pPr marL="0" indent="0">
              <a:buNone/>
            </a:pPr>
            <a:endParaRPr lang="en-US" sz="3600" dirty="0">
              <a:latin typeface="Constantia" panose="02030602050306030303" pitchFamily="18" charset="0"/>
            </a:endParaRPr>
          </a:p>
        </p:txBody>
      </p:sp>
    </p:spTree>
    <p:extLst>
      <p:ext uri="{BB962C8B-B14F-4D97-AF65-F5344CB8AC3E}">
        <p14:creationId xmlns:p14="http://schemas.microsoft.com/office/powerpoint/2010/main" val="3336083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597877"/>
            <a:ext cx="9694602" cy="1424353"/>
          </a:xfrm>
        </p:spPr>
        <p:txBody>
          <a:bodyPr>
            <a:norm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REASONS FOR APPLICATION OF THE DOCTRINE</a:t>
            </a:r>
            <a:endParaRPr lang="en-IN" sz="4400" dirty="0"/>
          </a:p>
        </p:txBody>
      </p:sp>
      <p:sp>
        <p:nvSpPr>
          <p:cNvPr id="3" name="Content Placeholder 2"/>
          <p:cNvSpPr>
            <a:spLocks noGrp="1"/>
          </p:cNvSpPr>
          <p:nvPr>
            <p:ph idx="1"/>
          </p:nvPr>
        </p:nvSpPr>
        <p:spPr>
          <a:xfrm>
            <a:off x="680321" y="2110154"/>
            <a:ext cx="11118956" cy="4747845"/>
          </a:xfrm>
        </p:spPr>
        <p:txBody>
          <a:bodyPr>
            <a:noAutofit/>
          </a:bodyPr>
          <a:lstStyle/>
          <a:p>
            <a:pPr algn="just">
              <a:spcBef>
                <a:spcPts val="600"/>
              </a:spcBef>
              <a:spcAft>
                <a:spcPts val="600"/>
              </a:spcAft>
            </a:pPr>
            <a:r>
              <a:rPr lang="en-IN" sz="2800" dirty="0">
                <a:latin typeface="Constantia" panose="02030602050306030303" pitchFamily="18" charset="0"/>
              </a:rPr>
              <a:t>Administrative Autonomy</a:t>
            </a:r>
          </a:p>
          <a:p>
            <a:pPr algn="just">
              <a:spcBef>
                <a:spcPts val="600"/>
              </a:spcBef>
              <a:spcAft>
                <a:spcPts val="600"/>
              </a:spcAft>
            </a:pPr>
            <a:r>
              <a:rPr lang="en-US" sz="2800" dirty="0">
                <a:latin typeface="Constantia" panose="02030602050306030303" pitchFamily="18" charset="0"/>
              </a:rPr>
              <a:t>Separation of Powers</a:t>
            </a:r>
          </a:p>
          <a:p>
            <a:pPr algn="just">
              <a:spcBef>
                <a:spcPts val="600"/>
              </a:spcBef>
              <a:spcAft>
                <a:spcPts val="600"/>
              </a:spcAft>
            </a:pPr>
            <a:r>
              <a:rPr lang="en-IN" sz="2800" dirty="0">
                <a:latin typeface="Constantia" panose="02030602050306030303" pitchFamily="18" charset="0"/>
              </a:rPr>
              <a:t>Judicial Economy</a:t>
            </a:r>
          </a:p>
          <a:p>
            <a:pPr algn="just">
              <a:spcBef>
                <a:spcPts val="600"/>
              </a:spcBef>
              <a:spcAft>
                <a:spcPts val="600"/>
              </a:spcAft>
            </a:pPr>
            <a:r>
              <a:rPr lang="en-IN" sz="2800" dirty="0">
                <a:latin typeface="Constantia" panose="02030602050306030303" pitchFamily="18" charset="0"/>
              </a:rPr>
              <a:t>Administrative Efficiency</a:t>
            </a:r>
          </a:p>
          <a:p>
            <a:pPr algn="just">
              <a:spcBef>
                <a:spcPts val="600"/>
              </a:spcBef>
              <a:spcAft>
                <a:spcPts val="600"/>
              </a:spcAft>
            </a:pPr>
            <a:r>
              <a:rPr lang="en-US" sz="2800" dirty="0">
                <a:latin typeface="Constantia" panose="02030602050306030303" pitchFamily="18" charset="0"/>
              </a:rPr>
              <a:t>Agency's Opportunity to Correct Its Own Errors</a:t>
            </a:r>
          </a:p>
          <a:p>
            <a:pPr algn="just">
              <a:spcBef>
                <a:spcPts val="600"/>
              </a:spcBef>
              <a:spcAft>
                <a:spcPts val="600"/>
              </a:spcAft>
            </a:pPr>
            <a:r>
              <a:rPr lang="en-US" sz="2800" dirty="0">
                <a:latin typeface="Constantia" panose="02030602050306030303" pitchFamily="18" charset="0"/>
              </a:rPr>
              <a:t>Attaining Accurate Determination of Facts</a:t>
            </a:r>
          </a:p>
          <a:p>
            <a:pPr algn="just">
              <a:spcBef>
                <a:spcPts val="600"/>
              </a:spcBef>
              <a:spcAft>
                <a:spcPts val="600"/>
              </a:spcAft>
            </a:pPr>
            <a:r>
              <a:rPr lang="en-US" sz="2800" dirty="0">
                <a:latin typeface="Constantia" panose="02030602050306030303" pitchFamily="18" charset="0"/>
              </a:rPr>
              <a:t>Promoting Democratic Values</a:t>
            </a:r>
          </a:p>
          <a:p>
            <a:pPr algn="just">
              <a:spcBef>
                <a:spcPts val="600"/>
              </a:spcBef>
              <a:spcAft>
                <a:spcPts val="600"/>
              </a:spcAft>
            </a:pPr>
            <a:r>
              <a:rPr lang="en-US" sz="2800" dirty="0">
                <a:latin typeface="Constantia" panose="02030602050306030303" pitchFamily="18" charset="0"/>
              </a:rPr>
              <a:t>Preserving a Limited Scope of Judicial Review</a:t>
            </a:r>
          </a:p>
          <a:p>
            <a:pPr algn="just">
              <a:spcBef>
                <a:spcPts val="600"/>
              </a:spcBef>
              <a:spcAft>
                <a:spcPts val="600"/>
              </a:spcAft>
            </a:pPr>
            <a:r>
              <a:rPr lang="en-US" sz="2800" dirty="0">
                <a:latin typeface="Constantia" panose="02030602050306030303" pitchFamily="18" charset="0"/>
              </a:rPr>
              <a:t>Protecting Representation of Diverse Interests</a:t>
            </a:r>
          </a:p>
        </p:txBody>
      </p:sp>
    </p:spTree>
    <p:extLst>
      <p:ext uri="{BB962C8B-B14F-4D97-AF65-F5344CB8AC3E}">
        <p14:creationId xmlns:p14="http://schemas.microsoft.com/office/powerpoint/2010/main" val="3336083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597877"/>
            <a:ext cx="9694602" cy="1424353"/>
          </a:xfrm>
        </p:spPr>
        <p:txBody>
          <a:bodyPr>
            <a:norm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PROBLEMS OF THE DOCTRINE</a:t>
            </a:r>
            <a:endParaRPr lang="en-IN" sz="4400" dirty="0"/>
          </a:p>
        </p:txBody>
      </p:sp>
      <p:sp>
        <p:nvSpPr>
          <p:cNvPr id="3" name="Content Placeholder 2"/>
          <p:cNvSpPr>
            <a:spLocks noGrp="1"/>
          </p:cNvSpPr>
          <p:nvPr>
            <p:ph idx="1"/>
          </p:nvPr>
        </p:nvSpPr>
        <p:spPr>
          <a:xfrm>
            <a:off x="680321" y="2110154"/>
            <a:ext cx="11118956" cy="4747845"/>
          </a:xfrm>
        </p:spPr>
        <p:txBody>
          <a:bodyPr>
            <a:noAutofit/>
          </a:bodyPr>
          <a:lstStyle/>
          <a:p>
            <a:pPr algn="just">
              <a:spcBef>
                <a:spcPts val="600"/>
              </a:spcBef>
              <a:spcAft>
                <a:spcPts val="600"/>
              </a:spcAft>
            </a:pPr>
            <a:r>
              <a:rPr lang="en-IN" sz="2800" dirty="0">
                <a:latin typeface="Constantia" panose="02030602050306030303" pitchFamily="18" charset="0"/>
              </a:rPr>
              <a:t>The </a:t>
            </a:r>
            <a:r>
              <a:rPr lang="en-US" sz="2800" dirty="0">
                <a:latin typeface="Constantia" panose="02030602050306030303" pitchFamily="18" charset="0"/>
              </a:rPr>
              <a:t>law on exhaustion is so uncertain that, parties deciding whether to pursue an administrative remedy or go to court cannot accurately predict whether a court would require exhaustion. </a:t>
            </a:r>
          </a:p>
          <a:p>
            <a:pPr algn="just">
              <a:spcBef>
                <a:spcPts val="600"/>
              </a:spcBef>
              <a:spcAft>
                <a:spcPts val="600"/>
              </a:spcAft>
            </a:pPr>
            <a:r>
              <a:rPr lang="en-US" sz="2800" dirty="0">
                <a:latin typeface="Constantia" panose="02030602050306030303" pitchFamily="18" charset="0"/>
              </a:rPr>
              <a:t>Some parties who would be entitled to a judicial resolution will not seek judicial relief.</a:t>
            </a:r>
          </a:p>
          <a:p>
            <a:pPr algn="just">
              <a:spcBef>
                <a:spcPts val="600"/>
              </a:spcBef>
              <a:spcAft>
                <a:spcPts val="600"/>
              </a:spcAft>
            </a:pPr>
            <a:r>
              <a:rPr lang="en-US" sz="2800" dirty="0">
                <a:latin typeface="Constantia" panose="02030602050306030303" pitchFamily="18" charset="0"/>
              </a:rPr>
              <a:t>If a court and an agency would not reach the same result, like cases will be treated differently.</a:t>
            </a:r>
          </a:p>
          <a:p>
            <a:pPr algn="just">
              <a:spcBef>
                <a:spcPts val="600"/>
              </a:spcBef>
              <a:spcAft>
                <a:spcPts val="600"/>
              </a:spcAft>
            </a:pPr>
            <a:r>
              <a:rPr lang="en-US" sz="2800" dirty="0">
                <a:latin typeface="Constantia" panose="02030602050306030303" pitchFamily="18" charset="0"/>
              </a:rPr>
              <a:t>The uncertainty in the law on exhaustion increases a party's cost of determining whether to exhaust an administrative remedy or to seek immediate judicial review. </a:t>
            </a:r>
          </a:p>
        </p:txBody>
      </p:sp>
    </p:spTree>
    <p:extLst>
      <p:ext uri="{BB962C8B-B14F-4D97-AF65-F5344CB8AC3E}">
        <p14:creationId xmlns:p14="http://schemas.microsoft.com/office/powerpoint/2010/main" val="3336083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597877"/>
            <a:ext cx="9694602" cy="1424353"/>
          </a:xfrm>
        </p:spPr>
        <p:txBody>
          <a:bodyPr>
            <a:norm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PROBLEMS OF THE DOCTRINE</a:t>
            </a:r>
            <a:endParaRPr lang="en-IN" sz="4400" dirty="0"/>
          </a:p>
        </p:txBody>
      </p:sp>
      <p:sp>
        <p:nvSpPr>
          <p:cNvPr id="3" name="Content Placeholder 2"/>
          <p:cNvSpPr>
            <a:spLocks noGrp="1"/>
          </p:cNvSpPr>
          <p:nvPr>
            <p:ph idx="1"/>
          </p:nvPr>
        </p:nvSpPr>
        <p:spPr>
          <a:xfrm>
            <a:off x="680321" y="2110154"/>
            <a:ext cx="11118956" cy="4747845"/>
          </a:xfrm>
        </p:spPr>
        <p:txBody>
          <a:bodyPr>
            <a:noAutofit/>
          </a:bodyPr>
          <a:lstStyle/>
          <a:p>
            <a:pPr algn="just">
              <a:spcBef>
                <a:spcPts val="600"/>
              </a:spcBef>
              <a:spcAft>
                <a:spcPts val="600"/>
              </a:spcAft>
            </a:pPr>
            <a:r>
              <a:rPr lang="en-US" sz="2800" dirty="0">
                <a:latin typeface="Constantia" panose="02030602050306030303" pitchFamily="18" charset="0"/>
              </a:rPr>
              <a:t>If the law on exhaustion is clear, that decision is easy. If the law is uncertain, the decision is more difficult. </a:t>
            </a:r>
          </a:p>
          <a:p>
            <a:pPr algn="just">
              <a:spcBef>
                <a:spcPts val="600"/>
              </a:spcBef>
              <a:spcAft>
                <a:spcPts val="600"/>
              </a:spcAft>
            </a:pPr>
            <a:r>
              <a:rPr lang="en-US" sz="2800" dirty="0">
                <a:latin typeface="Constantia" panose="02030602050306030303" pitchFamily="18" charset="0"/>
              </a:rPr>
              <a:t>Even if application of a vague law results in a just decision in a given case, the holding provides little guidance and imposes decisional costs on parties with subsequent conflicts.</a:t>
            </a:r>
          </a:p>
          <a:p>
            <a:pPr algn="just">
              <a:spcBef>
                <a:spcPts val="600"/>
              </a:spcBef>
              <a:spcAft>
                <a:spcPts val="600"/>
              </a:spcAft>
            </a:pPr>
            <a:r>
              <a:rPr lang="en-US" sz="2800" dirty="0">
                <a:latin typeface="Constantia" panose="02030602050306030303" pitchFamily="18" charset="0"/>
              </a:rPr>
              <a:t>Finally, the uncertainty of the exhaustion exceptions increases litigation over whether exhaustion is necessary. </a:t>
            </a:r>
          </a:p>
          <a:p>
            <a:pPr algn="just">
              <a:spcBef>
                <a:spcPts val="600"/>
              </a:spcBef>
              <a:spcAft>
                <a:spcPts val="600"/>
              </a:spcAft>
            </a:pPr>
            <a:r>
              <a:rPr lang="en-US" sz="2800" dirty="0">
                <a:latin typeface="Constantia" panose="02030602050306030303" pitchFamily="18" charset="0"/>
              </a:rPr>
              <a:t>Litigating exhaustion issues has adverse effects, even if exhaustion is eventually mandated.</a:t>
            </a:r>
          </a:p>
        </p:txBody>
      </p:sp>
    </p:spTree>
    <p:extLst>
      <p:ext uri="{BB962C8B-B14F-4D97-AF65-F5344CB8AC3E}">
        <p14:creationId xmlns:p14="http://schemas.microsoft.com/office/powerpoint/2010/main" val="333608344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260</TotalTime>
  <Words>1000</Words>
  <Application>Microsoft Office PowerPoint</Application>
  <PresentationFormat>Widescreen</PresentationFormat>
  <Paragraphs>64</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Constantia</vt:lpstr>
      <vt:lpstr>Simplified Arabic Fixed</vt:lpstr>
      <vt:lpstr>Tahoma</vt:lpstr>
      <vt:lpstr>Trebuchet MS</vt:lpstr>
      <vt:lpstr>Berlin</vt:lpstr>
      <vt:lpstr>LL.M. SEMESTER II  COURSE CODE : 204E (Gr-B)  COURSE TITLE : COMPARATIVE ADMINISTRATIVE LAW  UNIT III : AVAILABILITY OF JUDICIAL REVIEW IN THE  UNITED STATES  3.3 DOCTRINE OF EXHAUSTION OF ADMINISTRATIVE REMEDIES</vt:lpstr>
      <vt:lpstr>INTRODUCTION</vt:lpstr>
      <vt:lpstr>DOCTRINE OF EXHAUSTION OF ADMINISTRATIVE REMEDIES</vt:lpstr>
      <vt:lpstr>ORIGIN OF THE DOCTRINE</vt:lpstr>
      <vt:lpstr>DEVELOPMENT OF THE DOCTRINE</vt:lpstr>
      <vt:lpstr>DISTINCTION BETWEEN PRIMARY JURISDICTION AND EXHAUSTION</vt:lpstr>
      <vt:lpstr>REASONS FOR APPLICATION OF THE DOCTRINE</vt:lpstr>
      <vt:lpstr>PROBLEMS OF THE DOCTRINE</vt:lpstr>
      <vt:lpstr>PROBLEMS OF THE DOCTRINE</vt:lpstr>
      <vt:lpstr>EXCEPTIONS OF THE DOCTRINE</vt:lpstr>
      <vt:lpstr>CONCLUSION</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LL.M. SEMESTER II  COURSE CODE : 204E (Gr-B)  COURSE TITLE : COMPARATIVE ADMINISTRATIVE LAW  UNIT III : AVAILABILITY OF JUDICIAL REVIEW IN THE  UNITED STATES  3.3 DOCTRINE OF EXHAUSTION OF ADMINISTRATIVE REMEDIES</dc:title>
  <dc:creator>Admin</dc:creator>
  <cp:lastModifiedBy>Admin</cp:lastModifiedBy>
  <cp:revision>17</cp:revision>
  <dcterms:created xsi:type="dcterms:W3CDTF">2020-05-05T21:03:38Z</dcterms:created>
  <dcterms:modified xsi:type="dcterms:W3CDTF">2020-05-28T20:12:40Z</dcterms:modified>
</cp:coreProperties>
</file>