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1" r:id="rId3"/>
    <p:sldId id="257" r:id="rId4"/>
    <p:sldId id="258" r:id="rId5"/>
    <p:sldId id="262" r:id="rId6"/>
    <p:sldId id="266" r:id="rId7"/>
    <p:sldId id="264" r:id="rId8"/>
    <p:sldId id="260" r:id="rId9"/>
    <p:sldId id="268" r:id="rId10"/>
    <p:sldId id="267" r:id="rId11"/>
    <p:sldId id="259"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A6F6C7BA-0154-40DA-AE10-43DD087A8EE4}" type="datetimeFigureOut">
              <a:rPr lang="en-IN" smtClean="0"/>
              <a:t>29-05-2020</a:t>
            </a:fld>
            <a:endParaRPr lang="en-IN"/>
          </a:p>
        </p:txBody>
      </p:sp>
      <p:sp>
        <p:nvSpPr>
          <p:cNvPr id="5" name="Footer Placeholder 4"/>
          <p:cNvSpPr>
            <a:spLocks noGrp="1"/>
          </p:cNvSpPr>
          <p:nvPr>
            <p:ph type="ftr" sz="quarter" idx="11"/>
          </p:nvPr>
        </p:nvSpPr>
        <p:spPr>
          <a:xfrm>
            <a:off x="1876424" y="5410201"/>
            <a:ext cx="5124886" cy="365125"/>
          </a:xfrm>
        </p:spPr>
        <p:txBody>
          <a:bodyPr/>
          <a:lstStyle/>
          <a:p>
            <a:endParaRPr lang="en-IN"/>
          </a:p>
        </p:txBody>
      </p:sp>
      <p:sp>
        <p:nvSpPr>
          <p:cNvPr id="6" name="Slide Number Placeholder 5"/>
          <p:cNvSpPr>
            <a:spLocks noGrp="1"/>
          </p:cNvSpPr>
          <p:nvPr>
            <p:ph type="sldNum" sz="quarter" idx="12"/>
          </p:nvPr>
        </p:nvSpPr>
        <p:spPr>
          <a:xfrm>
            <a:off x="9896911" y="5410199"/>
            <a:ext cx="771089" cy="365125"/>
          </a:xfrm>
        </p:spPr>
        <p:txBody>
          <a:bodyPr/>
          <a:lstStyle/>
          <a:p>
            <a:fld id="{4495E265-3263-48F7-9080-8D7C29B20640}" type="slidenum">
              <a:rPr lang="en-IN" smtClean="0"/>
              <a:t>‹#›</a:t>
            </a:fld>
            <a:endParaRPr lang="en-IN"/>
          </a:p>
        </p:txBody>
      </p:sp>
    </p:spTree>
    <p:extLst>
      <p:ext uri="{BB962C8B-B14F-4D97-AF65-F5344CB8AC3E}">
        <p14:creationId xmlns:p14="http://schemas.microsoft.com/office/powerpoint/2010/main" val="1093538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6F6C7BA-0154-40DA-AE10-43DD087A8EE4}" type="datetimeFigureOut">
              <a:rPr lang="en-IN" smtClean="0"/>
              <a:t>29-05-2020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95E265-3263-48F7-9080-8D7C29B20640}" type="slidenum">
              <a:rPr lang="en-IN" smtClean="0"/>
              <a:t>‹#›</a:t>
            </a:fld>
            <a:endParaRPr lang="en-IN"/>
          </a:p>
        </p:txBody>
      </p:sp>
    </p:spTree>
    <p:extLst>
      <p:ext uri="{BB962C8B-B14F-4D97-AF65-F5344CB8AC3E}">
        <p14:creationId xmlns:p14="http://schemas.microsoft.com/office/powerpoint/2010/main" val="4074781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6F6C7BA-0154-40DA-AE10-43DD087A8EE4}" type="datetimeFigureOut">
              <a:rPr lang="en-IN" smtClean="0"/>
              <a:t>29-05-2020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95E265-3263-48F7-9080-8D7C29B20640}" type="slidenum">
              <a:rPr lang="en-IN" smtClean="0"/>
              <a:t>‹#›</a:t>
            </a:fld>
            <a:endParaRPr lang="en-IN"/>
          </a:p>
        </p:txBody>
      </p:sp>
    </p:spTree>
    <p:extLst>
      <p:ext uri="{BB962C8B-B14F-4D97-AF65-F5344CB8AC3E}">
        <p14:creationId xmlns:p14="http://schemas.microsoft.com/office/powerpoint/2010/main" val="3803481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6F6C7BA-0154-40DA-AE10-43DD087A8EE4}" type="datetimeFigureOut">
              <a:rPr lang="en-IN" smtClean="0"/>
              <a:t>29-05-2020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95E265-3263-48F7-9080-8D7C29B20640}" type="slidenum">
              <a:rPr lang="en-IN" smtClean="0"/>
              <a:t>‹#›</a:t>
            </a:fld>
            <a:endParaRPr lang="en-IN"/>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905535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6F6C7BA-0154-40DA-AE10-43DD087A8EE4}" type="datetimeFigureOut">
              <a:rPr lang="en-IN" smtClean="0"/>
              <a:t>29-05-2020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95E265-3263-48F7-9080-8D7C29B20640}" type="slidenum">
              <a:rPr lang="en-IN" smtClean="0"/>
              <a:t>‹#›</a:t>
            </a:fld>
            <a:endParaRPr lang="en-IN"/>
          </a:p>
        </p:txBody>
      </p:sp>
    </p:spTree>
    <p:extLst>
      <p:ext uri="{BB962C8B-B14F-4D97-AF65-F5344CB8AC3E}">
        <p14:creationId xmlns:p14="http://schemas.microsoft.com/office/powerpoint/2010/main" val="35872785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A6F6C7BA-0154-40DA-AE10-43DD087A8EE4}" type="datetimeFigureOut">
              <a:rPr lang="en-IN" smtClean="0"/>
              <a:t>29-05-2020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495E265-3263-48F7-9080-8D7C29B20640}" type="slidenum">
              <a:rPr lang="en-IN" smtClean="0"/>
              <a:t>‹#›</a:t>
            </a:fld>
            <a:endParaRPr lang="en-IN"/>
          </a:p>
        </p:txBody>
      </p:sp>
    </p:spTree>
    <p:extLst>
      <p:ext uri="{BB962C8B-B14F-4D97-AF65-F5344CB8AC3E}">
        <p14:creationId xmlns:p14="http://schemas.microsoft.com/office/powerpoint/2010/main" val="3660266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A6F6C7BA-0154-40DA-AE10-43DD087A8EE4}" type="datetimeFigureOut">
              <a:rPr lang="en-IN" smtClean="0"/>
              <a:t>29-05-2020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495E265-3263-48F7-9080-8D7C29B20640}" type="slidenum">
              <a:rPr lang="en-IN" smtClean="0"/>
              <a:t>‹#›</a:t>
            </a:fld>
            <a:endParaRPr lang="en-IN"/>
          </a:p>
        </p:txBody>
      </p:sp>
    </p:spTree>
    <p:extLst>
      <p:ext uri="{BB962C8B-B14F-4D97-AF65-F5344CB8AC3E}">
        <p14:creationId xmlns:p14="http://schemas.microsoft.com/office/powerpoint/2010/main" val="24609452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F6C7BA-0154-40DA-AE10-43DD087A8EE4}" type="datetimeFigureOut">
              <a:rPr lang="en-IN" smtClean="0"/>
              <a:t>29-05-2020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95E265-3263-48F7-9080-8D7C29B20640}" type="slidenum">
              <a:rPr lang="en-IN" smtClean="0"/>
              <a:t>‹#›</a:t>
            </a:fld>
            <a:endParaRPr lang="en-IN"/>
          </a:p>
        </p:txBody>
      </p:sp>
    </p:spTree>
    <p:extLst>
      <p:ext uri="{BB962C8B-B14F-4D97-AF65-F5344CB8AC3E}">
        <p14:creationId xmlns:p14="http://schemas.microsoft.com/office/powerpoint/2010/main" val="904829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F6C7BA-0154-40DA-AE10-43DD087A8EE4}" type="datetimeFigureOut">
              <a:rPr lang="en-IN" smtClean="0"/>
              <a:t>29-05-2020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95E265-3263-48F7-9080-8D7C29B20640}" type="slidenum">
              <a:rPr lang="en-IN" smtClean="0"/>
              <a:t>‹#›</a:t>
            </a:fld>
            <a:endParaRPr lang="en-IN"/>
          </a:p>
        </p:txBody>
      </p:sp>
    </p:spTree>
    <p:extLst>
      <p:ext uri="{BB962C8B-B14F-4D97-AF65-F5344CB8AC3E}">
        <p14:creationId xmlns:p14="http://schemas.microsoft.com/office/powerpoint/2010/main" val="1523900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F6C7BA-0154-40DA-AE10-43DD087A8EE4}" type="datetimeFigureOut">
              <a:rPr lang="en-IN" smtClean="0"/>
              <a:t>29-05-2020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95E265-3263-48F7-9080-8D7C29B20640}" type="slidenum">
              <a:rPr lang="en-IN" smtClean="0"/>
              <a:t>‹#›</a:t>
            </a:fld>
            <a:endParaRPr lang="en-IN"/>
          </a:p>
        </p:txBody>
      </p:sp>
    </p:spTree>
    <p:extLst>
      <p:ext uri="{BB962C8B-B14F-4D97-AF65-F5344CB8AC3E}">
        <p14:creationId xmlns:p14="http://schemas.microsoft.com/office/powerpoint/2010/main" val="69531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6F6C7BA-0154-40DA-AE10-43DD087A8EE4}" type="datetimeFigureOut">
              <a:rPr lang="en-IN" smtClean="0"/>
              <a:t>29-05-2020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95E265-3263-48F7-9080-8D7C29B20640}" type="slidenum">
              <a:rPr lang="en-IN" smtClean="0"/>
              <a:t>‹#›</a:t>
            </a:fld>
            <a:endParaRPr lang="en-IN"/>
          </a:p>
        </p:txBody>
      </p:sp>
    </p:spTree>
    <p:extLst>
      <p:ext uri="{BB962C8B-B14F-4D97-AF65-F5344CB8AC3E}">
        <p14:creationId xmlns:p14="http://schemas.microsoft.com/office/powerpoint/2010/main" val="733505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F6C7BA-0154-40DA-AE10-43DD087A8EE4}" type="datetimeFigureOut">
              <a:rPr lang="en-IN" smtClean="0"/>
              <a:t>29-05-2020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95E265-3263-48F7-9080-8D7C29B20640}" type="slidenum">
              <a:rPr lang="en-IN" smtClean="0"/>
              <a:t>‹#›</a:t>
            </a:fld>
            <a:endParaRPr lang="en-IN"/>
          </a:p>
        </p:txBody>
      </p:sp>
    </p:spTree>
    <p:extLst>
      <p:ext uri="{BB962C8B-B14F-4D97-AF65-F5344CB8AC3E}">
        <p14:creationId xmlns:p14="http://schemas.microsoft.com/office/powerpoint/2010/main" val="1356376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F6C7BA-0154-40DA-AE10-43DD087A8EE4}" type="datetimeFigureOut">
              <a:rPr lang="en-IN" smtClean="0"/>
              <a:t>29-05-2020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495E265-3263-48F7-9080-8D7C29B20640}" type="slidenum">
              <a:rPr lang="en-IN" smtClean="0"/>
              <a:t>‹#›</a:t>
            </a:fld>
            <a:endParaRPr lang="en-IN"/>
          </a:p>
        </p:txBody>
      </p:sp>
    </p:spTree>
    <p:extLst>
      <p:ext uri="{BB962C8B-B14F-4D97-AF65-F5344CB8AC3E}">
        <p14:creationId xmlns:p14="http://schemas.microsoft.com/office/powerpoint/2010/main" val="73506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6F6C7BA-0154-40DA-AE10-43DD087A8EE4}" type="datetimeFigureOut">
              <a:rPr lang="en-IN" smtClean="0"/>
              <a:t>29-05-2020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495E265-3263-48F7-9080-8D7C29B20640}" type="slidenum">
              <a:rPr lang="en-IN" smtClean="0"/>
              <a:t>‹#›</a:t>
            </a:fld>
            <a:endParaRPr lang="en-IN"/>
          </a:p>
        </p:txBody>
      </p:sp>
    </p:spTree>
    <p:extLst>
      <p:ext uri="{BB962C8B-B14F-4D97-AF65-F5344CB8AC3E}">
        <p14:creationId xmlns:p14="http://schemas.microsoft.com/office/powerpoint/2010/main" val="2425274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F6C7BA-0154-40DA-AE10-43DD087A8EE4}" type="datetimeFigureOut">
              <a:rPr lang="en-IN" smtClean="0"/>
              <a:t>29-05-2020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495E265-3263-48F7-9080-8D7C29B20640}" type="slidenum">
              <a:rPr lang="en-IN" smtClean="0"/>
              <a:t>‹#›</a:t>
            </a:fld>
            <a:endParaRPr lang="en-IN"/>
          </a:p>
        </p:txBody>
      </p:sp>
    </p:spTree>
    <p:extLst>
      <p:ext uri="{BB962C8B-B14F-4D97-AF65-F5344CB8AC3E}">
        <p14:creationId xmlns:p14="http://schemas.microsoft.com/office/powerpoint/2010/main" val="2853370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6F6C7BA-0154-40DA-AE10-43DD087A8EE4}" type="datetimeFigureOut">
              <a:rPr lang="en-IN" smtClean="0"/>
              <a:t>29-05-2020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95E265-3263-48F7-9080-8D7C29B20640}" type="slidenum">
              <a:rPr lang="en-IN" smtClean="0"/>
              <a:t>‹#›</a:t>
            </a:fld>
            <a:endParaRPr lang="en-IN"/>
          </a:p>
        </p:txBody>
      </p:sp>
    </p:spTree>
    <p:extLst>
      <p:ext uri="{BB962C8B-B14F-4D97-AF65-F5344CB8AC3E}">
        <p14:creationId xmlns:p14="http://schemas.microsoft.com/office/powerpoint/2010/main" val="2210401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6F6C7BA-0154-40DA-AE10-43DD087A8EE4}" type="datetimeFigureOut">
              <a:rPr lang="en-IN" smtClean="0"/>
              <a:t>29-05-2020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95E265-3263-48F7-9080-8D7C29B20640}" type="slidenum">
              <a:rPr lang="en-IN" smtClean="0"/>
              <a:t>‹#›</a:t>
            </a:fld>
            <a:endParaRPr lang="en-IN"/>
          </a:p>
        </p:txBody>
      </p:sp>
    </p:spTree>
    <p:extLst>
      <p:ext uri="{BB962C8B-B14F-4D97-AF65-F5344CB8AC3E}">
        <p14:creationId xmlns:p14="http://schemas.microsoft.com/office/powerpoint/2010/main" val="2321105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6F6C7BA-0154-40DA-AE10-43DD087A8EE4}" type="datetimeFigureOut">
              <a:rPr lang="en-IN" smtClean="0"/>
              <a:t>29-05-2020</a:t>
            </a:fld>
            <a:endParaRPr lang="en-IN"/>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495E265-3263-48F7-9080-8D7C29B20640}" type="slidenum">
              <a:rPr lang="en-IN" smtClean="0"/>
              <a:t>‹#›</a:t>
            </a:fld>
            <a:endParaRPr lang="en-IN"/>
          </a:p>
        </p:txBody>
      </p:sp>
    </p:spTree>
    <p:extLst>
      <p:ext uri="{BB962C8B-B14F-4D97-AF65-F5344CB8AC3E}">
        <p14:creationId xmlns:p14="http://schemas.microsoft.com/office/powerpoint/2010/main" val="2470784199"/>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6424" y="0"/>
            <a:ext cx="8791575" cy="4554415"/>
          </a:xfrm>
        </p:spPr>
        <p:txBody>
          <a:bodyPr>
            <a:normAutofit fontScale="90000"/>
          </a:bodyPr>
          <a:lstStyle/>
          <a:p>
            <a:pPr algn="ctr"/>
            <a:r>
              <a:rPr lang="en-IN" sz="2700" b="1" dirty="0">
                <a:solidFill>
                  <a:schemeClr val="bg2"/>
                </a:solidFill>
                <a:effectLst>
                  <a:outerShdw blurRad="38100" dist="38100" dir="2700000" algn="tl">
                    <a:srgbClr val="000000">
                      <a:alpha val="43137"/>
                    </a:srgbClr>
                  </a:outerShdw>
                </a:effectLst>
                <a:latin typeface="Constantia" pitchFamily="18" charset="0"/>
              </a:rPr>
              <a:t>LL.M. SEMESTER II</a:t>
            </a:r>
            <a:br>
              <a:rPr lang="en-IN" sz="2700" b="1" dirty="0">
                <a:solidFill>
                  <a:schemeClr val="bg2"/>
                </a:solidFill>
                <a:effectLst>
                  <a:outerShdw blurRad="38100" dist="38100" dir="2700000" algn="tl">
                    <a:srgbClr val="000000">
                      <a:alpha val="43137"/>
                    </a:srgbClr>
                  </a:outerShdw>
                </a:effectLst>
                <a:latin typeface="Constantia" pitchFamily="18" charset="0"/>
              </a:rPr>
            </a:br>
            <a:br>
              <a:rPr lang="en-IN" sz="2700" b="1" dirty="0">
                <a:solidFill>
                  <a:schemeClr val="bg2"/>
                </a:solidFill>
                <a:effectLst>
                  <a:outerShdw blurRad="38100" dist="38100" dir="2700000" algn="tl">
                    <a:srgbClr val="000000">
                      <a:alpha val="43137"/>
                    </a:srgbClr>
                  </a:outerShdw>
                </a:effectLst>
                <a:latin typeface="Constantia" pitchFamily="18" charset="0"/>
              </a:rPr>
            </a:br>
            <a:r>
              <a:rPr lang="en-IN" sz="2700" b="1" dirty="0">
                <a:solidFill>
                  <a:schemeClr val="bg2"/>
                </a:solidFill>
                <a:effectLst>
                  <a:outerShdw blurRad="38100" dist="38100" dir="2700000" algn="tl">
                    <a:srgbClr val="000000">
                      <a:alpha val="43137"/>
                    </a:srgbClr>
                  </a:outerShdw>
                </a:effectLst>
                <a:latin typeface="Constantia" pitchFamily="18" charset="0"/>
              </a:rPr>
              <a:t>COURSE CODE : 204E (Gr-B)</a:t>
            </a:r>
            <a:br>
              <a:rPr lang="en-IN" sz="2700" b="1" dirty="0">
                <a:solidFill>
                  <a:schemeClr val="bg2"/>
                </a:solidFill>
                <a:effectLst>
                  <a:outerShdw blurRad="38100" dist="38100" dir="2700000" algn="tl">
                    <a:srgbClr val="000000">
                      <a:alpha val="43137"/>
                    </a:srgbClr>
                  </a:outerShdw>
                </a:effectLst>
                <a:latin typeface="Constantia" pitchFamily="18" charset="0"/>
              </a:rPr>
            </a:br>
            <a:br>
              <a:rPr lang="en-IN" sz="2700" b="1" dirty="0">
                <a:solidFill>
                  <a:schemeClr val="bg2"/>
                </a:solidFill>
                <a:effectLst>
                  <a:outerShdw blurRad="38100" dist="38100" dir="2700000" algn="tl">
                    <a:srgbClr val="000000">
                      <a:alpha val="43137"/>
                    </a:srgbClr>
                  </a:outerShdw>
                </a:effectLst>
                <a:latin typeface="Constantia" pitchFamily="18" charset="0"/>
              </a:rPr>
            </a:br>
            <a:r>
              <a:rPr lang="en-IN" sz="2700" b="1" dirty="0">
                <a:solidFill>
                  <a:schemeClr val="bg2"/>
                </a:solidFill>
                <a:effectLst>
                  <a:outerShdw blurRad="38100" dist="38100" dir="2700000" algn="tl">
                    <a:srgbClr val="000000">
                      <a:alpha val="43137"/>
                    </a:srgbClr>
                  </a:outerShdw>
                </a:effectLst>
                <a:latin typeface="Constantia" pitchFamily="18" charset="0"/>
              </a:rPr>
              <a:t>COURSE TITLE : COMPARATIVE ADMINISTRATIVE LAW</a:t>
            </a:r>
            <a:br>
              <a:rPr lang="en-IN" sz="2700" b="1" dirty="0">
                <a:solidFill>
                  <a:schemeClr val="bg2"/>
                </a:solidFill>
                <a:effectLst>
                  <a:outerShdw blurRad="38100" dist="38100" dir="2700000" algn="tl">
                    <a:srgbClr val="000000">
                      <a:alpha val="43137"/>
                    </a:srgbClr>
                  </a:outerShdw>
                </a:effectLst>
                <a:latin typeface="Constantia" pitchFamily="18" charset="0"/>
              </a:rPr>
            </a:br>
            <a:br>
              <a:rPr lang="en-IN" sz="2700" b="1" dirty="0">
                <a:solidFill>
                  <a:schemeClr val="bg2"/>
                </a:solidFill>
                <a:effectLst>
                  <a:outerShdw blurRad="38100" dist="38100" dir="2700000" algn="tl">
                    <a:srgbClr val="000000">
                      <a:alpha val="43137"/>
                    </a:srgbClr>
                  </a:outerShdw>
                </a:effectLst>
                <a:latin typeface="Constantia" pitchFamily="18" charset="0"/>
              </a:rPr>
            </a:br>
            <a:r>
              <a:rPr lang="en-IN" sz="2700" b="1" dirty="0">
                <a:solidFill>
                  <a:schemeClr val="bg2"/>
                </a:solidFill>
                <a:effectLst>
                  <a:outerShdw blurRad="38100" dist="38100" dir="2700000" algn="tl">
                    <a:srgbClr val="000000">
                      <a:alpha val="43137"/>
                    </a:srgbClr>
                  </a:outerShdw>
                </a:effectLst>
                <a:latin typeface="Constantia" pitchFamily="18" charset="0"/>
              </a:rPr>
              <a:t>UNIT III : AVAILABILITY OF JUDICIAL REVIEW IN THE </a:t>
            </a:r>
            <a:br>
              <a:rPr lang="en-IN" sz="2700" b="1" dirty="0">
                <a:solidFill>
                  <a:schemeClr val="bg2"/>
                </a:solidFill>
                <a:effectLst>
                  <a:outerShdw blurRad="38100" dist="38100" dir="2700000" algn="tl">
                    <a:srgbClr val="000000">
                      <a:alpha val="43137"/>
                    </a:srgbClr>
                  </a:outerShdw>
                </a:effectLst>
                <a:latin typeface="Constantia" pitchFamily="18" charset="0"/>
              </a:rPr>
            </a:br>
            <a:r>
              <a:rPr lang="en-IN" sz="2700" b="1" dirty="0">
                <a:solidFill>
                  <a:schemeClr val="bg2"/>
                </a:solidFill>
                <a:effectLst>
                  <a:outerShdw blurRad="38100" dist="38100" dir="2700000" algn="tl">
                    <a:srgbClr val="000000">
                      <a:alpha val="43137"/>
                    </a:srgbClr>
                  </a:outerShdw>
                </a:effectLst>
                <a:latin typeface="Constantia" pitchFamily="18" charset="0"/>
              </a:rPr>
              <a:t>UNITED STATES</a:t>
            </a:r>
            <a:br>
              <a:rPr lang="en-IN" sz="2700" b="1" dirty="0">
                <a:solidFill>
                  <a:schemeClr val="bg2"/>
                </a:solidFill>
                <a:effectLst>
                  <a:outerShdw blurRad="38100" dist="38100" dir="2700000" algn="tl">
                    <a:srgbClr val="000000">
                      <a:alpha val="43137"/>
                    </a:srgbClr>
                  </a:outerShdw>
                </a:effectLst>
                <a:latin typeface="Constantia" pitchFamily="18" charset="0"/>
              </a:rPr>
            </a:br>
            <a:br>
              <a:rPr lang="en-IN" sz="2700" b="1" dirty="0">
                <a:effectLst>
                  <a:outerShdw blurRad="38100" dist="38100" dir="2700000" algn="tl">
                    <a:srgbClr val="000000">
                      <a:alpha val="43137"/>
                    </a:srgbClr>
                  </a:outerShdw>
                </a:effectLst>
                <a:latin typeface="Constantia" pitchFamily="18" charset="0"/>
              </a:rPr>
            </a:br>
            <a:r>
              <a:rPr lang="en-IN" sz="4400" b="1" dirty="0">
                <a:solidFill>
                  <a:srgbClr val="C00000"/>
                </a:solidFill>
              </a:rPr>
              <a:t>3.5 </a:t>
            </a:r>
            <a:r>
              <a:rPr lang="en-US" sz="4400" b="1" dirty="0">
                <a:solidFill>
                  <a:srgbClr val="C00000"/>
                </a:solidFill>
              </a:rPr>
              <a:t>DOCTRINE OF RIPENESS</a:t>
            </a:r>
            <a:br>
              <a:rPr lang="en-US" sz="4400" dirty="0">
                <a:solidFill>
                  <a:srgbClr val="C00000"/>
                </a:solidFill>
              </a:rPr>
            </a:br>
            <a:endParaRPr lang="en-IN" sz="4400" dirty="0">
              <a:solidFill>
                <a:srgbClr val="C00000"/>
              </a:solidFill>
            </a:endParaRPr>
          </a:p>
        </p:txBody>
      </p:sp>
      <p:sp>
        <p:nvSpPr>
          <p:cNvPr id="3" name="Subtitle 2"/>
          <p:cNvSpPr>
            <a:spLocks noGrp="1"/>
          </p:cNvSpPr>
          <p:nvPr>
            <p:ph type="subTitle" idx="1"/>
          </p:nvPr>
        </p:nvSpPr>
        <p:spPr>
          <a:xfrm>
            <a:off x="1876424" y="4492869"/>
            <a:ext cx="8791575" cy="2118946"/>
          </a:xfrm>
        </p:spPr>
        <p:txBody>
          <a:bodyPr>
            <a:normAutofit lnSpcReduction="10000"/>
          </a:bodyPr>
          <a:lstStyle/>
          <a:p>
            <a:pPr algn="r">
              <a:spcBef>
                <a:spcPts val="0"/>
              </a:spcBef>
            </a:pPr>
            <a:r>
              <a:rPr lang="en-US" sz="2400" b="1" dirty="0">
                <a:latin typeface="Constantia" pitchFamily="18" charset="0"/>
                <a:ea typeface="Tahoma" pitchFamily="34" charset="0"/>
                <a:cs typeface="Simplified Arabic Fixed" pitchFamily="49" charset="-78"/>
              </a:rPr>
              <a:t>Presented by –</a:t>
            </a:r>
          </a:p>
          <a:p>
            <a:pPr algn="r">
              <a:spcBef>
                <a:spcPts val="0"/>
              </a:spcBef>
            </a:pPr>
            <a:r>
              <a:rPr lang="en-US" sz="2400" b="1" dirty="0">
                <a:latin typeface="Constantia" pitchFamily="18" charset="0"/>
                <a:ea typeface="Tahoma" pitchFamily="34" charset="0"/>
                <a:cs typeface="Simplified Arabic Fixed" pitchFamily="49" charset="-78"/>
              </a:rPr>
              <a:t>Dr. Sangeeta Chatterjee</a:t>
            </a:r>
          </a:p>
          <a:p>
            <a:pPr algn="r">
              <a:spcBef>
                <a:spcPts val="0"/>
              </a:spcBef>
            </a:pPr>
            <a:r>
              <a:rPr lang="en-US" sz="2400" b="1" dirty="0">
                <a:latin typeface="Constantia" pitchFamily="18" charset="0"/>
                <a:ea typeface="Tahoma" pitchFamily="34" charset="0"/>
                <a:cs typeface="Simplified Arabic Fixed" pitchFamily="49" charset="-78"/>
              </a:rPr>
              <a:t>Assistant Professor</a:t>
            </a:r>
          </a:p>
          <a:p>
            <a:pPr algn="r">
              <a:spcBef>
                <a:spcPts val="0"/>
              </a:spcBef>
            </a:pPr>
            <a:r>
              <a:rPr lang="en-US" sz="2400" b="1" dirty="0">
                <a:latin typeface="Constantia" pitchFamily="18" charset="0"/>
                <a:ea typeface="Tahoma" pitchFamily="34" charset="0"/>
                <a:cs typeface="Simplified Arabic Fixed" pitchFamily="49" charset="-78"/>
              </a:rPr>
              <a:t>Department of Law,</a:t>
            </a:r>
          </a:p>
          <a:p>
            <a:pPr algn="r">
              <a:spcBef>
                <a:spcPts val="0"/>
              </a:spcBef>
            </a:pPr>
            <a:r>
              <a:rPr lang="en-US" sz="2400" b="1" dirty="0" err="1">
                <a:latin typeface="Constantia" pitchFamily="18" charset="0"/>
                <a:ea typeface="Tahoma" pitchFamily="34" charset="0"/>
                <a:cs typeface="Simplified Arabic Fixed" pitchFamily="49" charset="-78"/>
              </a:rPr>
              <a:t>Bankura</a:t>
            </a:r>
            <a:r>
              <a:rPr lang="en-US" sz="2400" b="1" dirty="0">
                <a:latin typeface="Constantia" pitchFamily="18" charset="0"/>
                <a:ea typeface="Tahoma" pitchFamily="34" charset="0"/>
                <a:cs typeface="Simplified Arabic Fixed" pitchFamily="49" charset="-78"/>
              </a:rPr>
              <a:t> University</a:t>
            </a:r>
          </a:p>
          <a:p>
            <a:endParaRPr lang="en-IN" dirty="0"/>
          </a:p>
        </p:txBody>
      </p:sp>
    </p:spTree>
    <p:extLst>
      <p:ext uri="{BB962C8B-B14F-4D97-AF65-F5344CB8AC3E}">
        <p14:creationId xmlns:p14="http://schemas.microsoft.com/office/powerpoint/2010/main" val="1055664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0"/>
            <a:ext cx="9905998" cy="1274885"/>
          </a:xfrm>
        </p:spPr>
        <p:txBody>
          <a:bodyPr>
            <a:normAutofit/>
          </a:bodyPr>
          <a:lstStyle/>
          <a:p>
            <a:pPr algn="ctr"/>
            <a:r>
              <a:rPr lang="en-US" sz="4000" b="1" dirty="0">
                <a:solidFill>
                  <a:srgbClr val="C00000"/>
                </a:solidFill>
                <a:effectLst>
                  <a:outerShdw blurRad="38100" dist="38100" dir="2700000" algn="tl">
                    <a:srgbClr val="000000">
                      <a:alpha val="43137"/>
                    </a:srgbClr>
                  </a:outerShdw>
                </a:effectLst>
              </a:rPr>
              <a:t>DISTINCTION BETWEEN ripeness AND EXHAUSTION</a:t>
            </a:r>
            <a:endParaRPr lang="en-IN" sz="40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46285" y="1274884"/>
            <a:ext cx="10392507" cy="5583115"/>
          </a:xfrm>
        </p:spPr>
        <p:txBody>
          <a:bodyPr>
            <a:normAutofit fontScale="92500" lnSpcReduction="10000"/>
          </a:bodyPr>
          <a:lstStyle/>
          <a:p>
            <a:pPr algn="just">
              <a:spcBef>
                <a:spcPts val="600"/>
              </a:spcBef>
            </a:pPr>
            <a:r>
              <a:rPr lang="en-US" dirty="0">
                <a:solidFill>
                  <a:srgbClr val="FFFF00"/>
                </a:solidFill>
                <a:latin typeface="Constantia" panose="02030602050306030303" pitchFamily="18" charset="0"/>
              </a:rPr>
              <a:t>Exhaustion of administrative remedies is also related to the doctrine of ripeness. </a:t>
            </a:r>
          </a:p>
          <a:p>
            <a:pPr algn="just">
              <a:spcBef>
                <a:spcPts val="600"/>
              </a:spcBef>
            </a:pPr>
            <a:r>
              <a:rPr lang="en-US" dirty="0">
                <a:solidFill>
                  <a:srgbClr val="FFFF00"/>
                </a:solidFill>
                <a:latin typeface="Constantia" panose="02030602050306030303" pitchFamily="18" charset="0"/>
              </a:rPr>
              <a:t>Courts do not review administrative decisions that are not "ripe," that is, not sufficiently finalized to warrant judicial scrutiny. </a:t>
            </a:r>
          </a:p>
          <a:p>
            <a:pPr algn="just">
              <a:spcBef>
                <a:spcPts val="600"/>
              </a:spcBef>
            </a:pPr>
            <a:r>
              <a:rPr lang="en-US" dirty="0">
                <a:solidFill>
                  <a:srgbClr val="FFFF00"/>
                </a:solidFill>
                <a:latin typeface="Constantia" panose="02030602050306030303" pitchFamily="18" charset="0"/>
              </a:rPr>
              <a:t>The ripeness issue asks whether an agency has reached a decision or is still deliberating. </a:t>
            </a:r>
          </a:p>
          <a:p>
            <a:pPr algn="just">
              <a:spcBef>
                <a:spcPts val="600"/>
              </a:spcBef>
            </a:pPr>
            <a:r>
              <a:rPr lang="en-US" dirty="0">
                <a:solidFill>
                  <a:srgbClr val="FFFF00"/>
                </a:solidFill>
                <a:latin typeface="Constantia" panose="02030602050306030303" pitchFamily="18" charset="0"/>
              </a:rPr>
              <a:t>The exhaustion issue asks whether a plaintiff has used all procedures at the agency level to influence the decision.</a:t>
            </a:r>
          </a:p>
          <a:p>
            <a:pPr algn="just">
              <a:spcBef>
                <a:spcPts val="600"/>
              </a:spcBef>
            </a:pPr>
            <a:r>
              <a:rPr lang="en-US" dirty="0">
                <a:solidFill>
                  <a:srgbClr val="FFFF00"/>
                </a:solidFill>
                <a:latin typeface="Constantia" panose="02030602050306030303" pitchFamily="18" charset="0"/>
              </a:rPr>
              <a:t>When the unexhausted administrative action is an administrative appeal, exhaustion is clearly distinguishable from ripeness. The agency has reached a decision, but could reverse it. </a:t>
            </a:r>
          </a:p>
          <a:p>
            <a:pPr algn="just">
              <a:spcBef>
                <a:spcPts val="600"/>
              </a:spcBef>
            </a:pPr>
            <a:r>
              <a:rPr lang="en-US" dirty="0">
                <a:solidFill>
                  <a:srgbClr val="FFFF00"/>
                </a:solidFill>
                <a:latin typeface="Constantia" panose="02030602050306030303" pitchFamily="18" charset="0"/>
              </a:rPr>
              <a:t>When the unexhausted agency action is a variance proceeding, the line between the two doctrines blurs. The agency has reached a decision by promulgating a general regulation.</a:t>
            </a:r>
            <a:endParaRPr lang="en-IN" dirty="0">
              <a:solidFill>
                <a:srgbClr val="FFFF00"/>
              </a:solidFill>
              <a:latin typeface="Constantia" panose="02030602050306030303" pitchFamily="18" charset="0"/>
            </a:endParaRPr>
          </a:p>
        </p:txBody>
      </p:sp>
    </p:spTree>
    <p:extLst>
      <p:ext uri="{BB962C8B-B14F-4D97-AF65-F5344CB8AC3E}">
        <p14:creationId xmlns:p14="http://schemas.microsoft.com/office/powerpoint/2010/main" val="1873768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75240" y="110016"/>
            <a:ext cx="9905998" cy="1252792"/>
          </a:xfrm>
        </p:spPr>
        <p:txBody>
          <a:bodyPr>
            <a:normAutofit/>
          </a:bodyPr>
          <a:lstStyle/>
          <a:p>
            <a:pPr algn="ctr"/>
            <a:r>
              <a:rPr lang="en-US" sz="4400" b="1" dirty="0">
                <a:solidFill>
                  <a:srgbClr val="C00000"/>
                </a:solidFill>
                <a:effectLst>
                  <a:outerShdw blurRad="38100" dist="38100" dir="2700000" algn="tl">
                    <a:srgbClr val="000000">
                      <a:alpha val="43137"/>
                    </a:srgbClr>
                  </a:outerShdw>
                </a:effectLst>
              </a:rPr>
              <a:t>CONCLUSION</a:t>
            </a:r>
            <a:endParaRPr lang="en-IN" sz="4400" b="1" dirty="0">
              <a:solidFill>
                <a:srgbClr val="C00000"/>
              </a:solidFill>
              <a:effectLst>
                <a:outerShdw blurRad="38100" dist="38100" dir="2700000" algn="tl">
                  <a:srgbClr val="000000">
                    <a:alpha val="43137"/>
                  </a:srgbClr>
                </a:outerShdw>
              </a:effectLst>
            </a:endParaRPr>
          </a:p>
        </p:txBody>
      </p:sp>
      <p:sp>
        <p:nvSpPr>
          <p:cNvPr id="4" name="Content Placeholder 3"/>
          <p:cNvSpPr>
            <a:spLocks noGrp="1"/>
          </p:cNvSpPr>
          <p:nvPr>
            <p:ph idx="1"/>
          </p:nvPr>
        </p:nvSpPr>
        <p:spPr>
          <a:xfrm>
            <a:off x="1141412" y="1565031"/>
            <a:ext cx="9905999" cy="4985238"/>
          </a:xfrm>
        </p:spPr>
        <p:txBody>
          <a:bodyPr>
            <a:normAutofit/>
          </a:bodyPr>
          <a:lstStyle/>
          <a:p>
            <a:pPr marL="0" indent="0" algn="just">
              <a:buNone/>
            </a:pPr>
            <a:r>
              <a:rPr lang="en-US" sz="3200" dirty="0">
                <a:solidFill>
                  <a:srgbClr val="FFFF00"/>
                </a:solidFill>
                <a:latin typeface="Constantia" panose="02030602050306030303" pitchFamily="18" charset="0"/>
              </a:rPr>
              <a:t>It is easy to conclude, with </a:t>
            </a:r>
            <a:r>
              <a:rPr lang="en-US" sz="3200" i="1" dirty="0">
                <a:solidFill>
                  <a:schemeClr val="bg2"/>
                </a:solidFill>
                <a:latin typeface="Constantia" panose="02030602050306030303" pitchFamily="18" charset="0"/>
              </a:rPr>
              <a:t>Professor Davis</a:t>
            </a:r>
            <a:r>
              <a:rPr lang="en-US" sz="3200" dirty="0">
                <a:solidFill>
                  <a:srgbClr val="FFFF00"/>
                </a:solidFill>
                <a:latin typeface="Constantia" panose="02030602050306030303" pitchFamily="18" charset="0"/>
              </a:rPr>
              <a:t>, that the approach of </a:t>
            </a:r>
            <a:r>
              <a:rPr lang="en-US" sz="3200" i="1" dirty="0">
                <a:solidFill>
                  <a:schemeClr val="bg2"/>
                </a:solidFill>
                <a:latin typeface="Constantia" panose="02030602050306030303" pitchFamily="18" charset="0"/>
              </a:rPr>
              <a:t>Abbott Laboratories</a:t>
            </a:r>
            <a:r>
              <a:rPr lang="en-US" sz="3200" i="1" dirty="0">
                <a:solidFill>
                  <a:srgbClr val="FFFF00"/>
                </a:solidFill>
                <a:latin typeface="Constantia" panose="02030602050306030303" pitchFamily="18" charset="0"/>
              </a:rPr>
              <a:t> </a:t>
            </a:r>
            <a:r>
              <a:rPr lang="en-US" sz="3200" dirty="0">
                <a:solidFill>
                  <a:srgbClr val="FFFF00"/>
                </a:solidFill>
                <a:latin typeface="Constantia" panose="02030602050306030303" pitchFamily="18" charset="0"/>
              </a:rPr>
              <a:t>provides an "excellent foundation" for the analysis of ripeness issues. Its open inquiry avoids both the rigidity of prior ripeness law and the questionable systems of classification that characterize other justiciability doctrines.</a:t>
            </a:r>
            <a:endParaRPr lang="en-IN" sz="3200" dirty="0">
              <a:solidFill>
                <a:srgbClr val="FFFF00"/>
              </a:solidFill>
              <a:latin typeface="Constantia" panose="02030602050306030303" pitchFamily="18" charset="0"/>
            </a:endParaRPr>
          </a:p>
        </p:txBody>
      </p:sp>
    </p:spTree>
    <p:extLst>
      <p:ext uri="{BB962C8B-B14F-4D97-AF65-F5344CB8AC3E}">
        <p14:creationId xmlns:p14="http://schemas.microsoft.com/office/powerpoint/2010/main" val="4149633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99772"/>
            <a:ext cx="9905998" cy="981682"/>
          </a:xfrm>
        </p:spPr>
        <p:txBody>
          <a:bodyPr>
            <a:normAutofit/>
          </a:bodyPr>
          <a:lstStyle/>
          <a:p>
            <a:pPr algn="ctr"/>
            <a:r>
              <a:rPr lang="en-IN" sz="4400" b="1" dirty="0">
                <a:solidFill>
                  <a:srgbClr val="C00000"/>
                </a:solidFill>
                <a:effectLst>
                  <a:outerShdw blurRad="38100" dist="38100" dir="2700000" algn="tl">
                    <a:srgbClr val="000000">
                      <a:alpha val="43137"/>
                    </a:srgbClr>
                  </a:outerShdw>
                </a:effectLst>
              </a:rPr>
              <a:t>REFERENCE :</a:t>
            </a:r>
          </a:p>
        </p:txBody>
      </p:sp>
      <p:sp>
        <p:nvSpPr>
          <p:cNvPr id="3" name="Content Placeholder 2"/>
          <p:cNvSpPr>
            <a:spLocks noGrp="1"/>
          </p:cNvSpPr>
          <p:nvPr>
            <p:ph idx="1"/>
          </p:nvPr>
        </p:nvSpPr>
        <p:spPr>
          <a:xfrm>
            <a:off x="1141412" y="1081454"/>
            <a:ext cx="10332550" cy="5653454"/>
          </a:xfrm>
        </p:spPr>
        <p:txBody>
          <a:bodyPr>
            <a:normAutofit lnSpcReduction="10000"/>
          </a:bodyPr>
          <a:lstStyle/>
          <a:p>
            <a:pPr marL="457200" indent="-457200">
              <a:buFont typeface="+mj-lt"/>
              <a:buAutoNum type="arabicPeriod"/>
            </a:pPr>
            <a:r>
              <a:rPr lang="en-IN" dirty="0" err="1">
                <a:solidFill>
                  <a:srgbClr val="FFFF00"/>
                </a:solidFill>
                <a:latin typeface="Constantia" panose="02030602050306030303" pitchFamily="18" charset="0"/>
              </a:rPr>
              <a:t>Eacata</a:t>
            </a:r>
            <a:r>
              <a:rPr lang="en-IN" dirty="0">
                <a:solidFill>
                  <a:srgbClr val="FFFF00"/>
                </a:solidFill>
                <a:latin typeface="Constantia" panose="02030602050306030303" pitchFamily="18" charset="0"/>
              </a:rPr>
              <a:t> Desiree Gregory, </a:t>
            </a:r>
            <a:r>
              <a:rPr lang="en-US" dirty="0">
                <a:solidFill>
                  <a:srgbClr val="FFFF00"/>
                </a:solidFill>
                <a:latin typeface="Constantia" panose="02030602050306030303" pitchFamily="18" charset="0"/>
              </a:rPr>
              <a:t>No Time Is the Right Time: The Supreme Court's Use of Ripeness to Block Judicial Review of Forrest Plans for Environmental Plaintiff 's in Ohio Forestry </a:t>
            </a:r>
            <a:r>
              <a:rPr lang="en-IN" dirty="0" err="1">
                <a:solidFill>
                  <a:srgbClr val="FFFF00"/>
                </a:solidFill>
                <a:latin typeface="Constantia" panose="02030602050306030303" pitchFamily="18" charset="0"/>
              </a:rPr>
              <a:t>Ass'n</a:t>
            </a:r>
            <a:r>
              <a:rPr lang="en-IN" dirty="0">
                <a:solidFill>
                  <a:srgbClr val="FFFF00"/>
                </a:solidFill>
                <a:latin typeface="Constantia" panose="02030602050306030303" pitchFamily="18" charset="0"/>
              </a:rPr>
              <a:t> v. Sierra Club, Chicago-Kent Law Review</a:t>
            </a:r>
            <a:r>
              <a:rPr lang="en-US" dirty="0">
                <a:solidFill>
                  <a:srgbClr val="FFFF00"/>
                </a:solidFill>
                <a:latin typeface="Constantia" panose="02030602050306030303" pitchFamily="18" charset="0"/>
              </a:rPr>
              <a:t>, Vol. 75 (2), 2000, </a:t>
            </a:r>
            <a:r>
              <a:rPr lang="en-IN" dirty="0">
                <a:solidFill>
                  <a:srgbClr val="FFFF00"/>
                </a:solidFill>
                <a:latin typeface="Constantia" panose="02030602050306030303" pitchFamily="18" charset="0"/>
              </a:rPr>
              <a:t>https://scholarship.kentlaw.iit.edu/cklawreview/vol75/iss2/14, visited on 27.05.2020.</a:t>
            </a:r>
          </a:p>
          <a:p>
            <a:pPr marL="514350" indent="-514350">
              <a:buAutoNum type="arabicPeriod"/>
            </a:pPr>
            <a:r>
              <a:rPr lang="en-IN" dirty="0">
                <a:solidFill>
                  <a:srgbClr val="FFFF00"/>
                </a:solidFill>
                <a:latin typeface="Constantia" panose="02030602050306030303" pitchFamily="18" charset="0"/>
              </a:rPr>
              <a:t>Gene R. Nichol, Jr</a:t>
            </a:r>
            <a:r>
              <a:rPr lang="en-US" dirty="0">
                <a:solidFill>
                  <a:srgbClr val="FFFF00"/>
                </a:solidFill>
                <a:latin typeface="Constantia" panose="02030602050306030303" pitchFamily="18" charset="0"/>
              </a:rPr>
              <a:t>, </a:t>
            </a:r>
            <a:r>
              <a:rPr lang="en-IN" dirty="0">
                <a:solidFill>
                  <a:srgbClr val="FFFF00"/>
                </a:solidFill>
                <a:latin typeface="Constantia" panose="02030602050306030303" pitchFamily="18" charset="0"/>
              </a:rPr>
              <a:t>Ripeness and the Constitution</a:t>
            </a:r>
            <a:r>
              <a:rPr lang="en-US" dirty="0">
                <a:solidFill>
                  <a:srgbClr val="FFFF00"/>
                </a:solidFill>
                <a:latin typeface="Constantia" panose="02030602050306030303" pitchFamily="18" charset="0"/>
              </a:rPr>
              <a:t>, The University of Chicago Law Review</a:t>
            </a:r>
            <a:r>
              <a:rPr lang="en-IN" dirty="0">
                <a:solidFill>
                  <a:srgbClr val="FFFF00"/>
                </a:solidFill>
                <a:latin typeface="Constantia" panose="02030602050306030303" pitchFamily="18" charset="0"/>
              </a:rPr>
              <a:t>, Vol. 54, 1987. </a:t>
            </a:r>
          </a:p>
          <a:p>
            <a:pPr marL="514350" indent="-514350">
              <a:buAutoNum type="arabicPeriod"/>
            </a:pPr>
            <a:r>
              <a:rPr lang="en-IN" dirty="0">
                <a:solidFill>
                  <a:srgbClr val="FFFF00"/>
                </a:solidFill>
                <a:latin typeface="Constantia" panose="02030602050306030303" pitchFamily="18" charset="0"/>
              </a:rPr>
              <a:t>Timothy V. </a:t>
            </a:r>
            <a:r>
              <a:rPr lang="en-IN" dirty="0" err="1">
                <a:solidFill>
                  <a:srgbClr val="FFFF00"/>
                </a:solidFill>
                <a:latin typeface="Constantia" panose="02030602050306030303" pitchFamily="18" charset="0"/>
              </a:rPr>
              <a:t>Kassouni</a:t>
            </a:r>
            <a:r>
              <a:rPr lang="en-IN" dirty="0">
                <a:solidFill>
                  <a:srgbClr val="FFFF00"/>
                </a:solidFill>
                <a:latin typeface="Constantia" panose="02030602050306030303" pitchFamily="18" charset="0"/>
              </a:rPr>
              <a:t>, </a:t>
            </a:r>
            <a:r>
              <a:rPr lang="en-US" dirty="0">
                <a:solidFill>
                  <a:srgbClr val="FFFF00"/>
                </a:solidFill>
                <a:latin typeface="Constantia" panose="02030602050306030303" pitchFamily="18" charset="0"/>
              </a:rPr>
              <a:t>The Ripeness Doctrine and the Judicial Relegation of Constitutionally Protected Property Rights, California Western Law Review, Vol. 29 (1), </a:t>
            </a:r>
            <a:r>
              <a:rPr lang="en-IN" dirty="0">
                <a:solidFill>
                  <a:srgbClr val="FFFF00"/>
                </a:solidFill>
                <a:latin typeface="Constantia" panose="02030602050306030303" pitchFamily="18" charset="0"/>
              </a:rPr>
              <a:t>1992, https://scholarlycommons.law.cwsl.edu/cwlr/vol29/iss1/2, visited on 27.05.2020.   </a:t>
            </a:r>
            <a:r>
              <a:rPr lang="en-US" dirty="0">
                <a:solidFill>
                  <a:srgbClr val="FFFF00"/>
                </a:solidFill>
                <a:latin typeface="Constantia" panose="02030602050306030303" pitchFamily="18" charset="0"/>
              </a:rPr>
              <a:t>  </a:t>
            </a:r>
            <a:endParaRPr lang="en-IN" dirty="0">
              <a:solidFill>
                <a:srgbClr val="FFFF00"/>
              </a:solidFill>
              <a:latin typeface="Constantia" panose="02030602050306030303" pitchFamily="18" charset="0"/>
            </a:endParaRPr>
          </a:p>
          <a:p>
            <a:pPr marL="514350" indent="-514350">
              <a:buAutoNum type="arabicPeriod"/>
            </a:pPr>
            <a:endParaRPr lang="en-IN" dirty="0"/>
          </a:p>
        </p:txBody>
      </p:sp>
    </p:spTree>
    <p:extLst>
      <p:ext uri="{BB962C8B-B14F-4D97-AF65-F5344CB8AC3E}">
        <p14:creationId xmlns:p14="http://schemas.microsoft.com/office/powerpoint/2010/main" val="14928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1413" y="197192"/>
            <a:ext cx="9905998" cy="1200785"/>
          </a:xfrm>
        </p:spPr>
        <p:txBody>
          <a:bodyPr>
            <a:normAutofit/>
          </a:bodyPr>
          <a:lstStyle/>
          <a:p>
            <a:pPr algn="ctr"/>
            <a:r>
              <a:rPr lang="en-US" sz="4400" b="1" dirty="0">
                <a:solidFill>
                  <a:srgbClr val="C00000"/>
                </a:solidFill>
                <a:effectLst>
                  <a:outerShdw blurRad="38100" dist="38100" dir="2700000" algn="tl">
                    <a:srgbClr val="000000">
                      <a:alpha val="43137"/>
                    </a:srgbClr>
                  </a:outerShdw>
                </a:effectLst>
              </a:rPr>
              <a:t>INTRODUCTION</a:t>
            </a:r>
            <a:endParaRPr lang="en-IN" sz="4400" b="1" dirty="0">
              <a:solidFill>
                <a:srgbClr val="C00000"/>
              </a:solidFill>
              <a:effectLst>
                <a:outerShdw blurRad="38100" dist="38100" dir="2700000" algn="tl">
                  <a:srgbClr val="000000">
                    <a:alpha val="43137"/>
                  </a:srgbClr>
                </a:outerShdw>
              </a:effectLst>
            </a:endParaRPr>
          </a:p>
        </p:txBody>
      </p:sp>
      <p:sp>
        <p:nvSpPr>
          <p:cNvPr id="4" name="Content Placeholder 3"/>
          <p:cNvSpPr>
            <a:spLocks noGrp="1"/>
          </p:cNvSpPr>
          <p:nvPr>
            <p:ph idx="1"/>
          </p:nvPr>
        </p:nvSpPr>
        <p:spPr>
          <a:xfrm>
            <a:off x="1141412" y="1292469"/>
            <a:ext cx="10341341" cy="5433646"/>
          </a:xfrm>
        </p:spPr>
        <p:txBody>
          <a:bodyPr>
            <a:normAutofit fontScale="85000" lnSpcReduction="20000"/>
          </a:bodyPr>
          <a:lstStyle/>
          <a:p>
            <a:pPr algn="just"/>
            <a:r>
              <a:rPr lang="en-US" sz="3300" dirty="0">
                <a:solidFill>
                  <a:srgbClr val="FFFF00"/>
                </a:solidFill>
                <a:latin typeface="Constantia" panose="02030602050306030303" pitchFamily="18" charset="0"/>
              </a:rPr>
              <a:t>Ripeness is a doctrine that relates to the timing of judicial review, asking if the court is equipped to adjudicate the issues before it. </a:t>
            </a:r>
          </a:p>
          <a:p>
            <a:pPr algn="just"/>
            <a:endParaRPr lang="en-US" sz="3300" dirty="0">
              <a:solidFill>
                <a:srgbClr val="FFFF00"/>
              </a:solidFill>
              <a:latin typeface="Constantia" panose="02030602050306030303" pitchFamily="18" charset="0"/>
            </a:endParaRPr>
          </a:p>
          <a:p>
            <a:pPr algn="just"/>
            <a:r>
              <a:rPr lang="en-US" sz="3300" dirty="0">
                <a:solidFill>
                  <a:srgbClr val="FFFF00"/>
                </a:solidFill>
                <a:latin typeface="Constantia" panose="02030602050306030303" pitchFamily="18" charset="0"/>
              </a:rPr>
              <a:t>The basic rationale of the ripeness doctrine is "to prevent courts, through avoidance of premature adjudication, from entangling themselves in abstract disagreements over administrative policies, and</a:t>
            </a:r>
          </a:p>
          <a:p>
            <a:pPr algn="just"/>
            <a:endParaRPr lang="en-US" sz="3300" dirty="0">
              <a:solidFill>
                <a:srgbClr val="FFFF00"/>
              </a:solidFill>
              <a:latin typeface="Constantia" panose="02030602050306030303" pitchFamily="18" charset="0"/>
            </a:endParaRPr>
          </a:p>
          <a:p>
            <a:pPr algn="just"/>
            <a:r>
              <a:rPr lang="en-US" sz="3300" dirty="0">
                <a:solidFill>
                  <a:srgbClr val="FFFF00"/>
                </a:solidFill>
                <a:latin typeface="Constantia" panose="02030602050306030303" pitchFamily="18" charset="0"/>
              </a:rPr>
              <a:t>Also to protect the agencies from judicial interference until an administrative decision has been formalized and its effects felt in a concrete way by the challenging parties.</a:t>
            </a:r>
            <a:endParaRPr lang="en-IN" sz="3300" dirty="0">
              <a:solidFill>
                <a:srgbClr val="FFFF00"/>
              </a:solidFill>
              <a:latin typeface="Constantia" panose="02030602050306030303" pitchFamily="18" charset="0"/>
            </a:endParaRPr>
          </a:p>
          <a:p>
            <a:endParaRPr lang="en-IN" dirty="0"/>
          </a:p>
        </p:txBody>
      </p:sp>
    </p:spTree>
    <p:extLst>
      <p:ext uri="{BB962C8B-B14F-4D97-AF65-F5344CB8AC3E}">
        <p14:creationId xmlns:p14="http://schemas.microsoft.com/office/powerpoint/2010/main" val="1599857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23827" y="152526"/>
            <a:ext cx="9905998" cy="1087190"/>
          </a:xfrm>
        </p:spPr>
        <p:txBody>
          <a:bodyPr>
            <a:normAutofit/>
          </a:bodyPr>
          <a:lstStyle/>
          <a:p>
            <a:pPr algn="ctr"/>
            <a:r>
              <a:rPr lang="en-US" sz="4400" b="1" dirty="0">
                <a:solidFill>
                  <a:srgbClr val="C00000"/>
                </a:solidFill>
                <a:effectLst>
                  <a:outerShdw blurRad="38100" dist="38100" dir="2700000" algn="tl">
                    <a:srgbClr val="000000">
                      <a:alpha val="43137"/>
                    </a:srgbClr>
                  </a:outerShdw>
                </a:effectLst>
              </a:rPr>
              <a:t>Doctrine of ripeness</a:t>
            </a:r>
            <a:endParaRPr lang="en-IN" sz="4400" dirty="0"/>
          </a:p>
        </p:txBody>
      </p:sp>
      <p:sp>
        <p:nvSpPr>
          <p:cNvPr id="4" name="Content Placeholder 3"/>
          <p:cNvSpPr>
            <a:spLocks noGrp="1"/>
          </p:cNvSpPr>
          <p:nvPr>
            <p:ph idx="1"/>
          </p:nvPr>
        </p:nvSpPr>
        <p:spPr>
          <a:xfrm>
            <a:off x="817686" y="1107831"/>
            <a:ext cx="10779368" cy="5750169"/>
          </a:xfrm>
        </p:spPr>
        <p:txBody>
          <a:bodyPr>
            <a:normAutofit fontScale="92500"/>
          </a:bodyPr>
          <a:lstStyle/>
          <a:p>
            <a:pPr algn="just">
              <a:spcBef>
                <a:spcPts val="600"/>
              </a:spcBef>
            </a:pPr>
            <a:r>
              <a:rPr lang="en-US" sz="2600" dirty="0">
                <a:solidFill>
                  <a:srgbClr val="FFFF00"/>
                </a:solidFill>
                <a:latin typeface="Constantia" panose="02030602050306030303" pitchFamily="18" charset="0"/>
              </a:rPr>
              <a:t>The doctrine of ripeness mainly determines the fitness of the case for judicial review.</a:t>
            </a:r>
          </a:p>
          <a:p>
            <a:pPr algn="just">
              <a:spcBef>
                <a:spcPts val="600"/>
              </a:spcBef>
            </a:pPr>
            <a:r>
              <a:rPr lang="en-US" sz="2600" dirty="0">
                <a:solidFill>
                  <a:srgbClr val="FFFF00"/>
                </a:solidFill>
                <a:latin typeface="Constantia" panose="02030602050306030303" pitchFamily="18" charset="0"/>
              </a:rPr>
              <a:t>Ripeness means the maturity of a case to be taken up by the court for judicial review.</a:t>
            </a:r>
          </a:p>
          <a:p>
            <a:pPr algn="just">
              <a:spcBef>
                <a:spcPts val="600"/>
              </a:spcBef>
            </a:pPr>
            <a:r>
              <a:rPr lang="en-US" sz="2600" dirty="0">
                <a:solidFill>
                  <a:srgbClr val="FFFF00"/>
                </a:solidFill>
                <a:latin typeface="Constantia" panose="02030602050306030303" pitchFamily="18" charset="0"/>
              </a:rPr>
              <a:t>Unless and until a case is fit for judicial review, it is not taken up by the court and it reverts back to the concerned administrative authority for further hearing.</a:t>
            </a:r>
          </a:p>
          <a:p>
            <a:pPr algn="just">
              <a:spcBef>
                <a:spcPts val="600"/>
              </a:spcBef>
            </a:pPr>
            <a:r>
              <a:rPr lang="en-US" sz="2600" dirty="0">
                <a:solidFill>
                  <a:srgbClr val="FFFF00"/>
                </a:solidFill>
                <a:latin typeface="Constantia" panose="02030602050306030303" pitchFamily="18" charset="0"/>
              </a:rPr>
              <a:t>Ripeness is the criteria for determining the fitness of the case in this respect.</a:t>
            </a:r>
          </a:p>
          <a:p>
            <a:pPr algn="just">
              <a:spcBef>
                <a:spcPts val="600"/>
              </a:spcBef>
            </a:pPr>
            <a:r>
              <a:rPr lang="en-US" sz="2600" dirty="0">
                <a:solidFill>
                  <a:srgbClr val="FFFF00"/>
                </a:solidFill>
                <a:latin typeface="Constantia" panose="02030602050306030303" pitchFamily="18" charset="0"/>
              </a:rPr>
              <a:t>Doctrine of ripeness is purely creation of the US judiciary and not a product of the US Constitution.</a:t>
            </a:r>
          </a:p>
          <a:p>
            <a:pPr algn="just">
              <a:spcBef>
                <a:spcPts val="600"/>
              </a:spcBef>
            </a:pPr>
            <a:r>
              <a:rPr lang="en-US" sz="2600" dirty="0">
                <a:solidFill>
                  <a:srgbClr val="FFFF00"/>
                </a:solidFill>
                <a:latin typeface="Constantia" panose="02030602050306030303" pitchFamily="18" charset="0"/>
              </a:rPr>
              <a:t>Though Article III of the US Constitution recognizes doctrine of ripeness, but it is not expressly mentioned anywhere in the US Constitution.</a:t>
            </a:r>
          </a:p>
        </p:txBody>
      </p:sp>
    </p:spTree>
    <p:extLst>
      <p:ext uri="{BB962C8B-B14F-4D97-AF65-F5344CB8AC3E}">
        <p14:creationId xmlns:p14="http://schemas.microsoft.com/office/powerpoint/2010/main" val="1417045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1413" y="90110"/>
            <a:ext cx="9905998" cy="1430958"/>
          </a:xfrm>
        </p:spPr>
        <p:txBody>
          <a:bodyPr>
            <a:normAutofit/>
          </a:bodyPr>
          <a:lstStyle/>
          <a:p>
            <a:pPr algn="ctr"/>
            <a:r>
              <a:rPr lang="en-US" sz="4000" b="1" dirty="0">
                <a:solidFill>
                  <a:srgbClr val="C00000"/>
                </a:solidFill>
                <a:effectLst>
                  <a:outerShdw blurRad="38100" dist="38100" dir="2700000" algn="tl">
                    <a:srgbClr val="000000">
                      <a:alpha val="43137"/>
                    </a:srgbClr>
                  </a:outerShdw>
                </a:effectLst>
              </a:rPr>
              <a:t>Basic rationale of the doctrine</a:t>
            </a:r>
            <a:endParaRPr lang="en-IN" sz="4000" dirty="0"/>
          </a:p>
        </p:txBody>
      </p:sp>
      <p:sp>
        <p:nvSpPr>
          <p:cNvPr id="4" name="Content Placeholder 3"/>
          <p:cNvSpPr>
            <a:spLocks noGrp="1"/>
          </p:cNvSpPr>
          <p:nvPr>
            <p:ph idx="1"/>
          </p:nvPr>
        </p:nvSpPr>
        <p:spPr>
          <a:xfrm>
            <a:off x="1141413" y="1969477"/>
            <a:ext cx="10218250" cy="4783014"/>
          </a:xfrm>
        </p:spPr>
        <p:txBody>
          <a:bodyPr>
            <a:normAutofit/>
          </a:bodyPr>
          <a:lstStyle/>
          <a:p>
            <a:pPr algn="just">
              <a:spcBef>
                <a:spcPts val="600"/>
              </a:spcBef>
            </a:pPr>
            <a:r>
              <a:rPr lang="en-US" sz="2800" dirty="0">
                <a:solidFill>
                  <a:srgbClr val="FFFF00"/>
                </a:solidFill>
                <a:latin typeface="Constantia" panose="02030602050306030303" pitchFamily="18" charset="0"/>
              </a:rPr>
              <a:t>The central principles of the ripeness doctrine are unproblematic.</a:t>
            </a:r>
          </a:p>
          <a:p>
            <a:pPr algn="just">
              <a:spcBef>
                <a:spcPts val="600"/>
              </a:spcBef>
            </a:pPr>
            <a:r>
              <a:rPr lang="en-US" sz="2800" dirty="0">
                <a:solidFill>
                  <a:srgbClr val="FFFF00"/>
                </a:solidFill>
                <a:latin typeface="Constantia" panose="02030602050306030303" pitchFamily="18" charset="0"/>
              </a:rPr>
              <a:t>The "basic rationale" of the ripeness requirement is –  </a:t>
            </a:r>
          </a:p>
          <a:p>
            <a:pPr lvl="1" algn="just">
              <a:spcBef>
                <a:spcPts val="600"/>
              </a:spcBef>
            </a:pPr>
            <a:r>
              <a:rPr lang="en-US" sz="2800" dirty="0">
                <a:solidFill>
                  <a:srgbClr val="FFFF00"/>
                </a:solidFill>
                <a:latin typeface="Constantia" panose="02030602050306030303" pitchFamily="18" charset="0"/>
              </a:rPr>
              <a:t>"to prevent courts, through the avoidance of premature adjudication,</a:t>
            </a:r>
          </a:p>
          <a:p>
            <a:pPr lvl="1" algn="just">
              <a:spcBef>
                <a:spcPts val="600"/>
              </a:spcBef>
            </a:pPr>
            <a:r>
              <a:rPr lang="en-US" sz="2800" dirty="0">
                <a:solidFill>
                  <a:srgbClr val="FFFF00"/>
                </a:solidFill>
                <a:latin typeface="Constantia" panose="02030602050306030303" pitchFamily="18" charset="0"/>
              </a:rPr>
              <a:t>from entangling themselves in abstract disagreements" </a:t>
            </a:r>
          </a:p>
          <a:p>
            <a:pPr lvl="1" algn="just">
              <a:spcBef>
                <a:spcPts val="600"/>
              </a:spcBef>
            </a:pPr>
            <a:r>
              <a:rPr lang="en-US" sz="2800" dirty="0">
                <a:solidFill>
                  <a:srgbClr val="FFFF00"/>
                </a:solidFill>
                <a:latin typeface="Constantia" panose="02030602050306030303" pitchFamily="18" charset="0"/>
              </a:rPr>
              <a:t>with other organs of government. </a:t>
            </a:r>
            <a:endParaRPr lang="en-IN" sz="2800" dirty="0">
              <a:solidFill>
                <a:srgbClr val="FFFF00"/>
              </a:solidFill>
              <a:latin typeface="Constantia" panose="02030602050306030303" pitchFamily="18" charset="0"/>
            </a:endParaRPr>
          </a:p>
          <a:p>
            <a:endParaRPr lang="en-IN" dirty="0"/>
          </a:p>
        </p:txBody>
      </p:sp>
    </p:spTree>
    <p:extLst>
      <p:ext uri="{BB962C8B-B14F-4D97-AF65-F5344CB8AC3E}">
        <p14:creationId xmlns:p14="http://schemas.microsoft.com/office/powerpoint/2010/main" val="568320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8069" y="175846"/>
            <a:ext cx="11377245" cy="1200329"/>
          </a:xfrm>
          <a:prstGeom prst="rect">
            <a:avLst/>
          </a:prstGeom>
        </p:spPr>
        <p:txBody>
          <a:bodyPr wrap="square">
            <a:spAutoFit/>
          </a:bodyPr>
          <a:lstStyle/>
          <a:p>
            <a:endParaRPr lang="en-US" sz="3600" dirty="0">
              <a:latin typeface="Times New Roman" panose="02020603050405020304" pitchFamily="18" charset="0"/>
            </a:endParaRPr>
          </a:p>
          <a:p>
            <a:endParaRPr lang="en-US" sz="3600" dirty="0">
              <a:latin typeface="Times New Roman" panose="02020603050405020304" pitchFamily="18" charset="0"/>
            </a:endParaRPr>
          </a:p>
        </p:txBody>
      </p:sp>
      <p:sp>
        <p:nvSpPr>
          <p:cNvPr id="3" name="Title 2"/>
          <p:cNvSpPr>
            <a:spLocks noGrp="1"/>
          </p:cNvSpPr>
          <p:nvPr>
            <p:ph type="title"/>
          </p:nvPr>
        </p:nvSpPr>
        <p:spPr>
          <a:xfrm>
            <a:off x="1141413" y="99771"/>
            <a:ext cx="9905998" cy="1276404"/>
          </a:xfrm>
        </p:spPr>
        <p:txBody>
          <a:bodyPr>
            <a:normAutofit/>
          </a:bodyPr>
          <a:lstStyle/>
          <a:p>
            <a:pPr algn="ctr"/>
            <a:r>
              <a:rPr lang="en-US" sz="4400" b="1" dirty="0">
                <a:solidFill>
                  <a:srgbClr val="C00000"/>
                </a:solidFill>
                <a:effectLst>
                  <a:outerShdw blurRad="38100" dist="38100" dir="2700000" algn="tl">
                    <a:srgbClr val="000000">
                      <a:alpha val="43137"/>
                    </a:srgbClr>
                  </a:outerShdw>
                </a:effectLst>
              </a:rPr>
              <a:t>Two-part ripeness test</a:t>
            </a:r>
            <a:endParaRPr lang="en-IN" sz="4400" dirty="0"/>
          </a:p>
        </p:txBody>
      </p:sp>
      <p:sp>
        <p:nvSpPr>
          <p:cNvPr id="4" name="Content Placeholder 3"/>
          <p:cNvSpPr>
            <a:spLocks noGrp="1"/>
          </p:cNvSpPr>
          <p:nvPr>
            <p:ph idx="1"/>
          </p:nvPr>
        </p:nvSpPr>
        <p:spPr>
          <a:xfrm>
            <a:off x="1141412" y="1452250"/>
            <a:ext cx="10288588" cy="5238696"/>
          </a:xfrm>
        </p:spPr>
        <p:txBody>
          <a:bodyPr>
            <a:normAutofit fontScale="92500" lnSpcReduction="20000"/>
          </a:bodyPr>
          <a:lstStyle/>
          <a:p>
            <a:pPr algn="just"/>
            <a:r>
              <a:rPr lang="en-US" sz="3300" dirty="0">
                <a:solidFill>
                  <a:srgbClr val="FFFF00"/>
                </a:solidFill>
                <a:latin typeface="+mj-lt"/>
              </a:rPr>
              <a:t>In </a:t>
            </a:r>
            <a:r>
              <a:rPr lang="en-US" sz="3300" i="1" dirty="0">
                <a:solidFill>
                  <a:srgbClr val="FFFF00"/>
                </a:solidFill>
                <a:latin typeface="+mj-lt"/>
              </a:rPr>
              <a:t>Abbott Laboratories v. Gardner, </a:t>
            </a:r>
            <a:r>
              <a:rPr lang="en-US" sz="3300" dirty="0">
                <a:solidFill>
                  <a:srgbClr val="FFFF00"/>
                </a:solidFill>
                <a:latin typeface="+mj-lt"/>
              </a:rPr>
              <a:t>still characterized as the "leading discussion" of the doctrine, the Supreme Court developed a two-part ripeness test. </a:t>
            </a:r>
          </a:p>
          <a:p>
            <a:pPr algn="just"/>
            <a:endParaRPr lang="en-US" sz="3300" dirty="0">
              <a:solidFill>
                <a:srgbClr val="FFFF00"/>
              </a:solidFill>
              <a:latin typeface="+mj-lt"/>
            </a:endParaRPr>
          </a:p>
          <a:p>
            <a:pPr algn="just"/>
            <a:r>
              <a:rPr lang="en-US" sz="3300" dirty="0">
                <a:solidFill>
                  <a:srgbClr val="FFFF00"/>
                </a:solidFill>
                <a:latin typeface="+mj-lt"/>
              </a:rPr>
              <a:t>The first step involved an evaluation of "the fitness of the issues for judicial decision" and </a:t>
            </a:r>
          </a:p>
          <a:p>
            <a:pPr algn="just"/>
            <a:endParaRPr lang="en-US" sz="3300" dirty="0">
              <a:solidFill>
                <a:srgbClr val="FFFF00"/>
              </a:solidFill>
              <a:latin typeface="+mj-lt"/>
            </a:endParaRPr>
          </a:p>
          <a:p>
            <a:pPr algn="just"/>
            <a:r>
              <a:rPr lang="en-US" sz="3300" dirty="0">
                <a:solidFill>
                  <a:srgbClr val="FFFF00"/>
                </a:solidFill>
                <a:latin typeface="+mj-lt"/>
              </a:rPr>
              <a:t>The second, "the hardship to the parties of withholding </a:t>
            </a:r>
            <a:r>
              <a:rPr lang="en-IN" sz="3300" dirty="0">
                <a:solidFill>
                  <a:srgbClr val="FFFF00"/>
                </a:solidFill>
                <a:latin typeface="+mj-lt"/>
              </a:rPr>
              <a:t>court consideration.''</a:t>
            </a:r>
            <a:endParaRPr lang="en-US" sz="3300" dirty="0">
              <a:solidFill>
                <a:srgbClr val="FFFF00"/>
              </a:solidFill>
              <a:latin typeface="+mj-lt"/>
            </a:endParaRPr>
          </a:p>
          <a:p>
            <a:endParaRPr lang="en-IN" dirty="0"/>
          </a:p>
        </p:txBody>
      </p:sp>
    </p:spTree>
    <p:extLst>
      <p:ext uri="{BB962C8B-B14F-4D97-AF65-F5344CB8AC3E}">
        <p14:creationId xmlns:p14="http://schemas.microsoft.com/office/powerpoint/2010/main" val="2486033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9569" y="275618"/>
            <a:ext cx="10383716" cy="1236659"/>
          </a:xfrm>
        </p:spPr>
        <p:txBody>
          <a:bodyPr>
            <a:normAutofit/>
          </a:bodyPr>
          <a:lstStyle/>
          <a:p>
            <a:pPr algn="ctr"/>
            <a:r>
              <a:rPr lang="en-US" sz="4000" b="1" dirty="0">
                <a:solidFill>
                  <a:srgbClr val="C00000"/>
                </a:solidFill>
                <a:effectLst>
                  <a:outerShdw blurRad="38100" dist="38100" dir="2700000" algn="tl">
                    <a:srgbClr val="000000">
                      <a:alpha val="43137"/>
                    </a:srgbClr>
                  </a:outerShdw>
                </a:effectLst>
              </a:rPr>
              <a:t>Factors determining fitness issue</a:t>
            </a:r>
            <a:endParaRPr lang="en-IN" sz="4000" dirty="0"/>
          </a:p>
        </p:txBody>
      </p:sp>
      <p:sp>
        <p:nvSpPr>
          <p:cNvPr id="3" name="Content Placeholder 2"/>
          <p:cNvSpPr>
            <a:spLocks noGrp="1"/>
          </p:cNvSpPr>
          <p:nvPr>
            <p:ph idx="1"/>
          </p:nvPr>
        </p:nvSpPr>
        <p:spPr>
          <a:xfrm>
            <a:off x="1141412" y="1591408"/>
            <a:ext cx="10306173" cy="5081954"/>
          </a:xfrm>
        </p:spPr>
        <p:txBody>
          <a:bodyPr>
            <a:normAutofit fontScale="77500" lnSpcReduction="20000"/>
          </a:bodyPr>
          <a:lstStyle/>
          <a:p>
            <a:pPr algn="just"/>
            <a:r>
              <a:rPr lang="en-US" sz="3200" dirty="0">
                <a:solidFill>
                  <a:srgbClr val="FFFF00"/>
                </a:solidFill>
                <a:latin typeface="+mj-lt"/>
              </a:rPr>
              <a:t>Courts evaluate several factors in determining whether the fitness requirement of the test is met. </a:t>
            </a:r>
          </a:p>
          <a:p>
            <a:pPr algn="just"/>
            <a:r>
              <a:rPr lang="en-US" sz="3200" dirty="0">
                <a:solidFill>
                  <a:srgbClr val="FFFF00"/>
                </a:solidFill>
                <a:latin typeface="+mj-lt"/>
              </a:rPr>
              <a:t>One is that the issues involved should be legal ones. </a:t>
            </a:r>
          </a:p>
          <a:p>
            <a:pPr algn="just"/>
            <a:r>
              <a:rPr lang="en-US" sz="3200" dirty="0">
                <a:solidFill>
                  <a:srgbClr val="FFFF00"/>
                </a:solidFill>
                <a:latin typeface="+mj-lt"/>
              </a:rPr>
              <a:t>Another is whether the agency action at issue constitutes "final agency action" as mandated under the Administrative Procedure Act </a:t>
            </a:r>
            <a:r>
              <a:rPr lang="en-US" sz="3200" b="1" dirty="0">
                <a:solidFill>
                  <a:srgbClr val="FFFF00"/>
                </a:solidFill>
                <a:latin typeface="+mj-lt"/>
              </a:rPr>
              <a:t>("APA"). </a:t>
            </a:r>
          </a:p>
          <a:p>
            <a:pPr algn="just"/>
            <a:r>
              <a:rPr lang="en-US" sz="3200" dirty="0">
                <a:solidFill>
                  <a:srgbClr val="FFFF00"/>
                </a:solidFill>
                <a:latin typeface="+mj-lt"/>
              </a:rPr>
              <a:t>This concept of final agency action is often referred to as finality.</a:t>
            </a:r>
          </a:p>
          <a:p>
            <a:pPr algn="just"/>
            <a:r>
              <a:rPr lang="en-US" sz="3100" dirty="0">
                <a:solidFill>
                  <a:srgbClr val="FFFF00"/>
                </a:solidFill>
                <a:latin typeface="+mj-lt"/>
              </a:rPr>
              <a:t>Indeed, it has been suggested that finality may be the key element in determining not only fitness, but ripeness as a whole.</a:t>
            </a:r>
          </a:p>
          <a:p>
            <a:pPr algn="just"/>
            <a:r>
              <a:rPr lang="en-US" sz="3100" dirty="0">
                <a:solidFill>
                  <a:srgbClr val="FFFF00"/>
                </a:solidFill>
                <a:latin typeface="+mj-lt"/>
              </a:rPr>
              <a:t>The hardship aspect of the ripeness test focuses on the practical effects of the agency action and essentially involves a balancing of the </a:t>
            </a:r>
            <a:r>
              <a:rPr lang="en-IN" sz="3100" dirty="0">
                <a:solidFill>
                  <a:srgbClr val="FFFF00"/>
                </a:solidFill>
                <a:latin typeface="+mj-lt"/>
              </a:rPr>
              <a:t>interests involved.</a:t>
            </a:r>
          </a:p>
        </p:txBody>
      </p:sp>
    </p:spTree>
    <p:extLst>
      <p:ext uri="{BB962C8B-B14F-4D97-AF65-F5344CB8AC3E}">
        <p14:creationId xmlns:p14="http://schemas.microsoft.com/office/powerpoint/2010/main" val="1255862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41938" y="99773"/>
            <a:ext cx="9196754" cy="1087189"/>
          </a:xfrm>
        </p:spPr>
        <p:txBody>
          <a:bodyPr>
            <a:normAutofit/>
          </a:bodyPr>
          <a:lstStyle/>
          <a:p>
            <a:pPr algn="ctr"/>
            <a:r>
              <a:rPr lang="en-US" sz="4400" b="1" dirty="0">
                <a:solidFill>
                  <a:srgbClr val="C00000"/>
                </a:solidFill>
                <a:effectLst>
                  <a:outerShdw blurRad="38100" dist="38100" dir="2700000" algn="tl">
                    <a:srgbClr val="000000">
                      <a:alpha val="43137"/>
                    </a:srgbClr>
                  </a:outerShdw>
                </a:effectLst>
              </a:rPr>
              <a:t>ORIGIN OF THE DOCTRINE</a:t>
            </a:r>
            <a:endParaRPr lang="en-IN" sz="4400" dirty="0"/>
          </a:p>
        </p:txBody>
      </p:sp>
      <p:sp>
        <p:nvSpPr>
          <p:cNvPr id="4" name="Content Placeholder 3"/>
          <p:cNvSpPr>
            <a:spLocks noGrp="1"/>
          </p:cNvSpPr>
          <p:nvPr>
            <p:ph idx="1"/>
          </p:nvPr>
        </p:nvSpPr>
        <p:spPr>
          <a:xfrm>
            <a:off x="879231" y="1186962"/>
            <a:ext cx="10638692" cy="5530361"/>
          </a:xfrm>
        </p:spPr>
        <p:txBody>
          <a:bodyPr>
            <a:normAutofit fontScale="92500" lnSpcReduction="10000"/>
          </a:bodyPr>
          <a:lstStyle/>
          <a:p>
            <a:pPr algn="just"/>
            <a:r>
              <a:rPr lang="en-IN" sz="2600" b="1" i="1" dirty="0">
                <a:solidFill>
                  <a:schemeClr val="bg2"/>
                </a:solidFill>
                <a:latin typeface="Constantia" panose="02030602050306030303" pitchFamily="18" charset="0"/>
              </a:rPr>
              <a:t>Abbott Laboratories v. Gardner, 1967, </a:t>
            </a:r>
            <a:r>
              <a:rPr lang="en-US" sz="2600" dirty="0">
                <a:solidFill>
                  <a:srgbClr val="FFFF00"/>
                </a:solidFill>
                <a:latin typeface="Constantia" panose="02030602050306030303" pitchFamily="18" charset="0"/>
              </a:rPr>
              <a:t>generally regarded as the beginning of the modern ripeness era.</a:t>
            </a:r>
          </a:p>
          <a:p>
            <a:pPr algn="just"/>
            <a:r>
              <a:rPr lang="en-US" sz="2600" i="1" dirty="0">
                <a:solidFill>
                  <a:srgbClr val="FFFF00"/>
                </a:solidFill>
                <a:latin typeface="Constantia" panose="02030602050306030303" pitchFamily="18" charset="0"/>
              </a:rPr>
              <a:t>Abbott Labs </a:t>
            </a:r>
            <a:r>
              <a:rPr lang="en-US" sz="2600" dirty="0">
                <a:solidFill>
                  <a:srgbClr val="FFFF00"/>
                </a:solidFill>
                <a:latin typeface="Constantia" panose="02030602050306030303" pitchFamily="18" charset="0"/>
              </a:rPr>
              <a:t>involved a challenge by</a:t>
            </a:r>
            <a:r>
              <a:rPr lang="en-US" sz="2600" b="1" dirty="0">
                <a:solidFill>
                  <a:srgbClr val="FFFF00"/>
                </a:solidFill>
                <a:latin typeface="Constantia" panose="02030602050306030303" pitchFamily="18" charset="0"/>
              </a:rPr>
              <a:t> </a:t>
            </a:r>
            <a:r>
              <a:rPr lang="en-US" sz="2600" dirty="0">
                <a:solidFill>
                  <a:srgbClr val="FFFF00"/>
                </a:solidFill>
                <a:latin typeface="Constantia" panose="02030602050306030303" pitchFamily="18" charset="0"/>
              </a:rPr>
              <a:t>drug manufacturers to Food and Drug Administration regulations that imposed labeling requirements on prescription for drug packaging and advertising. </a:t>
            </a:r>
          </a:p>
          <a:p>
            <a:pPr algn="just"/>
            <a:r>
              <a:rPr lang="en-US" sz="2600" dirty="0">
                <a:solidFill>
                  <a:srgbClr val="FFFF00"/>
                </a:solidFill>
                <a:latin typeface="Constantia" panose="02030602050306030303" pitchFamily="18" charset="0"/>
              </a:rPr>
              <a:t>The Supreme Court formulated the two-part test for determining ripeness and, after applying that test, concluded that the claim was ripe for review. </a:t>
            </a:r>
          </a:p>
          <a:p>
            <a:pPr algn="just"/>
            <a:r>
              <a:rPr lang="en-US" sz="2600" dirty="0">
                <a:solidFill>
                  <a:srgbClr val="FFFF00"/>
                </a:solidFill>
                <a:latin typeface="Constantia" panose="02030602050306030303" pitchFamily="18" charset="0"/>
              </a:rPr>
              <a:t>Emphasizing that "finality" was to be interpreted in a pragmatic way, the Court determined that the regulations constituted final agency action as required under the </a:t>
            </a:r>
            <a:r>
              <a:rPr lang="en-US" sz="2600" b="1" dirty="0">
                <a:solidFill>
                  <a:srgbClr val="FFFF00"/>
                </a:solidFill>
                <a:latin typeface="Constantia" panose="02030602050306030303" pitchFamily="18" charset="0"/>
              </a:rPr>
              <a:t>APA </a:t>
            </a:r>
            <a:r>
              <a:rPr lang="en-US" sz="2600" dirty="0">
                <a:solidFill>
                  <a:srgbClr val="FFFF00"/>
                </a:solidFill>
                <a:latin typeface="Constantia" panose="02030602050306030303" pitchFamily="18" charset="0"/>
              </a:rPr>
              <a:t>because they were formally promulgated, were effective upon publication, were authorized directly by</a:t>
            </a:r>
            <a:r>
              <a:rPr lang="en-US" sz="2600" b="1" dirty="0">
                <a:solidFill>
                  <a:srgbClr val="FFFF00"/>
                </a:solidFill>
                <a:latin typeface="Constantia" panose="02030602050306030303" pitchFamily="18" charset="0"/>
              </a:rPr>
              <a:t> </a:t>
            </a:r>
            <a:r>
              <a:rPr lang="en-US" sz="2600" dirty="0">
                <a:solidFill>
                  <a:srgbClr val="FFFF00"/>
                </a:solidFill>
                <a:latin typeface="Constantia" panose="02030602050306030303" pitchFamily="18" charset="0"/>
              </a:rPr>
              <a:t>the statute, and had the status of law.</a:t>
            </a:r>
            <a:endParaRPr lang="en-IN" sz="2600" dirty="0">
              <a:solidFill>
                <a:srgbClr val="FFFF00"/>
              </a:solidFill>
              <a:latin typeface="Constantia" panose="02030602050306030303" pitchFamily="18" charset="0"/>
            </a:endParaRPr>
          </a:p>
        </p:txBody>
      </p:sp>
    </p:spTree>
    <p:extLst>
      <p:ext uri="{BB962C8B-B14F-4D97-AF65-F5344CB8AC3E}">
        <p14:creationId xmlns:p14="http://schemas.microsoft.com/office/powerpoint/2010/main" val="1378470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1412" y="99771"/>
            <a:ext cx="9905998" cy="1060814"/>
          </a:xfrm>
        </p:spPr>
        <p:txBody>
          <a:bodyPr>
            <a:normAutofit/>
          </a:bodyPr>
          <a:lstStyle/>
          <a:p>
            <a:pPr algn="ctr"/>
            <a:r>
              <a:rPr lang="en-US" sz="4400" b="1" dirty="0">
                <a:solidFill>
                  <a:srgbClr val="C00000"/>
                </a:solidFill>
                <a:effectLst>
                  <a:outerShdw blurRad="38100" dist="38100" dir="2700000" algn="tl">
                    <a:srgbClr val="000000">
                      <a:alpha val="43137"/>
                    </a:srgbClr>
                  </a:outerShdw>
                </a:effectLst>
              </a:rPr>
              <a:t>advantages OF THE DOCTRINE</a:t>
            </a:r>
            <a:endParaRPr lang="en-IN" sz="4400" dirty="0"/>
          </a:p>
        </p:txBody>
      </p:sp>
      <p:sp>
        <p:nvSpPr>
          <p:cNvPr id="4" name="Content Placeholder 3"/>
          <p:cNvSpPr>
            <a:spLocks noGrp="1"/>
          </p:cNvSpPr>
          <p:nvPr>
            <p:ph idx="1"/>
          </p:nvPr>
        </p:nvSpPr>
        <p:spPr>
          <a:xfrm>
            <a:off x="1141412" y="1230923"/>
            <a:ext cx="10288588" cy="5486400"/>
          </a:xfrm>
        </p:spPr>
        <p:txBody>
          <a:bodyPr>
            <a:normAutofit lnSpcReduction="10000"/>
          </a:bodyPr>
          <a:lstStyle/>
          <a:p>
            <a:pPr algn="just"/>
            <a:r>
              <a:rPr lang="en-US" sz="2800" dirty="0">
                <a:solidFill>
                  <a:srgbClr val="FFFF00"/>
                </a:solidFill>
                <a:latin typeface="Constantia" panose="02030602050306030303" pitchFamily="18" charset="0"/>
              </a:rPr>
              <a:t>First, the ripeness doctrine has perhaps most frequently been used to measure the demands of substantive statutory or constitutional </a:t>
            </a:r>
            <a:r>
              <a:rPr lang="en-IN" sz="2800" dirty="0">
                <a:solidFill>
                  <a:srgbClr val="FFFF00"/>
                </a:solidFill>
                <a:latin typeface="Constantia" panose="02030602050306030303" pitchFamily="18" charset="0"/>
              </a:rPr>
              <a:t>causes of action.</a:t>
            </a:r>
          </a:p>
          <a:p>
            <a:pPr marL="0" indent="0" algn="just">
              <a:buNone/>
            </a:pPr>
            <a:endParaRPr lang="en-US" sz="2800" dirty="0">
              <a:solidFill>
                <a:srgbClr val="FFFF00"/>
              </a:solidFill>
              <a:latin typeface="Constantia" panose="02030602050306030303" pitchFamily="18" charset="0"/>
            </a:endParaRPr>
          </a:p>
          <a:p>
            <a:pPr algn="just"/>
            <a:r>
              <a:rPr lang="en-IN" sz="2800" dirty="0">
                <a:solidFill>
                  <a:srgbClr val="FFFF00"/>
                </a:solidFill>
                <a:latin typeface="Constantia" panose="02030602050306030303" pitchFamily="18" charset="0"/>
              </a:rPr>
              <a:t>Second, </a:t>
            </a:r>
            <a:r>
              <a:rPr lang="en-US" sz="2800" dirty="0">
                <a:solidFill>
                  <a:srgbClr val="FFFF00"/>
                </a:solidFill>
                <a:latin typeface="Constantia" panose="02030602050306030303" pitchFamily="18" charset="0"/>
              </a:rPr>
              <a:t>ripeness review often has been employed to determine whether the litigant's asserted harm is real and concrete rather than speculative </a:t>
            </a:r>
            <a:r>
              <a:rPr lang="en-IN" sz="2800" dirty="0">
                <a:solidFill>
                  <a:srgbClr val="FFFF00"/>
                </a:solidFill>
                <a:latin typeface="Constantia" panose="02030602050306030303" pitchFamily="18" charset="0"/>
              </a:rPr>
              <a:t>and conjectural.</a:t>
            </a:r>
          </a:p>
          <a:p>
            <a:pPr algn="just"/>
            <a:endParaRPr lang="en-US" sz="2800" dirty="0">
              <a:solidFill>
                <a:srgbClr val="FFFF00"/>
              </a:solidFill>
              <a:latin typeface="Constantia" panose="02030602050306030303" pitchFamily="18" charset="0"/>
            </a:endParaRPr>
          </a:p>
          <a:p>
            <a:pPr algn="just"/>
            <a:r>
              <a:rPr lang="en-US" sz="2800" dirty="0">
                <a:solidFill>
                  <a:srgbClr val="FFFF00"/>
                </a:solidFill>
                <a:latin typeface="Constantia" panose="02030602050306030303" pitchFamily="18" charset="0"/>
              </a:rPr>
              <a:t>Third, the ripeness requirement has been used to serve the goals of </a:t>
            </a:r>
            <a:r>
              <a:rPr lang="en-IN" sz="2800" dirty="0">
                <a:solidFill>
                  <a:srgbClr val="FFFF00"/>
                </a:solidFill>
                <a:latin typeface="Constantia" panose="02030602050306030303" pitchFamily="18" charset="0"/>
              </a:rPr>
              <a:t>prudent judicial decision making.</a:t>
            </a:r>
          </a:p>
          <a:p>
            <a:endParaRPr lang="en-IN" dirty="0"/>
          </a:p>
        </p:txBody>
      </p:sp>
    </p:spTree>
    <p:extLst>
      <p:ext uri="{BB962C8B-B14F-4D97-AF65-F5344CB8AC3E}">
        <p14:creationId xmlns:p14="http://schemas.microsoft.com/office/powerpoint/2010/main" val="2082969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328371"/>
            <a:ext cx="9905998" cy="1478570"/>
          </a:xfrm>
        </p:spPr>
        <p:txBody>
          <a:bodyPr>
            <a:noAutofit/>
          </a:bodyPr>
          <a:lstStyle/>
          <a:p>
            <a:pPr algn="ctr"/>
            <a:r>
              <a:rPr lang="en-US" sz="4000" b="1" dirty="0">
                <a:solidFill>
                  <a:srgbClr val="C00000"/>
                </a:solidFill>
                <a:effectLst>
                  <a:outerShdw blurRad="38100" dist="38100" dir="2700000" algn="tl">
                    <a:srgbClr val="000000">
                      <a:alpha val="43137"/>
                    </a:srgbClr>
                  </a:outerShdw>
                </a:effectLst>
              </a:rPr>
              <a:t>The Ripeness Doctrine and First Amendment Freedom of Speech </a:t>
            </a:r>
            <a:endParaRPr lang="en-IN" sz="40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141412" y="2180491"/>
            <a:ext cx="10402888" cy="4580793"/>
          </a:xfrm>
        </p:spPr>
        <p:txBody>
          <a:bodyPr>
            <a:normAutofit/>
          </a:bodyPr>
          <a:lstStyle/>
          <a:p>
            <a:pPr algn="just"/>
            <a:r>
              <a:rPr lang="en-US" sz="2800" dirty="0">
                <a:solidFill>
                  <a:srgbClr val="FFFF00"/>
                </a:solidFill>
                <a:latin typeface="Constantia" panose="02030602050306030303" pitchFamily="18" charset="0"/>
              </a:rPr>
              <a:t>Courts have been readily willing to find First Amendment freedom of speech issues ripe for review. </a:t>
            </a:r>
          </a:p>
          <a:p>
            <a:pPr algn="just"/>
            <a:r>
              <a:rPr lang="en-US" sz="2800" dirty="0">
                <a:solidFill>
                  <a:srgbClr val="FFFF00"/>
                </a:solidFill>
                <a:latin typeface="Constantia" panose="02030602050306030303" pitchFamily="18" charset="0"/>
              </a:rPr>
              <a:t>Courts believe that freedom of speech is more worthy of judicial review and protection than other constitutional rights.</a:t>
            </a:r>
          </a:p>
          <a:p>
            <a:pPr algn="just"/>
            <a:r>
              <a:rPr lang="en-US" sz="2800" dirty="0">
                <a:solidFill>
                  <a:srgbClr val="FFFF00"/>
                </a:solidFill>
                <a:latin typeface="Constantia" panose="02030602050306030303" pitchFamily="18" charset="0"/>
              </a:rPr>
              <a:t>First Amendment rights of free expression and association are particularly apt to be found ripe for immediate protection. </a:t>
            </a:r>
            <a:endParaRPr lang="en-IN" sz="2800" dirty="0">
              <a:solidFill>
                <a:srgbClr val="FFFF00"/>
              </a:solidFill>
              <a:latin typeface="Constantia" panose="02030602050306030303" pitchFamily="18" charset="0"/>
            </a:endParaRPr>
          </a:p>
        </p:txBody>
      </p:sp>
    </p:spTree>
    <p:extLst>
      <p:ext uri="{BB962C8B-B14F-4D97-AF65-F5344CB8AC3E}">
        <p14:creationId xmlns:p14="http://schemas.microsoft.com/office/powerpoint/2010/main" val="24272934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onstantia-Franklin Gothic Book">
      <a:maj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251</TotalTime>
  <Words>1039</Words>
  <Application>Microsoft Office PowerPoint</Application>
  <PresentationFormat>Widescreen</PresentationFormat>
  <Paragraphs>66</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Constantia</vt:lpstr>
      <vt:lpstr>Franklin Gothic Book</vt:lpstr>
      <vt:lpstr>Simplified Arabic Fixed</vt:lpstr>
      <vt:lpstr>Tahoma</vt:lpstr>
      <vt:lpstr>Times New Roman</vt:lpstr>
      <vt:lpstr>Trebuchet MS</vt:lpstr>
      <vt:lpstr>Circuit</vt:lpstr>
      <vt:lpstr>LL.M. SEMESTER II  COURSE CODE : 204E (Gr-B)  COURSE TITLE : COMPARATIVE ADMINISTRATIVE LAW  UNIT III : AVAILABILITY OF JUDICIAL REVIEW IN THE  UNITED STATES  3.5 DOCTRINE OF RIPENESS </vt:lpstr>
      <vt:lpstr>INTRODUCTION</vt:lpstr>
      <vt:lpstr>Doctrine of ripeness</vt:lpstr>
      <vt:lpstr>Basic rationale of the doctrine</vt:lpstr>
      <vt:lpstr>Two-part ripeness test</vt:lpstr>
      <vt:lpstr>Factors determining fitness issue</vt:lpstr>
      <vt:lpstr>ORIGIN OF THE DOCTRINE</vt:lpstr>
      <vt:lpstr>advantages OF THE DOCTRINE</vt:lpstr>
      <vt:lpstr>The Ripeness Doctrine and First Amendment Freedom of Speech </vt:lpstr>
      <vt:lpstr>DISTINCTION BETWEEN ripeness AND EXHAUSTION</vt:lpstr>
      <vt:lpstr>CONCLUSION</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25</cp:revision>
  <dcterms:created xsi:type="dcterms:W3CDTF">2020-05-13T05:59:55Z</dcterms:created>
  <dcterms:modified xsi:type="dcterms:W3CDTF">2020-05-29T21:26:50Z</dcterms:modified>
</cp:coreProperties>
</file>