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5/31/2020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5/31/2020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5/31/2020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5/31/2020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5/31/2020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5/31/2020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5/31/2020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5/31/2020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9236" y="290146"/>
            <a:ext cx="8679915" cy="3112477"/>
          </a:xfrm>
        </p:spPr>
        <p:txBody>
          <a:bodyPr>
            <a:noAutofit/>
          </a:bodyPr>
          <a:lstStyle/>
          <a:p>
            <a:r>
              <a:rPr lang="en-IN" sz="2400" b="1" dirty="0">
                <a:solidFill>
                  <a:schemeClr val="tx2"/>
                </a:solidFill>
                <a:effectLst>
                  <a:outerShdw blurRad="38100" dist="38100" dir="2700000" algn="tl">
                    <a:srgbClr val="000000">
                      <a:alpha val="43137"/>
                    </a:srgbClr>
                  </a:outerShdw>
                </a:effectLst>
                <a:latin typeface="Constantia" pitchFamily="18" charset="0"/>
              </a:rPr>
              <a:t>LL.M. SEMESTER II</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CODE : 204E (Gr-B)</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TITLE : COMPARATIVE ADMINISTRATIVE LAW</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UNIT III : AVAILABILITY OF JUDICIAL REVIEW IN THE </a:t>
            </a: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UNITED STATES</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000" b="1" dirty="0">
                <a:effectLst>
                  <a:outerShdw blurRad="38100" dist="38100" dir="2700000" algn="tl">
                    <a:srgbClr val="000000">
                      <a:alpha val="43137"/>
                    </a:srgbClr>
                  </a:outerShdw>
                </a:effectLst>
                <a:latin typeface="Constantia" pitchFamily="18" charset="0"/>
              </a:rPr>
            </a:br>
            <a:r>
              <a:rPr lang="en-IN" sz="3600" b="1" dirty="0">
                <a:solidFill>
                  <a:schemeClr val="accent2">
                    <a:lumMod val="50000"/>
                  </a:schemeClr>
                </a:solidFill>
                <a:effectLst>
                  <a:outerShdw blurRad="38100" dist="38100" dir="2700000" algn="tl">
                    <a:srgbClr val="000000">
                      <a:alpha val="43137"/>
                    </a:srgbClr>
                  </a:outerShdw>
                </a:effectLst>
                <a:latin typeface="Constantia" pitchFamily="18" charset="0"/>
              </a:rPr>
              <a:t>3.4 DOCTRINE OF STANDING</a:t>
            </a:r>
            <a:endParaRPr lang="en-IN" sz="3600" dirty="0">
              <a:solidFill>
                <a:schemeClr val="accent2">
                  <a:lumMod val="50000"/>
                </a:schemeClr>
              </a:solidFill>
            </a:endParaRPr>
          </a:p>
        </p:txBody>
      </p:sp>
      <p:sp>
        <p:nvSpPr>
          <p:cNvPr id="3" name="Subtitle 2"/>
          <p:cNvSpPr>
            <a:spLocks noGrp="1"/>
          </p:cNvSpPr>
          <p:nvPr>
            <p:ph type="subTitle" idx="1"/>
          </p:nvPr>
        </p:nvSpPr>
        <p:spPr>
          <a:xfrm>
            <a:off x="1759237" y="3472962"/>
            <a:ext cx="8673427" cy="1755891"/>
          </a:xfrm>
        </p:spPr>
        <p:txBody>
          <a:bodyPr>
            <a:normAutofit lnSpcReduction="10000"/>
          </a:bodyPr>
          <a:lstStyle/>
          <a:p>
            <a:pPr algn="r">
              <a:spcBef>
                <a:spcPts val="0"/>
              </a:spcBef>
            </a:pPr>
            <a:r>
              <a:rPr lang="en-US" sz="2400" b="1" dirty="0">
                <a:latin typeface="Constantia" pitchFamily="18" charset="0"/>
                <a:ea typeface="Tahoma" pitchFamily="34" charset="0"/>
                <a:cs typeface="Simplified Arabic Fixed" pitchFamily="49" charset="-78"/>
              </a:rPr>
              <a:t>Presented by –</a:t>
            </a:r>
          </a:p>
          <a:p>
            <a:pPr algn="r">
              <a:spcBef>
                <a:spcPts val="0"/>
              </a:spcBef>
            </a:pPr>
            <a:r>
              <a:rPr lang="en-US" sz="2400" b="1" dirty="0">
                <a:latin typeface="Constantia" pitchFamily="18" charset="0"/>
                <a:ea typeface="Tahoma" pitchFamily="34" charset="0"/>
                <a:cs typeface="Simplified Arabic Fixed" pitchFamily="49" charset="-78"/>
              </a:rPr>
              <a:t>Dr. Sangeeta Chatterjee</a:t>
            </a:r>
          </a:p>
          <a:p>
            <a:pPr algn="r">
              <a:spcBef>
                <a:spcPts val="0"/>
              </a:spcBef>
            </a:pPr>
            <a:r>
              <a:rPr lang="en-US" sz="2400" b="1" dirty="0">
                <a:latin typeface="Constantia" pitchFamily="18" charset="0"/>
                <a:ea typeface="Tahoma" pitchFamily="34" charset="0"/>
                <a:cs typeface="Simplified Arabic Fixed" pitchFamily="49" charset="-78"/>
              </a:rPr>
              <a:t>Assistant Professor</a:t>
            </a:r>
          </a:p>
          <a:p>
            <a:pPr algn="r">
              <a:spcBef>
                <a:spcPts val="0"/>
              </a:spcBef>
            </a:pPr>
            <a:r>
              <a:rPr lang="en-US" sz="2400" b="1" dirty="0">
                <a:latin typeface="Constantia" pitchFamily="18" charset="0"/>
                <a:ea typeface="Tahoma" pitchFamily="34" charset="0"/>
                <a:cs typeface="Simplified Arabic Fixed" pitchFamily="49" charset="-78"/>
              </a:rPr>
              <a:t>Department of Law,</a:t>
            </a:r>
          </a:p>
          <a:p>
            <a:pPr algn="r">
              <a:spcBef>
                <a:spcPts val="0"/>
              </a:spcBef>
            </a:pPr>
            <a:r>
              <a:rPr lang="en-US" sz="2400" b="1" dirty="0" err="1">
                <a:latin typeface="Constantia" pitchFamily="18" charset="0"/>
                <a:ea typeface="Tahoma" pitchFamily="34" charset="0"/>
                <a:cs typeface="Simplified Arabic Fixed" pitchFamily="49" charset="-78"/>
              </a:rPr>
              <a:t>Bankura</a:t>
            </a:r>
            <a:r>
              <a:rPr lang="en-US" sz="2400" b="1" dirty="0">
                <a:latin typeface="Constantia" pitchFamily="18" charset="0"/>
                <a:ea typeface="Tahoma" pitchFamily="34" charset="0"/>
                <a:cs typeface="Simplified Arabic Fixed" pitchFamily="49" charset="-78"/>
              </a:rPr>
              <a:t> University</a:t>
            </a:r>
          </a:p>
          <a:p>
            <a:pPr algn="r"/>
            <a:endParaRPr lang="en-IN" dirty="0"/>
          </a:p>
        </p:txBody>
      </p:sp>
    </p:spTree>
    <p:extLst>
      <p:ext uri="{BB962C8B-B14F-4D97-AF65-F5344CB8AC3E}">
        <p14:creationId xmlns:p14="http://schemas.microsoft.com/office/powerpoint/2010/main" val="1285981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138" y="2349924"/>
            <a:ext cx="3807070" cy="2749613"/>
          </a:xfrm>
        </p:spPr>
        <p:txBody>
          <a:bodyPr>
            <a:normAutofit/>
          </a:bodyPr>
          <a:lstStyle/>
          <a:p>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EXHAUSTION, RIPENESS AND STANDING</a:t>
            </a:r>
            <a:endParaRPr lang="en-IN" dirty="0"/>
          </a:p>
        </p:txBody>
      </p:sp>
      <p:sp>
        <p:nvSpPr>
          <p:cNvPr id="3" name="Content Placeholder 2"/>
          <p:cNvSpPr>
            <a:spLocks noGrp="1"/>
          </p:cNvSpPr>
          <p:nvPr>
            <p:ph idx="1"/>
          </p:nvPr>
        </p:nvSpPr>
        <p:spPr>
          <a:xfrm>
            <a:off x="4756639" y="228600"/>
            <a:ext cx="7236070" cy="6559062"/>
          </a:xfrm>
        </p:spPr>
        <p:txBody>
          <a:bodyPr>
            <a:noAutofit/>
          </a:bodyPr>
          <a:lstStyle/>
          <a:p>
            <a:pPr algn="just">
              <a:spcBef>
                <a:spcPts val="600"/>
              </a:spcBef>
            </a:pPr>
            <a:r>
              <a:rPr lang="en-US" sz="2400" dirty="0">
                <a:latin typeface="Constantia" panose="02030602050306030303" pitchFamily="18" charset="0"/>
              </a:rPr>
              <a:t>All the three doctrines are available in USA for using against Judicial Review in the courts.</a:t>
            </a:r>
          </a:p>
          <a:p>
            <a:pPr algn="just">
              <a:spcBef>
                <a:spcPts val="600"/>
              </a:spcBef>
            </a:pPr>
            <a:r>
              <a:rPr lang="en-US" sz="2400" dirty="0">
                <a:latin typeface="Constantia" panose="02030602050306030303" pitchFamily="18" charset="0"/>
              </a:rPr>
              <a:t>Mainly these instruments are used to prevent unnecessary and excessive Judicial Review.</a:t>
            </a:r>
          </a:p>
          <a:p>
            <a:pPr algn="just">
              <a:spcBef>
                <a:spcPts val="600"/>
              </a:spcBef>
            </a:pPr>
            <a:r>
              <a:rPr lang="en-US" sz="2400" dirty="0">
                <a:latin typeface="Constantia" panose="02030602050306030303" pitchFamily="18" charset="0"/>
              </a:rPr>
              <a:t>These doctrines are created to provide a second chance of survival to the administrative agencies.</a:t>
            </a:r>
          </a:p>
          <a:p>
            <a:pPr algn="just">
              <a:spcBef>
                <a:spcPts val="600"/>
              </a:spcBef>
            </a:pPr>
            <a:r>
              <a:rPr lang="en-US" sz="2400" dirty="0">
                <a:latin typeface="Constantia" panose="02030602050306030303" pitchFamily="18" charset="0"/>
              </a:rPr>
              <a:t>Exhaustion is used to finish all possible remedies by an administrative agency.</a:t>
            </a:r>
          </a:p>
          <a:p>
            <a:pPr algn="just">
              <a:spcBef>
                <a:spcPts val="600"/>
              </a:spcBef>
            </a:pPr>
            <a:r>
              <a:rPr lang="en-US" sz="2400" dirty="0">
                <a:latin typeface="Constantia" panose="02030602050306030303" pitchFamily="18" charset="0"/>
              </a:rPr>
              <a:t>Ripeness is used to determine the maturity or fitness of a case.</a:t>
            </a:r>
          </a:p>
          <a:p>
            <a:pPr algn="just">
              <a:spcBef>
                <a:spcPts val="600"/>
              </a:spcBef>
            </a:pPr>
            <a:r>
              <a:rPr lang="en-US" sz="2400" dirty="0">
                <a:latin typeface="Constantia" panose="02030602050306030303" pitchFamily="18" charset="0"/>
              </a:rPr>
              <a:t>Standing is used to determine fitness or standing capacity of the applicant.</a:t>
            </a:r>
          </a:p>
          <a:p>
            <a:pPr algn="just">
              <a:spcBef>
                <a:spcPts val="600"/>
              </a:spcBef>
            </a:pPr>
            <a:r>
              <a:rPr lang="en-US" sz="2400" dirty="0">
                <a:latin typeface="Constantia" panose="02030602050306030303" pitchFamily="18" charset="0"/>
              </a:rPr>
              <a:t>Ripeness is the fitness criteria of the case, but Standing is the fitness criteria of the party.</a:t>
            </a:r>
            <a:endParaRPr lang="en-IN" sz="2400" dirty="0">
              <a:latin typeface="Constantia" panose="02030602050306030303" pitchFamily="18" charset="0"/>
            </a:endParaRPr>
          </a:p>
        </p:txBody>
      </p:sp>
    </p:spTree>
    <p:extLst>
      <p:ext uri="{BB962C8B-B14F-4D97-AF65-F5344CB8AC3E}">
        <p14:creationId xmlns:p14="http://schemas.microsoft.com/office/powerpoint/2010/main" val="417746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592" y="2349925"/>
            <a:ext cx="3877407" cy="2456442"/>
          </a:xfrm>
        </p:spPr>
        <p:txBody>
          <a:bodyPr/>
          <a:lstStyle/>
          <a:p>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CONCLUSION</a:t>
            </a:r>
            <a:endParaRPr lang="en-IN" dirty="0"/>
          </a:p>
        </p:txBody>
      </p:sp>
      <p:sp>
        <p:nvSpPr>
          <p:cNvPr id="3" name="Content Placeholder 2"/>
          <p:cNvSpPr>
            <a:spLocks noGrp="1"/>
          </p:cNvSpPr>
          <p:nvPr>
            <p:ph idx="1"/>
          </p:nvPr>
        </p:nvSpPr>
        <p:spPr>
          <a:xfrm>
            <a:off x="5118447" y="360485"/>
            <a:ext cx="6768753" cy="6400800"/>
          </a:xfrm>
        </p:spPr>
        <p:txBody>
          <a:bodyPr>
            <a:noAutofit/>
          </a:bodyPr>
          <a:lstStyle/>
          <a:p>
            <a:pPr marL="0" indent="0" algn="just">
              <a:buNone/>
            </a:pPr>
            <a:r>
              <a:rPr lang="en-US" sz="2800" dirty="0">
                <a:latin typeface="Constantia" panose="02030602050306030303" pitchFamily="18" charset="0"/>
              </a:rPr>
              <a:t>Standing is about separation of powers. But “over emphasis of the ‘separation of powers’ is apt to obscure the no less important system of ‘checks and balances.’” While the Court has long insisted that the best—and only—way to ensure that federal courts do not exceed their constitutional powers is to insist on a strict regime of injury-in-fact, causation, and redressability, it is time for the Court to explain why its procedural rights cases sometimes stray from that regime.</a:t>
            </a:r>
            <a:endParaRPr lang="en-IN" sz="2800" dirty="0">
              <a:latin typeface="Constantia" panose="02030602050306030303" pitchFamily="18" charset="0"/>
            </a:endParaRPr>
          </a:p>
        </p:txBody>
      </p:sp>
    </p:spTree>
    <p:extLst>
      <p:ext uri="{BB962C8B-B14F-4D97-AF65-F5344CB8AC3E}">
        <p14:creationId xmlns:p14="http://schemas.microsoft.com/office/powerpoint/2010/main" val="4077601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chemeClr val="accent2">
                    <a:lumMod val="50000"/>
                  </a:schemeClr>
                </a:solidFill>
                <a:effectLst>
                  <a:outerShdw blurRad="38100" dist="38100" dir="2700000" algn="tl">
                    <a:srgbClr val="000000">
                      <a:alpha val="43137"/>
                    </a:srgbClr>
                  </a:outerShdw>
                </a:effectLst>
                <a:latin typeface="Constantia" pitchFamily="18" charset="0"/>
              </a:rPr>
              <a:t>REFERENCE :</a:t>
            </a:r>
          </a:p>
        </p:txBody>
      </p:sp>
      <p:sp>
        <p:nvSpPr>
          <p:cNvPr id="3" name="Content Placeholder 2"/>
          <p:cNvSpPr>
            <a:spLocks noGrp="1"/>
          </p:cNvSpPr>
          <p:nvPr>
            <p:ph idx="1"/>
          </p:nvPr>
        </p:nvSpPr>
        <p:spPr>
          <a:xfrm>
            <a:off x="5118447" y="140677"/>
            <a:ext cx="6927015" cy="6585438"/>
          </a:xfrm>
        </p:spPr>
        <p:txBody>
          <a:bodyPr/>
          <a:lstStyle/>
          <a:p>
            <a:endParaRPr lang="en-IN" dirty="0"/>
          </a:p>
          <a:p>
            <a:pPr marL="342900" indent="-342900">
              <a:buFont typeface="+mj-lt"/>
              <a:buAutoNum type="arabicPeriod"/>
            </a:pPr>
            <a:r>
              <a:rPr lang="en-IN" dirty="0"/>
              <a:t> </a:t>
            </a:r>
            <a:r>
              <a:rPr lang="en-IN" sz="2400" dirty="0">
                <a:latin typeface="Constantia" panose="02030602050306030303" pitchFamily="18" charset="0"/>
              </a:rPr>
              <a:t>Jeffrey T. Hammons, </a:t>
            </a:r>
            <a:r>
              <a:rPr lang="en-US" sz="2400" dirty="0">
                <a:latin typeface="Constantia" panose="02030602050306030303" pitchFamily="18" charset="0"/>
              </a:rPr>
              <a:t>Public Interest Standing and Judicial Review of Environmental Matters: A Comparative Approach</a:t>
            </a:r>
            <a:r>
              <a:rPr lang="en-IN" sz="2400" dirty="0">
                <a:latin typeface="Constantia" panose="02030602050306030303" pitchFamily="18" charset="0"/>
              </a:rPr>
              <a:t>, </a:t>
            </a:r>
            <a:r>
              <a:rPr lang="en-US" sz="2400" dirty="0">
                <a:latin typeface="Constantia" panose="02030602050306030303" pitchFamily="18" charset="0"/>
              </a:rPr>
              <a:t>Columbia Journal of Environmental Law, Vol. 41 (3), 2016</a:t>
            </a:r>
            <a:r>
              <a:rPr lang="en-IN" sz="2400" dirty="0">
                <a:latin typeface="Constantia" panose="02030602050306030303" pitchFamily="18" charset="0"/>
              </a:rPr>
              <a:t>.</a:t>
            </a:r>
          </a:p>
          <a:p>
            <a:pPr marL="342900" indent="-342900">
              <a:buFont typeface="+mj-lt"/>
              <a:buAutoNum type="arabicPeriod"/>
            </a:pPr>
            <a:r>
              <a:rPr lang="en-US" sz="2400" dirty="0">
                <a:latin typeface="Constantia" panose="02030602050306030303" pitchFamily="18" charset="0"/>
              </a:rPr>
              <a:t>Ann </a:t>
            </a:r>
            <a:r>
              <a:rPr lang="en-US" sz="2400" dirty="0" err="1">
                <a:latin typeface="Constantia" panose="02030602050306030303" pitchFamily="18" charset="0"/>
              </a:rPr>
              <a:t>Woolhandler</a:t>
            </a:r>
            <a:r>
              <a:rPr lang="en-US" sz="2400" dirty="0">
                <a:latin typeface="Constantia" panose="02030602050306030303" pitchFamily="18" charset="0"/>
              </a:rPr>
              <a:t> &amp; Caleb Nelson, Does History Defeat Standing Doctrine?, </a:t>
            </a:r>
            <a:r>
              <a:rPr lang="en-IN" sz="2400" dirty="0">
                <a:latin typeface="Constantia" panose="02030602050306030303" pitchFamily="18" charset="0"/>
              </a:rPr>
              <a:t>Michigan Law Review, Vol. 102 (4), 2004, https://repository.law.umich.edu/mlr/vol102/iss4/2, visited on 29.05.2020</a:t>
            </a:r>
            <a:r>
              <a:rPr lang="en-US" sz="2400" dirty="0">
                <a:latin typeface="Constantia" panose="02030602050306030303" pitchFamily="18" charset="0"/>
              </a:rPr>
              <a:t>.</a:t>
            </a:r>
          </a:p>
          <a:p>
            <a:pPr marL="342900" indent="-342900">
              <a:buFont typeface="+mj-lt"/>
              <a:buAutoNum type="arabicPeriod"/>
            </a:pPr>
            <a:r>
              <a:rPr lang="fi-FI" sz="2400" dirty="0">
                <a:latin typeface="Constantia" panose="02030602050306030303" pitchFamily="18" charset="0"/>
              </a:rPr>
              <a:t>Evan Tsen Lee &amp; Josephine Mason Ellis</a:t>
            </a:r>
            <a:r>
              <a:rPr lang="fi-FI" sz="2400" i="1" dirty="0">
                <a:latin typeface="Constantia" panose="02030602050306030303" pitchFamily="18" charset="0"/>
              </a:rPr>
              <a:t>, </a:t>
            </a:r>
            <a:r>
              <a:rPr lang="en-US" sz="2400" dirty="0">
                <a:latin typeface="Constantia" panose="02030602050306030303" pitchFamily="18" charset="0"/>
              </a:rPr>
              <a:t>The Standing Doctrine’s Dirty Little </a:t>
            </a:r>
            <a:r>
              <a:rPr lang="en-IN" sz="2400" dirty="0">
                <a:latin typeface="Constantia" panose="02030602050306030303" pitchFamily="18" charset="0"/>
              </a:rPr>
              <a:t>Secret, </a:t>
            </a:r>
            <a:r>
              <a:rPr lang="en-IN" sz="2400" dirty="0" err="1">
                <a:latin typeface="Constantia" panose="02030602050306030303" pitchFamily="18" charset="0"/>
              </a:rPr>
              <a:t>Northwestern</a:t>
            </a:r>
            <a:r>
              <a:rPr lang="en-IN" sz="2400" dirty="0">
                <a:latin typeface="Constantia" panose="02030602050306030303" pitchFamily="18" charset="0"/>
              </a:rPr>
              <a:t> University Law Review, Vol. 107 (1), 2012.</a:t>
            </a:r>
            <a:endParaRPr lang="en-US" sz="2400" dirty="0">
              <a:latin typeface="Constantia" panose="02030602050306030303" pitchFamily="18" charset="0"/>
            </a:endParaRPr>
          </a:p>
          <a:p>
            <a:endParaRPr lang="en-IN" dirty="0"/>
          </a:p>
        </p:txBody>
      </p:sp>
    </p:spTree>
    <p:extLst>
      <p:ext uri="{BB962C8B-B14F-4D97-AF65-F5344CB8AC3E}">
        <p14:creationId xmlns:p14="http://schemas.microsoft.com/office/powerpoint/2010/main" val="23423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615" y="2349925"/>
            <a:ext cx="4396154" cy="2456442"/>
          </a:xfrm>
        </p:spPr>
        <p:txBody>
          <a:bodyPr>
            <a:normAutofit/>
          </a:bodyPr>
          <a:lstStyle/>
          <a:p>
            <a:r>
              <a:rPr lang="en-US" sz="3600" b="1" dirty="0">
                <a:solidFill>
                  <a:schemeClr val="accent2">
                    <a:lumMod val="50000"/>
                  </a:schemeClr>
                </a:solidFill>
                <a:effectLst>
                  <a:outerShdw blurRad="38100" dist="38100" dir="2700000" algn="tl">
                    <a:srgbClr val="000000">
                      <a:alpha val="43137"/>
                    </a:srgbClr>
                  </a:outerShdw>
                </a:effectLst>
                <a:latin typeface="Constantia" pitchFamily="18" charset="0"/>
              </a:rPr>
              <a:t>INTRODUCTION</a:t>
            </a:r>
            <a:endParaRPr lang="en-IN" sz="3600" dirty="0">
              <a:solidFill>
                <a:schemeClr val="accent2">
                  <a:lumMod val="50000"/>
                </a:schemeClr>
              </a:solidFill>
            </a:endParaRPr>
          </a:p>
        </p:txBody>
      </p:sp>
      <p:sp>
        <p:nvSpPr>
          <p:cNvPr id="3" name="Content Placeholder 2"/>
          <p:cNvSpPr>
            <a:spLocks noGrp="1"/>
          </p:cNvSpPr>
          <p:nvPr>
            <p:ph idx="1"/>
          </p:nvPr>
        </p:nvSpPr>
        <p:spPr>
          <a:xfrm>
            <a:off x="4703885" y="272562"/>
            <a:ext cx="7227277" cy="6462346"/>
          </a:xfrm>
        </p:spPr>
        <p:txBody>
          <a:bodyPr>
            <a:normAutofit fontScale="85000" lnSpcReduction="20000"/>
          </a:bodyPr>
          <a:lstStyle/>
          <a:p>
            <a:pPr algn="just">
              <a:spcBef>
                <a:spcPts val="600"/>
              </a:spcBef>
            </a:pPr>
            <a:r>
              <a:rPr lang="en-US" sz="2800" dirty="0">
                <a:latin typeface="Constantia" panose="02030602050306030303" pitchFamily="18" charset="0"/>
              </a:rPr>
              <a:t>There is no recognition of public interest standing in the United States. </a:t>
            </a:r>
          </a:p>
          <a:p>
            <a:pPr algn="just">
              <a:spcBef>
                <a:spcPts val="600"/>
              </a:spcBef>
            </a:pPr>
            <a:r>
              <a:rPr lang="en-US" sz="2800" dirty="0">
                <a:latin typeface="Constantia" panose="02030602050306030303" pitchFamily="18" charset="0"/>
              </a:rPr>
              <a:t>But a brief overview of contemporary standing doctrine and judicial review will provide an idea about the doctrine.</a:t>
            </a:r>
          </a:p>
          <a:p>
            <a:pPr algn="just">
              <a:spcBef>
                <a:spcPts val="600"/>
              </a:spcBef>
            </a:pPr>
            <a:r>
              <a:rPr lang="en-US" sz="2800" dirty="0">
                <a:latin typeface="Constantia" panose="02030602050306030303" pitchFamily="18" charset="0"/>
              </a:rPr>
              <a:t>Judicial review of statutory law in the United States comes from the Administrative Procedure Act (“APA”).</a:t>
            </a:r>
          </a:p>
          <a:p>
            <a:pPr algn="just">
              <a:spcBef>
                <a:spcPts val="600"/>
              </a:spcBef>
            </a:pPr>
            <a:r>
              <a:rPr lang="en-US" sz="2800" dirty="0">
                <a:latin typeface="Constantia" panose="02030602050306030303" pitchFamily="18" charset="0"/>
              </a:rPr>
              <a:t> The right to review in the APA states, “A person suffering legal wrong because of agency action, or adversely affected or aggrieved by agency action within the meaning of a relevant statute, is entitled to judicial review thereof.” </a:t>
            </a:r>
          </a:p>
          <a:p>
            <a:pPr algn="just">
              <a:spcBef>
                <a:spcPts val="600"/>
              </a:spcBef>
            </a:pPr>
            <a:r>
              <a:rPr lang="en-US" sz="2800" dirty="0">
                <a:latin typeface="Constantia" panose="02030602050306030303" pitchFamily="18" charset="0"/>
              </a:rPr>
              <a:t>Such person who suffered a legal wrong or is otherwise adversely affected by an agency action must then have standing. </a:t>
            </a:r>
            <a:endParaRPr lang="en-IN" sz="2800" dirty="0">
              <a:latin typeface="Constantia" panose="02030602050306030303" pitchFamily="18" charset="0"/>
            </a:endParaRPr>
          </a:p>
        </p:txBody>
      </p:sp>
    </p:spTree>
    <p:extLst>
      <p:ext uri="{BB962C8B-B14F-4D97-AF65-F5344CB8AC3E}">
        <p14:creationId xmlns:p14="http://schemas.microsoft.com/office/powerpoint/2010/main" val="245145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615" y="2349925"/>
            <a:ext cx="4396154" cy="2456442"/>
          </a:xfrm>
        </p:spPr>
        <p:txBody>
          <a:bodyPr>
            <a:normAutofit/>
          </a:bodyPr>
          <a:lstStyle/>
          <a:p>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DOCTRINE OF STANDING</a:t>
            </a:r>
            <a:endParaRPr lang="en-IN" dirty="0">
              <a:solidFill>
                <a:schemeClr val="accent2">
                  <a:lumMod val="50000"/>
                </a:schemeClr>
              </a:solidFill>
            </a:endParaRPr>
          </a:p>
        </p:txBody>
      </p:sp>
      <p:sp>
        <p:nvSpPr>
          <p:cNvPr id="3" name="Content Placeholder 2"/>
          <p:cNvSpPr>
            <a:spLocks noGrp="1"/>
          </p:cNvSpPr>
          <p:nvPr>
            <p:ph idx="1"/>
          </p:nvPr>
        </p:nvSpPr>
        <p:spPr>
          <a:xfrm>
            <a:off x="4703885" y="272562"/>
            <a:ext cx="7227277" cy="6462346"/>
          </a:xfrm>
        </p:spPr>
        <p:txBody>
          <a:bodyPr>
            <a:normAutofit lnSpcReduction="10000"/>
          </a:bodyPr>
          <a:lstStyle/>
          <a:p>
            <a:pPr algn="just">
              <a:spcBef>
                <a:spcPts val="600"/>
              </a:spcBef>
            </a:pPr>
            <a:r>
              <a:rPr lang="en-US" sz="2800" dirty="0">
                <a:latin typeface="Constantia" panose="02030602050306030303" pitchFamily="18" charset="0"/>
              </a:rPr>
              <a:t>Doctrine of Standing denotes the capacity of a plaintiff to stand before the Court in USA for Judicial Review.</a:t>
            </a:r>
          </a:p>
          <a:p>
            <a:pPr algn="just">
              <a:spcBef>
                <a:spcPts val="600"/>
              </a:spcBef>
            </a:pPr>
            <a:r>
              <a:rPr lang="en-US" sz="2800" dirty="0">
                <a:latin typeface="Constantia" panose="02030602050306030303" pitchFamily="18" charset="0"/>
              </a:rPr>
              <a:t>According to the U.S. Supreme Court, it is very similar to the traditional common law understanding of “locus standi.”</a:t>
            </a:r>
          </a:p>
          <a:p>
            <a:pPr algn="just">
              <a:spcBef>
                <a:spcPts val="600"/>
              </a:spcBef>
            </a:pPr>
            <a:r>
              <a:rPr lang="en-US" sz="2800" dirty="0">
                <a:latin typeface="Constantia" panose="02030602050306030303" pitchFamily="18" charset="0"/>
              </a:rPr>
              <a:t>When a person suffers from legal wrong owing to an adverse agency action within the meaning of a relevant statute, then he or she is entitled to judicial review thereof. </a:t>
            </a:r>
          </a:p>
          <a:p>
            <a:pPr algn="just">
              <a:spcBef>
                <a:spcPts val="600"/>
              </a:spcBef>
            </a:pPr>
            <a:r>
              <a:rPr lang="en-US" sz="2800" dirty="0">
                <a:latin typeface="Constantia" panose="02030602050306030303" pitchFamily="18" charset="0"/>
              </a:rPr>
              <a:t>Such person who has suffered a legal wrong has the capacity of standing before a court for judicial review. </a:t>
            </a:r>
            <a:endParaRPr lang="en-IN" sz="2800" dirty="0">
              <a:latin typeface="Constantia" panose="02030602050306030303" pitchFamily="18" charset="0"/>
            </a:endParaRPr>
          </a:p>
        </p:txBody>
      </p:sp>
    </p:spTree>
    <p:extLst>
      <p:ext uri="{BB962C8B-B14F-4D97-AF65-F5344CB8AC3E}">
        <p14:creationId xmlns:p14="http://schemas.microsoft.com/office/powerpoint/2010/main" val="245145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615" y="2349925"/>
            <a:ext cx="4396154" cy="2456442"/>
          </a:xfrm>
        </p:spPr>
        <p:txBody>
          <a:bodyPr>
            <a:normAutofit/>
          </a:bodyPr>
          <a:lstStyle/>
          <a:p>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REQUIREMENTS OF THE DOCTRINE</a:t>
            </a:r>
            <a:endParaRPr lang="en-IN" dirty="0">
              <a:solidFill>
                <a:schemeClr val="accent2">
                  <a:lumMod val="50000"/>
                </a:schemeClr>
              </a:solidFill>
            </a:endParaRPr>
          </a:p>
        </p:txBody>
      </p:sp>
      <p:sp>
        <p:nvSpPr>
          <p:cNvPr id="3" name="Content Placeholder 2"/>
          <p:cNvSpPr>
            <a:spLocks noGrp="1"/>
          </p:cNvSpPr>
          <p:nvPr>
            <p:ph idx="1"/>
          </p:nvPr>
        </p:nvSpPr>
        <p:spPr>
          <a:xfrm>
            <a:off x="4703885" y="272562"/>
            <a:ext cx="7227277" cy="6462346"/>
          </a:xfrm>
        </p:spPr>
        <p:txBody>
          <a:bodyPr>
            <a:noAutofit/>
          </a:bodyPr>
          <a:lstStyle/>
          <a:p>
            <a:pPr algn="just"/>
            <a:r>
              <a:rPr lang="en-IN" sz="4800" dirty="0">
                <a:latin typeface="Constantia" panose="02030602050306030303" pitchFamily="18" charset="0"/>
              </a:rPr>
              <a:t>Injury-in-Fact </a:t>
            </a:r>
          </a:p>
          <a:p>
            <a:pPr algn="just"/>
            <a:r>
              <a:rPr lang="en-IN" sz="4800" dirty="0">
                <a:latin typeface="Constantia" panose="02030602050306030303" pitchFamily="18" charset="0"/>
              </a:rPr>
              <a:t>Causation </a:t>
            </a:r>
          </a:p>
          <a:p>
            <a:pPr algn="just"/>
            <a:r>
              <a:rPr lang="en-IN" sz="4800" dirty="0">
                <a:latin typeface="Constantia" panose="02030602050306030303" pitchFamily="18" charset="0"/>
              </a:rPr>
              <a:t>Redressability </a:t>
            </a:r>
          </a:p>
          <a:p>
            <a:pPr algn="just"/>
            <a:r>
              <a:rPr lang="en-IN" sz="4800" dirty="0">
                <a:latin typeface="Constantia" panose="02030602050306030303" pitchFamily="18" charset="0"/>
              </a:rPr>
              <a:t>Generalized Grievances </a:t>
            </a:r>
          </a:p>
        </p:txBody>
      </p:sp>
    </p:spTree>
    <p:extLst>
      <p:ext uri="{BB962C8B-B14F-4D97-AF65-F5344CB8AC3E}">
        <p14:creationId xmlns:p14="http://schemas.microsoft.com/office/powerpoint/2010/main" val="24514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STANDING DOCTRINE AND </a:t>
            </a:r>
            <a:b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br>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ARTICLE III</a:t>
            </a:r>
            <a:endParaRPr lang="en-IN" dirty="0"/>
          </a:p>
        </p:txBody>
      </p:sp>
      <p:sp>
        <p:nvSpPr>
          <p:cNvPr id="3" name="Content Placeholder 2"/>
          <p:cNvSpPr>
            <a:spLocks noGrp="1"/>
          </p:cNvSpPr>
          <p:nvPr>
            <p:ph idx="1"/>
          </p:nvPr>
        </p:nvSpPr>
        <p:spPr>
          <a:xfrm>
            <a:off x="5118447" y="202223"/>
            <a:ext cx="6935807" cy="6559062"/>
          </a:xfrm>
        </p:spPr>
        <p:txBody>
          <a:bodyPr>
            <a:noAutofit/>
          </a:bodyPr>
          <a:lstStyle/>
          <a:p>
            <a:pPr algn="just"/>
            <a:r>
              <a:rPr lang="en-US" sz="2800" dirty="0">
                <a:latin typeface="Constantia" panose="02030602050306030303" pitchFamily="18" charset="0"/>
              </a:rPr>
              <a:t>The standing doctrine has many strands, and Article III does not compel all of them. </a:t>
            </a:r>
          </a:p>
          <a:p>
            <a:pPr algn="just"/>
            <a:r>
              <a:rPr lang="en-US" sz="2800" dirty="0">
                <a:latin typeface="Constantia" panose="02030602050306030303" pitchFamily="18" charset="0"/>
              </a:rPr>
              <a:t>The Supreme Court has also imposed other prudential standing requirements to limit the discretion of the judiciary. </a:t>
            </a:r>
          </a:p>
          <a:p>
            <a:pPr algn="just"/>
            <a:r>
              <a:rPr lang="en-US" sz="2800" dirty="0">
                <a:latin typeface="Constantia" panose="02030602050306030303" pitchFamily="18" charset="0"/>
              </a:rPr>
              <a:t>The “zone of interests” requirement, which requires those who seek judicial review of federal agency action to demonstrate that they “arguably fall within the zone of interests” that Congress intended when it enacted the enabling statute, is confessedly prudential.</a:t>
            </a:r>
            <a:endParaRPr lang="en-IN" sz="2800" dirty="0">
              <a:latin typeface="Constantia" panose="02030602050306030303" pitchFamily="18" charset="0"/>
            </a:endParaRPr>
          </a:p>
        </p:txBody>
      </p:sp>
    </p:spTree>
    <p:extLst>
      <p:ext uri="{BB962C8B-B14F-4D97-AF65-F5344CB8AC3E}">
        <p14:creationId xmlns:p14="http://schemas.microsoft.com/office/powerpoint/2010/main" val="3345110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631" y="2349925"/>
            <a:ext cx="3577861" cy="2456442"/>
          </a:xfrm>
        </p:spPr>
        <p:txBody>
          <a:bodyPr>
            <a:normAutofit/>
          </a:bodyPr>
          <a:lstStyle/>
          <a:p>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AREAS OF RELAXATION</a:t>
            </a:r>
            <a:endParaRPr lang="en-IN" dirty="0"/>
          </a:p>
        </p:txBody>
      </p:sp>
      <p:sp>
        <p:nvSpPr>
          <p:cNvPr id="3" name="Content Placeholder 2"/>
          <p:cNvSpPr>
            <a:spLocks noGrp="1"/>
          </p:cNvSpPr>
          <p:nvPr>
            <p:ph idx="1"/>
          </p:nvPr>
        </p:nvSpPr>
        <p:spPr>
          <a:xfrm>
            <a:off x="5118447" y="219808"/>
            <a:ext cx="6281873" cy="6479930"/>
          </a:xfrm>
        </p:spPr>
        <p:txBody>
          <a:bodyPr>
            <a:normAutofit lnSpcReduction="10000"/>
          </a:bodyPr>
          <a:lstStyle/>
          <a:p>
            <a:r>
              <a:rPr lang="en-IN" sz="3200" dirty="0">
                <a:latin typeface="Constantia" panose="02030602050306030303" pitchFamily="18" charset="0"/>
              </a:rPr>
              <a:t>Environmental Impact Statements</a:t>
            </a:r>
          </a:p>
          <a:p>
            <a:r>
              <a:rPr lang="en-US" sz="3200" dirty="0">
                <a:latin typeface="Constantia" panose="02030602050306030303" pitchFamily="18" charset="0"/>
              </a:rPr>
              <a:t>The Freedom of Information Act and Informational Injury</a:t>
            </a:r>
          </a:p>
          <a:p>
            <a:pPr algn="just"/>
            <a:r>
              <a:rPr lang="en-IN" sz="3200" dirty="0">
                <a:latin typeface="Constantia" panose="02030602050306030303" pitchFamily="18" charset="0"/>
              </a:rPr>
              <a:t>The </a:t>
            </a:r>
            <a:r>
              <a:rPr lang="en-IN" sz="3200" dirty="0" err="1">
                <a:latin typeface="Constantia" panose="02030602050306030303" pitchFamily="18" charset="0"/>
              </a:rPr>
              <a:t>Chenery</a:t>
            </a:r>
            <a:r>
              <a:rPr lang="en-IN" sz="3200" dirty="0">
                <a:latin typeface="Constantia" panose="02030602050306030303" pitchFamily="18" charset="0"/>
              </a:rPr>
              <a:t> Doctrine - </a:t>
            </a:r>
            <a:r>
              <a:rPr lang="en-US" sz="2400" dirty="0">
                <a:latin typeface="Constantia" panose="02030602050306030303" pitchFamily="18" charset="0"/>
              </a:rPr>
              <a:t>The doctrine holds that reviewing courts may uphold agency decisions only on grounds specifically relied upon by the agency. One basic corollary of this rule is that the only remedy a reviewing court can usually provide is to vacate the agency’s decision and order the agency to reconsider it on other grounds.</a:t>
            </a:r>
            <a:endParaRPr lang="en-IN" sz="2400" dirty="0">
              <a:latin typeface="Constantia" panose="02030602050306030303" pitchFamily="18" charset="0"/>
            </a:endParaRPr>
          </a:p>
        </p:txBody>
      </p:sp>
    </p:spTree>
    <p:extLst>
      <p:ext uri="{BB962C8B-B14F-4D97-AF65-F5344CB8AC3E}">
        <p14:creationId xmlns:p14="http://schemas.microsoft.com/office/powerpoint/2010/main" val="2769605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EVOLUTION IN USA</a:t>
            </a:r>
            <a:endParaRPr lang="en-IN" dirty="0"/>
          </a:p>
        </p:txBody>
      </p:sp>
      <p:sp>
        <p:nvSpPr>
          <p:cNvPr id="3" name="Content Placeholder 2"/>
          <p:cNvSpPr>
            <a:spLocks noGrp="1"/>
          </p:cNvSpPr>
          <p:nvPr>
            <p:ph idx="1"/>
          </p:nvPr>
        </p:nvSpPr>
        <p:spPr>
          <a:xfrm>
            <a:off x="5118447" y="184638"/>
            <a:ext cx="6812715" cy="6567854"/>
          </a:xfrm>
        </p:spPr>
        <p:txBody>
          <a:bodyPr>
            <a:noAutofit/>
          </a:bodyPr>
          <a:lstStyle/>
          <a:p>
            <a:pPr algn="just"/>
            <a:r>
              <a:rPr lang="en-US" sz="2400" dirty="0">
                <a:latin typeface="Constantia" panose="02030602050306030303" pitchFamily="18" charset="0"/>
              </a:rPr>
              <a:t>In </a:t>
            </a:r>
            <a:r>
              <a:rPr lang="en-US" sz="2400" i="1" dirty="0">
                <a:solidFill>
                  <a:srgbClr val="C00000"/>
                </a:solidFill>
                <a:latin typeface="Constantia" panose="02030602050306030303" pitchFamily="18" charset="0"/>
              </a:rPr>
              <a:t>Lujan v. Defenders of Wildlife</a:t>
            </a:r>
            <a:r>
              <a:rPr lang="en-US" sz="2400" dirty="0">
                <a:solidFill>
                  <a:srgbClr val="C00000"/>
                </a:solidFill>
                <a:latin typeface="Constantia" panose="02030602050306030303" pitchFamily="18" charset="0"/>
              </a:rPr>
              <a:t>, 1992</a:t>
            </a:r>
            <a:r>
              <a:rPr lang="en-US" sz="2400" dirty="0">
                <a:latin typeface="Constantia" panose="02030602050306030303" pitchFamily="18" charset="0"/>
              </a:rPr>
              <a:t>, the applicants (“Defenders”) sought judicial review of the Secretary of the Interior’s interpretation of section 7(a)(2) of the Endangered Species Act—which requires federal agencies to insure their activities are not likely to jeopardize endangered or threatened wildlife—to apply only to actions within the United States and on the high seas. </a:t>
            </a:r>
          </a:p>
          <a:p>
            <a:pPr algn="just"/>
            <a:r>
              <a:rPr lang="en-US" sz="2400" dirty="0">
                <a:latin typeface="Constantia" panose="02030602050306030303" pitchFamily="18" charset="0"/>
              </a:rPr>
              <a:t>For standing purposes, the Defenders’ claimed injury was that the lack of consultation on projects funded abroad would increase the rate of extinction of endangered species. </a:t>
            </a:r>
            <a:endParaRPr lang="en-IN" sz="2400" dirty="0">
              <a:latin typeface="Constantia" panose="02030602050306030303" pitchFamily="18" charset="0"/>
            </a:endParaRPr>
          </a:p>
        </p:txBody>
      </p:sp>
    </p:spTree>
    <p:extLst>
      <p:ext uri="{BB962C8B-B14F-4D97-AF65-F5344CB8AC3E}">
        <p14:creationId xmlns:p14="http://schemas.microsoft.com/office/powerpoint/2010/main" val="3966659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EVOLUTION IN USA</a:t>
            </a:r>
            <a:endParaRPr lang="en-IN" dirty="0"/>
          </a:p>
        </p:txBody>
      </p:sp>
      <p:sp>
        <p:nvSpPr>
          <p:cNvPr id="3" name="Content Placeholder 2"/>
          <p:cNvSpPr>
            <a:spLocks noGrp="1"/>
          </p:cNvSpPr>
          <p:nvPr>
            <p:ph idx="1"/>
          </p:nvPr>
        </p:nvSpPr>
        <p:spPr>
          <a:xfrm>
            <a:off x="5118447" y="167053"/>
            <a:ext cx="6874261" cy="6550269"/>
          </a:xfrm>
        </p:spPr>
        <p:txBody>
          <a:bodyPr>
            <a:normAutofit fontScale="92500"/>
          </a:bodyPr>
          <a:lstStyle/>
          <a:p>
            <a:pPr algn="just"/>
            <a:r>
              <a:rPr lang="en-US" sz="2400" dirty="0">
                <a:latin typeface="Constantia" panose="02030602050306030303" pitchFamily="18" charset="0"/>
              </a:rPr>
              <a:t>One of the Defenders’ primary objectives was the protection of wildlife—which is also one of the objectives of the Endangered Species Act. </a:t>
            </a:r>
          </a:p>
          <a:p>
            <a:pPr algn="just"/>
            <a:r>
              <a:rPr lang="en-US" sz="2400" dirty="0">
                <a:latin typeface="Constantia" panose="02030602050306030303" pitchFamily="18" charset="0"/>
              </a:rPr>
              <a:t>However, the injury-in-fact requirement means that the plaintiff must be harmed directly by the agency action.</a:t>
            </a:r>
          </a:p>
          <a:p>
            <a:pPr algn="just"/>
            <a:r>
              <a:rPr lang="en-US" sz="2400" dirty="0">
                <a:latin typeface="Constantia" panose="02030602050306030303" pitchFamily="18" charset="0"/>
              </a:rPr>
              <a:t>The Court also held that the affidavits submitted by members who had an interest in viewing the threatened animals did not satisfy the injury-in-fact requirement because the members did not have concrete plans to return to the affected geographic areas. </a:t>
            </a:r>
          </a:p>
          <a:p>
            <a:pPr algn="just"/>
            <a:r>
              <a:rPr lang="en-US" sz="2400" dirty="0">
                <a:latin typeface="Constantia" panose="02030602050306030303" pitchFamily="18" charset="0"/>
              </a:rPr>
              <a:t>The majority clarified that an individual who worked with the threatened species in the location affected by the funding projects would plausibly have standing.</a:t>
            </a:r>
            <a:endParaRPr lang="en-IN" sz="2400" dirty="0">
              <a:latin typeface="Constantia" panose="02030602050306030303" pitchFamily="18" charset="0"/>
            </a:endParaRPr>
          </a:p>
        </p:txBody>
      </p:sp>
    </p:spTree>
    <p:extLst>
      <p:ext uri="{BB962C8B-B14F-4D97-AF65-F5344CB8AC3E}">
        <p14:creationId xmlns:p14="http://schemas.microsoft.com/office/powerpoint/2010/main" val="4285956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50000"/>
                  </a:schemeClr>
                </a:solidFill>
                <a:effectLst>
                  <a:outerShdw blurRad="38100" dist="38100" dir="2700000" algn="tl">
                    <a:srgbClr val="000000">
                      <a:alpha val="43137"/>
                    </a:srgbClr>
                  </a:outerShdw>
                </a:effectLst>
                <a:latin typeface="Constantia" pitchFamily="18" charset="0"/>
              </a:rPr>
              <a:t>MERITS OF THE DOCTRINE</a:t>
            </a:r>
            <a:endParaRPr lang="en-IN" dirty="0"/>
          </a:p>
        </p:txBody>
      </p:sp>
      <p:sp>
        <p:nvSpPr>
          <p:cNvPr id="3" name="Content Placeholder 2"/>
          <p:cNvSpPr>
            <a:spLocks noGrp="1"/>
          </p:cNvSpPr>
          <p:nvPr>
            <p:ph idx="1"/>
          </p:nvPr>
        </p:nvSpPr>
        <p:spPr>
          <a:xfrm>
            <a:off x="5118447" y="272562"/>
            <a:ext cx="6281873" cy="6400800"/>
          </a:xfrm>
        </p:spPr>
        <p:txBody>
          <a:bodyPr>
            <a:normAutofit lnSpcReduction="10000"/>
          </a:bodyPr>
          <a:lstStyle/>
          <a:p>
            <a:pPr marL="0" indent="0">
              <a:buNone/>
            </a:pPr>
            <a:endParaRPr lang="en-US" dirty="0"/>
          </a:p>
          <a:p>
            <a:pPr algn="just"/>
            <a:r>
              <a:rPr lang="en-US" sz="3200" dirty="0">
                <a:latin typeface="Constantia" panose="02030602050306030303" pitchFamily="18" charset="0"/>
              </a:rPr>
              <a:t>Public Interest Standing would not overburden the U.S. Judicial System. </a:t>
            </a:r>
          </a:p>
          <a:p>
            <a:pPr algn="just"/>
            <a:r>
              <a:rPr lang="en-US" sz="3200" dirty="0">
                <a:latin typeface="Constantia" panose="02030602050306030303" pitchFamily="18" charset="0"/>
              </a:rPr>
              <a:t>Public Interest Standing would not abridge the Separation of Powers Doctrine. </a:t>
            </a:r>
          </a:p>
          <a:p>
            <a:pPr algn="just"/>
            <a:r>
              <a:rPr lang="en-US" sz="3200" dirty="0">
                <a:latin typeface="Constantia" panose="02030602050306030303" pitchFamily="18" charset="0"/>
              </a:rPr>
              <a:t>Determining an Applicant’s “Genuine Interest” would not involve policy judgments by the Judiciary.</a:t>
            </a:r>
            <a:endParaRPr lang="en-IN" sz="3200" dirty="0">
              <a:latin typeface="Constantia" panose="02030602050306030303" pitchFamily="18" charset="0"/>
            </a:endParaRPr>
          </a:p>
        </p:txBody>
      </p:sp>
    </p:spTree>
    <p:extLst>
      <p:ext uri="{BB962C8B-B14F-4D97-AF65-F5344CB8AC3E}">
        <p14:creationId xmlns:p14="http://schemas.microsoft.com/office/powerpoint/2010/main" val="1715585377"/>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3960F"/>
      </a:accent1>
      <a:accent2>
        <a:srgbClr val="E04116"/>
      </a:accent2>
      <a:accent3>
        <a:srgbClr val="9D4DE7"/>
      </a:accent3>
      <a:accent4>
        <a:srgbClr val="449EF3"/>
      </a:accent4>
      <a:accent5>
        <a:srgbClr val="39C6BE"/>
      </a:accent5>
      <a:accent6>
        <a:srgbClr val="88C933"/>
      </a:accent6>
      <a:hlink>
        <a:srgbClr val="EBB41F"/>
      </a:hlink>
      <a:folHlink>
        <a:srgbClr val="E1D67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docProps/app.xml><?xml version="1.0" encoding="utf-8"?>
<Properties xmlns="http://schemas.openxmlformats.org/officeDocument/2006/extended-properties" xmlns:vt="http://schemas.openxmlformats.org/officeDocument/2006/docPropsVTypes">
  <Template>TM16401371[[fn=Atlas]]</Template>
  <TotalTime>205</TotalTime>
  <Words>945</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 Light</vt:lpstr>
      <vt:lpstr>Constantia</vt:lpstr>
      <vt:lpstr>Rockwell</vt:lpstr>
      <vt:lpstr>Simplified Arabic Fixed</vt:lpstr>
      <vt:lpstr>Tahoma</vt:lpstr>
      <vt:lpstr>Wingdings</vt:lpstr>
      <vt:lpstr>Atlas</vt:lpstr>
      <vt:lpstr>LL.M. SEMESTER II  COURSE CODE : 204E (Gr-B)  COURSE TITLE : COMPARATIVE ADMINISTRATIVE LAW  UNIT III : AVAILABILITY OF JUDICIAL REVIEW IN THE  UNITED STATES  3.4 DOCTRINE OF STANDING</vt:lpstr>
      <vt:lpstr>INTRODUCTION</vt:lpstr>
      <vt:lpstr>DOCTRINE OF STANDING</vt:lpstr>
      <vt:lpstr>REQUIREMENTS OF THE DOCTRINE</vt:lpstr>
      <vt:lpstr>STANDING DOCTRINE AND  ARTICLE III</vt:lpstr>
      <vt:lpstr>AREAS OF RELAXATION</vt:lpstr>
      <vt:lpstr>EVOLUTION IN USA</vt:lpstr>
      <vt:lpstr>EVOLUTION IN USA</vt:lpstr>
      <vt:lpstr>MERITS OF THE DOCTRINE</vt:lpstr>
      <vt:lpstr>EXHAUSTION, RIPENESS AND STANDING</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SEMESTER II  COURSE CODE : 204E (Gr-B)  COURSE TITLE : COMPARATIVE ADMINISTRATIVE LAW  UNIT III : AVAILABILITY OF JUDICIAL REVIEW IN THE  UNITED STATES  3.4 DOCTRINE OF STANDING</dc:title>
  <dc:creator>Admin</dc:creator>
  <cp:lastModifiedBy>Admin</cp:lastModifiedBy>
  <cp:revision>23</cp:revision>
  <dcterms:created xsi:type="dcterms:W3CDTF">2020-05-19T20:50:49Z</dcterms:created>
  <dcterms:modified xsi:type="dcterms:W3CDTF">2020-05-31T04:56:17Z</dcterms:modified>
</cp:coreProperties>
</file>