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8" r:id="rId1"/>
  </p:sldMasterIdLst>
  <p:sldIdLst>
    <p:sldId id="256" r:id="rId2"/>
    <p:sldId id="257" r:id="rId3"/>
    <p:sldId id="259" r:id="rId4"/>
    <p:sldId id="260" r:id="rId5"/>
    <p:sldId id="268" r:id="rId6"/>
    <p:sldId id="267" r:id="rId7"/>
    <p:sldId id="266" r:id="rId8"/>
    <p:sldId id="265" r:id="rId9"/>
    <p:sldId id="264" r:id="rId10"/>
    <p:sldId id="263" r:id="rId11"/>
    <p:sldId id="262" r:id="rId12"/>
    <p:sldId id="26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E7A580-66C5-4D46-A85F-EBD0E87F24F5}" type="datetimeFigureOut">
              <a:rPr lang="en-IN" smtClean="0"/>
              <a:t>02-06-2020</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1193340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5E7A580-66C5-4D46-A85F-EBD0E87F24F5}" type="datetimeFigureOut">
              <a:rPr lang="en-IN" smtClean="0"/>
              <a:t>02-06-2020</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276960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5E7A580-66C5-4D46-A85F-EBD0E87F24F5}" type="datetimeFigureOut">
              <a:rPr lang="en-IN" smtClean="0"/>
              <a:t>02-06-2020</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9F171F-E264-4CDA-88DB-0B626919806B}"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46338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85E7A580-66C5-4D46-A85F-EBD0E87F24F5}" type="datetimeFigureOut">
              <a:rPr lang="en-IN" smtClean="0"/>
              <a:t>02-06-2020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3674322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85E7A580-66C5-4D46-A85F-EBD0E87F24F5}" type="datetimeFigureOut">
              <a:rPr lang="en-IN" smtClean="0"/>
              <a:t>02-06-2020</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9F171F-E264-4CDA-88DB-0B626919806B}"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651670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85E7A580-66C5-4D46-A85F-EBD0E87F24F5}" type="datetimeFigureOut">
              <a:rPr lang="en-IN" smtClean="0"/>
              <a:t>02-06-2020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1912458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7A580-66C5-4D46-A85F-EBD0E87F24F5}" type="datetimeFigureOut">
              <a:rPr lang="en-IN" smtClean="0"/>
              <a:t>02-06-2020</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32054401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7A580-66C5-4D46-A85F-EBD0E87F24F5}" type="datetimeFigureOut">
              <a:rPr lang="en-IN" smtClean="0"/>
              <a:t>02-06-2020</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2676895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7A580-66C5-4D46-A85F-EBD0E87F24F5}" type="datetimeFigureOut">
              <a:rPr lang="en-IN" smtClean="0"/>
              <a:t>02-06-2020</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2058436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5E7A580-66C5-4D46-A85F-EBD0E87F24F5}" type="datetimeFigureOut">
              <a:rPr lang="en-IN" smtClean="0"/>
              <a:t>02-06-2020</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2154783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E7A580-66C5-4D46-A85F-EBD0E87F24F5}" type="datetimeFigureOut">
              <a:rPr lang="en-IN" smtClean="0"/>
              <a:t>02-06-2020</a:t>
            </a:fld>
            <a:endParaRPr lang="en-IN"/>
          </a:p>
        </p:txBody>
      </p:sp>
      <p:sp>
        <p:nvSpPr>
          <p:cNvPr id="6" name="Footer Placeholder 5"/>
          <p:cNvSpPr>
            <a:spLocks noGrp="1"/>
          </p:cNvSpPr>
          <p:nvPr>
            <p:ph type="ftr" sz="quarter" idx="11"/>
          </p:nvPr>
        </p:nvSpPr>
        <p:spPr/>
        <p:txBody>
          <a:bodyPr/>
          <a:lstStyle/>
          <a:p>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281538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E7A580-66C5-4D46-A85F-EBD0E87F24F5}" type="datetimeFigureOut">
              <a:rPr lang="en-IN" smtClean="0"/>
              <a:t>02-06-2020</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1177261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E7A580-66C5-4D46-A85F-EBD0E87F24F5}" type="datetimeFigureOut">
              <a:rPr lang="en-IN" smtClean="0"/>
              <a:t>02-06-2020</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2159775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E7A580-66C5-4D46-A85F-EBD0E87F24F5}" type="datetimeFigureOut">
              <a:rPr lang="en-IN" smtClean="0"/>
              <a:t>02-06-2020</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3697210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5E7A580-66C5-4D46-A85F-EBD0E87F24F5}" type="datetimeFigureOut">
              <a:rPr lang="en-IN" smtClean="0"/>
              <a:t>02-06-2020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3230744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5E7A580-66C5-4D46-A85F-EBD0E87F24F5}" type="datetimeFigureOut">
              <a:rPr lang="en-IN" smtClean="0"/>
              <a:t>02-06-2020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9F171F-E264-4CDA-88DB-0B626919806B}" type="slidenum">
              <a:rPr lang="en-IN" smtClean="0"/>
              <a:t>‹#›</a:t>
            </a:fld>
            <a:endParaRPr lang="en-IN"/>
          </a:p>
        </p:txBody>
      </p:sp>
    </p:spTree>
    <p:extLst>
      <p:ext uri="{BB962C8B-B14F-4D97-AF65-F5344CB8AC3E}">
        <p14:creationId xmlns:p14="http://schemas.microsoft.com/office/powerpoint/2010/main" val="1462871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5E7A580-66C5-4D46-A85F-EBD0E87F24F5}" type="datetimeFigureOut">
              <a:rPr lang="en-IN" smtClean="0"/>
              <a:t>02-06-2020</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09F171F-E264-4CDA-88DB-0B626919806B}" type="slidenum">
              <a:rPr lang="en-IN" smtClean="0"/>
              <a:t>‹#›</a:t>
            </a:fld>
            <a:endParaRPr lang="en-IN"/>
          </a:p>
        </p:txBody>
      </p:sp>
    </p:spTree>
    <p:extLst>
      <p:ext uri="{BB962C8B-B14F-4D97-AF65-F5344CB8AC3E}">
        <p14:creationId xmlns:p14="http://schemas.microsoft.com/office/powerpoint/2010/main" val="1508904066"/>
      </p:ext>
    </p:extLst>
  </p:cSld>
  <p:clrMap bg1="dk1" tx1="lt1" bg2="dk2" tx2="lt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 id="2147483823" r:id="rId15"/>
    <p:sldLayoutId id="21474838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0"/>
            <a:ext cx="9144000" cy="5325330"/>
          </a:xfrm>
        </p:spPr>
        <p:txBody>
          <a:bodyPr>
            <a:noAutofit/>
          </a:bodyPr>
          <a:lstStyle/>
          <a:p>
            <a:pPr algn="ctr"/>
            <a:r>
              <a:rPr lang="en-IN" sz="2400" b="1" dirty="0">
                <a:solidFill>
                  <a:schemeClr val="tx2"/>
                </a:solidFill>
                <a:effectLst>
                  <a:outerShdw blurRad="38100" dist="38100" dir="2700000" algn="tl">
                    <a:srgbClr val="000000">
                      <a:alpha val="43137"/>
                    </a:srgbClr>
                  </a:outerShdw>
                </a:effectLst>
                <a:latin typeface="Constantia" pitchFamily="18" charset="0"/>
              </a:rPr>
              <a:t>LL.M. SEMESTER II</a:t>
            </a:r>
            <a:br>
              <a:rPr lang="en-IN" sz="2400" b="1" dirty="0">
                <a:solidFill>
                  <a:schemeClr val="tx2"/>
                </a:solidFill>
                <a:effectLst>
                  <a:outerShdw blurRad="38100" dist="38100" dir="2700000" algn="tl">
                    <a:srgbClr val="000000">
                      <a:alpha val="43137"/>
                    </a:srgbClr>
                  </a:outerShdw>
                </a:effectLst>
                <a:latin typeface="Constantia" pitchFamily="18" charset="0"/>
              </a:rPr>
            </a:br>
            <a:br>
              <a:rPr lang="en-IN" sz="2400" b="1" dirty="0">
                <a:solidFill>
                  <a:schemeClr val="tx2"/>
                </a:solidFill>
                <a:effectLst>
                  <a:outerShdw blurRad="38100" dist="38100" dir="2700000" algn="tl">
                    <a:srgbClr val="000000">
                      <a:alpha val="43137"/>
                    </a:srgbClr>
                  </a:outerShdw>
                </a:effectLst>
                <a:latin typeface="Constantia" pitchFamily="18" charset="0"/>
              </a:rPr>
            </a:br>
            <a:r>
              <a:rPr lang="en-IN" sz="2400" b="1" dirty="0">
                <a:solidFill>
                  <a:schemeClr val="tx2"/>
                </a:solidFill>
                <a:effectLst>
                  <a:outerShdw blurRad="38100" dist="38100" dir="2700000" algn="tl">
                    <a:srgbClr val="000000">
                      <a:alpha val="43137"/>
                    </a:srgbClr>
                  </a:outerShdw>
                </a:effectLst>
                <a:latin typeface="Constantia" pitchFamily="18" charset="0"/>
              </a:rPr>
              <a:t>COURSE CODE : 204E (Gr-B)</a:t>
            </a:r>
            <a:br>
              <a:rPr lang="en-IN" sz="2400" b="1" dirty="0">
                <a:solidFill>
                  <a:schemeClr val="tx2"/>
                </a:solidFill>
                <a:effectLst>
                  <a:outerShdw blurRad="38100" dist="38100" dir="2700000" algn="tl">
                    <a:srgbClr val="000000">
                      <a:alpha val="43137"/>
                    </a:srgbClr>
                  </a:outerShdw>
                </a:effectLst>
                <a:latin typeface="Constantia" pitchFamily="18" charset="0"/>
              </a:rPr>
            </a:br>
            <a:br>
              <a:rPr lang="en-IN" sz="2400" b="1" dirty="0">
                <a:solidFill>
                  <a:schemeClr val="tx2"/>
                </a:solidFill>
                <a:effectLst>
                  <a:outerShdw blurRad="38100" dist="38100" dir="2700000" algn="tl">
                    <a:srgbClr val="000000">
                      <a:alpha val="43137"/>
                    </a:srgbClr>
                  </a:outerShdw>
                </a:effectLst>
                <a:latin typeface="Constantia" pitchFamily="18" charset="0"/>
              </a:rPr>
            </a:br>
            <a:r>
              <a:rPr lang="en-IN" sz="2400" b="1" dirty="0">
                <a:solidFill>
                  <a:schemeClr val="tx2"/>
                </a:solidFill>
                <a:effectLst>
                  <a:outerShdw blurRad="38100" dist="38100" dir="2700000" algn="tl">
                    <a:srgbClr val="000000">
                      <a:alpha val="43137"/>
                    </a:srgbClr>
                  </a:outerShdw>
                </a:effectLst>
                <a:latin typeface="Constantia" pitchFamily="18" charset="0"/>
              </a:rPr>
              <a:t>COURSE TITLE : COMPARATIVE ADMINISTRATIVE LAW</a:t>
            </a:r>
            <a:br>
              <a:rPr lang="en-IN" sz="2400" b="1" dirty="0">
                <a:solidFill>
                  <a:schemeClr val="tx2"/>
                </a:solidFill>
                <a:effectLst>
                  <a:outerShdw blurRad="38100" dist="38100" dir="2700000" algn="tl">
                    <a:srgbClr val="000000">
                      <a:alpha val="43137"/>
                    </a:srgbClr>
                  </a:outerShdw>
                </a:effectLst>
                <a:latin typeface="Constantia" pitchFamily="18" charset="0"/>
              </a:rPr>
            </a:br>
            <a:br>
              <a:rPr lang="en-IN" sz="2400" b="1" dirty="0">
                <a:solidFill>
                  <a:schemeClr val="tx2"/>
                </a:solidFill>
                <a:effectLst>
                  <a:outerShdw blurRad="38100" dist="38100" dir="2700000" algn="tl">
                    <a:srgbClr val="000000">
                      <a:alpha val="43137"/>
                    </a:srgbClr>
                  </a:outerShdw>
                </a:effectLst>
                <a:latin typeface="Constantia" pitchFamily="18" charset="0"/>
              </a:rPr>
            </a:br>
            <a:r>
              <a:rPr lang="en-IN" sz="2400" b="1" dirty="0">
                <a:solidFill>
                  <a:schemeClr val="tx2"/>
                </a:solidFill>
                <a:effectLst>
                  <a:outerShdw blurRad="38100" dist="38100" dir="2700000" algn="tl">
                    <a:srgbClr val="000000">
                      <a:alpha val="43137"/>
                    </a:srgbClr>
                  </a:outerShdw>
                </a:effectLst>
                <a:latin typeface="Constantia" pitchFamily="18" charset="0"/>
              </a:rPr>
              <a:t>UNIT IV : GOVERNMENT LIABILITY FOR TORTS, PROMISSORY ESTOPPEL AND DOCTRINE OF </a:t>
            </a:r>
            <a:br>
              <a:rPr lang="en-IN" sz="2400" b="1" dirty="0">
                <a:solidFill>
                  <a:schemeClr val="tx2"/>
                </a:solidFill>
                <a:effectLst>
                  <a:outerShdw blurRad="38100" dist="38100" dir="2700000" algn="tl">
                    <a:srgbClr val="000000">
                      <a:alpha val="43137"/>
                    </a:srgbClr>
                  </a:outerShdw>
                </a:effectLst>
                <a:latin typeface="Constantia" pitchFamily="18" charset="0"/>
              </a:rPr>
            </a:br>
            <a:r>
              <a:rPr lang="en-IN" sz="2400" b="1" dirty="0">
                <a:solidFill>
                  <a:schemeClr val="tx2"/>
                </a:solidFill>
                <a:effectLst>
                  <a:outerShdw blurRad="38100" dist="38100" dir="2700000" algn="tl">
                    <a:srgbClr val="000000">
                      <a:alpha val="43137"/>
                    </a:srgbClr>
                  </a:outerShdw>
                </a:effectLst>
                <a:latin typeface="Constantia" pitchFamily="18" charset="0"/>
              </a:rPr>
              <a:t>LEGITIMATE EXPECTATION</a:t>
            </a:r>
            <a:br>
              <a:rPr lang="en-IN" sz="2000" b="1" dirty="0">
                <a:solidFill>
                  <a:schemeClr val="tx2"/>
                </a:solidFill>
                <a:effectLst>
                  <a:outerShdw blurRad="38100" dist="38100" dir="2700000" algn="tl">
                    <a:srgbClr val="000000">
                      <a:alpha val="43137"/>
                    </a:srgbClr>
                  </a:outerShdw>
                </a:effectLst>
                <a:latin typeface="Constantia" pitchFamily="18" charset="0"/>
              </a:rPr>
            </a:br>
            <a:br>
              <a:rPr lang="en-IN" sz="2000" b="1" dirty="0">
                <a:effectLst>
                  <a:outerShdw blurRad="38100" dist="38100" dir="2700000" algn="tl">
                    <a:srgbClr val="000000">
                      <a:alpha val="43137"/>
                    </a:srgbClr>
                  </a:outerShdw>
                </a:effectLst>
                <a:latin typeface="Constantia" pitchFamily="18" charset="0"/>
              </a:rPr>
            </a:br>
            <a:r>
              <a:rPr lang="en-IN" sz="3600" b="1" dirty="0">
                <a:solidFill>
                  <a:srgbClr val="FFC000"/>
                </a:solidFill>
                <a:effectLst>
                  <a:outerShdw blurRad="38100" dist="38100" dir="2700000" algn="tl">
                    <a:srgbClr val="000000">
                      <a:alpha val="43137"/>
                    </a:srgbClr>
                  </a:outerShdw>
                </a:effectLst>
                <a:latin typeface="Constantia" pitchFamily="18" charset="0"/>
              </a:rPr>
              <a:t>4.1 </a:t>
            </a:r>
            <a:r>
              <a:rPr lang="en-US" sz="3600" b="1" dirty="0">
                <a:solidFill>
                  <a:srgbClr val="FFC000"/>
                </a:solidFill>
                <a:effectLst>
                  <a:outerShdw blurRad="38100" dist="38100" dir="2700000" algn="tl">
                    <a:srgbClr val="000000">
                      <a:alpha val="43137"/>
                    </a:srgbClr>
                  </a:outerShdw>
                </a:effectLst>
                <a:latin typeface="Constantia" pitchFamily="18" charset="0"/>
              </a:rPr>
              <a:t>GOVERNMENT LIABILITY FOR TORTS COMMITTEED BY ITS EMPLOYEES IN GREAT BRITAIN, FRANCE AND INDIA </a:t>
            </a:r>
            <a:endParaRPr lang="en-IN" sz="3600" b="1" dirty="0">
              <a:solidFill>
                <a:srgbClr val="FFC000"/>
              </a:solidFill>
              <a:effectLst>
                <a:outerShdw blurRad="38100" dist="38100" dir="2700000" algn="tl">
                  <a:srgbClr val="000000">
                    <a:alpha val="43137"/>
                  </a:srgbClr>
                </a:outerShdw>
              </a:effectLst>
              <a:latin typeface="Constantia" pitchFamily="18" charset="0"/>
            </a:endParaRPr>
          </a:p>
        </p:txBody>
      </p:sp>
      <p:sp>
        <p:nvSpPr>
          <p:cNvPr id="3" name="Subtitle 2"/>
          <p:cNvSpPr>
            <a:spLocks noGrp="1"/>
          </p:cNvSpPr>
          <p:nvPr>
            <p:ph type="subTitle" idx="1"/>
          </p:nvPr>
        </p:nvSpPr>
        <p:spPr>
          <a:xfrm>
            <a:off x="1629507" y="5275384"/>
            <a:ext cx="9144000" cy="1582615"/>
          </a:xfrm>
        </p:spPr>
        <p:txBody>
          <a:bodyPr>
            <a:normAutofit fontScale="92500" lnSpcReduction="20000"/>
          </a:bodyPr>
          <a:lstStyle/>
          <a:p>
            <a:pPr algn="r">
              <a:spcBef>
                <a:spcPts val="0"/>
              </a:spcBef>
            </a:pPr>
            <a:r>
              <a:rPr lang="en-US" sz="2400" b="1" dirty="0">
                <a:latin typeface="Constantia" pitchFamily="18" charset="0"/>
                <a:ea typeface="Tahoma" pitchFamily="34" charset="0"/>
                <a:cs typeface="Simplified Arabic Fixed" pitchFamily="49" charset="-78"/>
              </a:rPr>
              <a:t>Presented by –</a:t>
            </a:r>
          </a:p>
          <a:p>
            <a:pPr algn="r">
              <a:spcBef>
                <a:spcPts val="0"/>
              </a:spcBef>
            </a:pPr>
            <a:r>
              <a:rPr lang="en-US" sz="2400" b="1" dirty="0">
                <a:latin typeface="Constantia" pitchFamily="18" charset="0"/>
                <a:ea typeface="Tahoma" pitchFamily="34" charset="0"/>
                <a:cs typeface="Simplified Arabic Fixed" pitchFamily="49" charset="-78"/>
              </a:rPr>
              <a:t>Dr. Sangeeta Chatterjee</a:t>
            </a:r>
          </a:p>
          <a:p>
            <a:pPr algn="r">
              <a:spcBef>
                <a:spcPts val="0"/>
              </a:spcBef>
            </a:pPr>
            <a:r>
              <a:rPr lang="en-US" sz="2400" b="1" dirty="0">
                <a:latin typeface="Constantia" pitchFamily="18" charset="0"/>
                <a:ea typeface="Tahoma" pitchFamily="34" charset="0"/>
                <a:cs typeface="Simplified Arabic Fixed" pitchFamily="49" charset="-78"/>
              </a:rPr>
              <a:t>Assistant Professor</a:t>
            </a:r>
          </a:p>
          <a:p>
            <a:pPr algn="r">
              <a:spcBef>
                <a:spcPts val="0"/>
              </a:spcBef>
            </a:pPr>
            <a:r>
              <a:rPr lang="en-US" sz="2400" b="1" dirty="0">
                <a:latin typeface="Constantia" pitchFamily="18" charset="0"/>
                <a:ea typeface="Tahoma" pitchFamily="34" charset="0"/>
                <a:cs typeface="Simplified Arabic Fixed" pitchFamily="49" charset="-78"/>
              </a:rPr>
              <a:t>Department of Law,</a:t>
            </a:r>
          </a:p>
          <a:p>
            <a:pPr algn="r">
              <a:spcBef>
                <a:spcPts val="0"/>
              </a:spcBef>
            </a:pPr>
            <a:r>
              <a:rPr lang="en-US" sz="2400" b="1" dirty="0" err="1">
                <a:latin typeface="Constantia" pitchFamily="18" charset="0"/>
                <a:ea typeface="Tahoma" pitchFamily="34" charset="0"/>
                <a:cs typeface="Simplified Arabic Fixed" pitchFamily="49" charset="-78"/>
              </a:rPr>
              <a:t>Bankura</a:t>
            </a:r>
            <a:r>
              <a:rPr lang="en-US" sz="2400" b="1" dirty="0">
                <a:latin typeface="Constantia" pitchFamily="18" charset="0"/>
                <a:ea typeface="Tahoma" pitchFamily="34" charset="0"/>
                <a:cs typeface="Simplified Arabic Fixed" pitchFamily="49" charset="-78"/>
              </a:rPr>
              <a:t> University</a:t>
            </a:r>
          </a:p>
          <a:p>
            <a:endParaRPr lang="en-IN" dirty="0"/>
          </a:p>
        </p:txBody>
      </p:sp>
    </p:spTree>
    <p:extLst>
      <p:ext uri="{BB962C8B-B14F-4D97-AF65-F5344CB8AC3E}">
        <p14:creationId xmlns:p14="http://schemas.microsoft.com/office/powerpoint/2010/main" val="835273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7733"/>
            <a:ext cx="10515600" cy="1325563"/>
          </a:xfrm>
        </p:spPr>
        <p:txBody>
          <a:bodyPr>
            <a:noAutofit/>
          </a:bodyPr>
          <a:lstStyle/>
          <a:p>
            <a:pPr algn="ctr"/>
            <a:r>
              <a:rPr lang="en-US" sz="4400" b="1" dirty="0">
                <a:solidFill>
                  <a:schemeClr val="tx2"/>
                </a:solidFill>
                <a:effectLst>
                  <a:outerShdw blurRad="38100" dist="38100" dir="2700000" algn="tl">
                    <a:srgbClr val="000000">
                      <a:alpha val="43137"/>
                    </a:srgbClr>
                  </a:outerShdw>
                </a:effectLst>
                <a:latin typeface="Constantia" pitchFamily="18" charset="0"/>
              </a:rPr>
              <a:t>CRITICISM AND FUTURE PROPOSITIONS</a:t>
            </a:r>
            <a:endParaRPr lang="en-IN" sz="4400" dirty="0">
              <a:solidFill>
                <a:schemeClr val="tx2"/>
              </a:solidFill>
            </a:endParaRPr>
          </a:p>
        </p:txBody>
      </p:sp>
      <p:sp>
        <p:nvSpPr>
          <p:cNvPr id="3" name="Content Placeholder 2"/>
          <p:cNvSpPr>
            <a:spLocks noGrp="1"/>
          </p:cNvSpPr>
          <p:nvPr>
            <p:ph idx="1"/>
          </p:nvPr>
        </p:nvSpPr>
        <p:spPr>
          <a:xfrm>
            <a:off x="202223" y="1600200"/>
            <a:ext cx="11579469" cy="5161085"/>
          </a:xfrm>
        </p:spPr>
        <p:txBody>
          <a:bodyPr>
            <a:normAutofit fontScale="70000" lnSpcReduction="20000"/>
          </a:bodyPr>
          <a:lstStyle/>
          <a:p>
            <a:pPr algn="just">
              <a:buFont typeface="Wingdings" panose="05000000000000000000" pitchFamily="2" charset="2"/>
              <a:buChar char="§"/>
            </a:pPr>
            <a:r>
              <a:rPr lang="en-IN" sz="3600" dirty="0">
                <a:latin typeface="Constantia" panose="02030602050306030303" pitchFamily="18" charset="0"/>
              </a:rPr>
              <a:t>The doctrine of </a:t>
            </a:r>
            <a:r>
              <a:rPr lang="en-IN" sz="3600" i="1" dirty="0">
                <a:solidFill>
                  <a:srgbClr val="FFC000"/>
                </a:solidFill>
                <a:latin typeface="Constantia" panose="02030602050306030303" pitchFamily="18" charset="0"/>
              </a:rPr>
              <a:t>“sovereign immunity”</a:t>
            </a:r>
            <a:r>
              <a:rPr lang="en-IN" sz="3600" dirty="0">
                <a:latin typeface="Constantia" panose="02030602050306030303" pitchFamily="18" charset="0"/>
              </a:rPr>
              <a:t> is an </a:t>
            </a:r>
            <a:r>
              <a:rPr lang="en-IN" sz="3600">
                <a:latin typeface="Constantia" panose="02030602050306030303" pitchFamily="18" charset="0"/>
              </a:rPr>
              <a:t>instrument of survival </a:t>
            </a:r>
            <a:r>
              <a:rPr lang="en-IN" sz="3600" dirty="0">
                <a:latin typeface="Constantia" panose="02030602050306030303" pitchFamily="18" charset="0"/>
              </a:rPr>
              <a:t>without any rational basis.</a:t>
            </a:r>
          </a:p>
          <a:p>
            <a:pPr algn="just">
              <a:buFont typeface="Wingdings" panose="05000000000000000000" pitchFamily="2" charset="2"/>
              <a:buChar char="§"/>
            </a:pPr>
            <a:r>
              <a:rPr lang="en-IN" sz="3600" dirty="0">
                <a:latin typeface="Constantia" panose="02030602050306030303" pitchFamily="18" charset="0"/>
              </a:rPr>
              <a:t>Any welfare democratic society means equality between the governors and the governed and the socialisation of compensation.</a:t>
            </a:r>
          </a:p>
          <a:p>
            <a:pPr algn="just">
              <a:buFont typeface="Wingdings" panose="05000000000000000000" pitchFamily="2" charset="2"/>
              <a:buChar char="§"/>
            </a:pPr>
            <a:r>
              <a:rPr lang="en-IN" sz="3600" dirty="0">
                <a:latin typeface="Constantia" panose="02030602050306030303" pitchFamily="18" charset="0"/>
              </a:rPr>
              <a:t>The distinction between </a:t>
            </a:r>
            <a:r>
              <a:rPr lang="en-IN" sz="3600" i="1" dirty="0">
                <a:latin typeface="Constantia" panose="02030602050306030303" pitchFamily="18" charset="0"/>
              </a:rPr>
              <a:t>“sovereign” and “non-sovereign” </a:t>
            </a:r>
            <a:r>
              <a:rPr lang="en-IN" sz="3600" dirty="0">
                <a:latin typeface="Constantia" panose="02030602050306030303" pitchFamily="18" charset="0"/>
              </a:rPr>
              <a:t>functions is a logical fallacy.</a:t>
            </a:r>
          </a:p>
          <a:p>
            <a:pPr algn="just">
              <a:buFont typeface="Wingdings" panose="05000000000000000000" pitchFamily="2" charset="2"/>
              <a:buChar char="§"/>
            </a:pPr>
            <a:r>
              <a:rPr lang="en-IN" sz="3600" dirty="0">
                <a:latin typeface="Constantia" panose="02030602050306030303" pitchFamily="18" charset="0"/>
              </a:rPr>
              <a:t>Attempt to protect the State should be through budgetary reorganisation and not through shifting the burden to helpless victims.</a:t>
            </a:r>
          </a:p>
          <a:p>
            <a:pPr algn="just">
              <a:buFont typeface="Wingdings" panose="05000000000000000000" pitchFamily="2" charset="2"/>
              <a:buChar char="§"/>
            </a:pPr>
            <a:r>
              <a:rPr lang="en-IN" sz="3600" dirty="0">
                <a:latin typeface="Constantia" panose="02030602050306030303" pitchFamily="18" charset="0"/>
              </a:rPr>
              <a:t>Development of a public law of tort on the basis of French Model is the need of the hour.</a:t>
            </a:r>
          </a:p>
          <a:p>
            <a:pPr algn="just">
              <a:buFont typeface="Wingdings" panose="05000000000000000000" pitchFamily="2" charset="2"/>
              <a:buChar char="§"/>
            </a:pPr>
            <a:r>
              <a:rPr lang="en-IN" sz="3600" dirty="0">
                <a:latin typeface="Constantia" panose="02030602050306030303" pitchFamily="18" charset="0"/>
              </a:rPr>
              <a:t>Socialisation of Compensation must be the foundation of the law relating to governmental liability in tort.</a:t>
            </a:r>
          </a:p>
          <a:p>
            <a:pPr algn="just">
              <a:buFont typeface="Wingdings" panose="05000000000000000000" pitchFamily="2" charset="2"/>
              <a:buChar char="§"/>
            </a:pPr>
            <a:r>
              <a:rPr lang="en-IN" sz="3600" dirty="0">
                <a:latin typeface="Constantia" panose="02030602050306030303" pitchFamily="18" charset="0"/>
              </a:rPr>
              <a:t>Emphasis should be given on statutory regulations, openness and institutional mechanisms to prevent litigations for tort claims.</a:t>
            </a:r>
          </a:p>
          <a:p>
            <a:pPr algn="just">
              <a:buFont typeface="Wingdings" panose="05000000000000000000" pitchFamily="2" charset="2"/>
              <a:buChar char="§"/>
            </a:pPr>
            <a:endParaRPr lang="en-IN" sz="3600" dirty="0">
              <a:latin typeface="Constantia" panose="02030602050306030303" pitchFamily="18" charset="0"/>
            </a:endParaRPr>
          </a:p>
        </p:txBody>
      </p:sp>
    </p:spTree>
    <p:extLst>
      <p:ext uri="{BB962C8B-B14F-4D97-AF65-F5344CB8AC3E}">
        <p14:creationId xmlns:p14="http://schemas.microsoft.com/office/powerpoint/2010/main" val="878868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724512"/>
          </a:xfrm>
        </p:spPr>
        <p:txBody>
          <a:bodyPr>
            <a:noAutofit/>
          </a:bodyPr>
          <a:lstStyle/>
          <a:p>
            <a:pPr algn="ctr"/>
            <a:r>
              <a:rPr lang="en-US" sz="4400" b="1" dirty="0">
                <a:solidFill>
                  <a:schemeClr val="tx2"/>
                </a:solidFill>
                <a:effectLst>
                  <a:outerShdw blurRad="38100" dist="38100" dir="2700000" algn="tl">
                    <a:srgbClr val="000000">
                      <a:alpha val="43137"/>
                    </a:srgbClr>
                  </a:outerShdw>
                </a:effectLst>
                <a:latin typeface="Constantia" pitchFamily="18" charset="0"/>
              </a:rPr>
              <a:t>CONCLUSION</a:t>
            </a:r>
            <a:endParaRPr lang="en-IN" sz="4400" dirty="0">
              <a:solidFill>
                <a:schemeClr val="tx2"/>
              </a:solidFill>
            </a:endParaRPr>
          </a:p>
        </p:txBody>
      </p:sp>
      <p:sp>
        <p:nvSpPr>
          <p:cNvPr id="3" name="Content Placeholder 2"/>
          <p:cNvSpPr>
            <a:spLocks noGrp="1"/>
          </p:cNvSpPr>
          <p:nvPr>
            <p:ph idx="1"/>
          </p:nvPr>
        </p:nvSpPr>
        <p:spPr>
          <a:xfrm>
            <a:off x="838200" y="1600200"/>
            <a:ext cx="10515600" cy="5161085"/>
          </a:xfrm>
        </p:spPr>
        <p:txBody>
          <a:bodyPr>
            <a:normAutofit/>
          </a:bodyPr>
          <a:lstStyle/>
          <a:p>
            <a:pPr marL="0" indent="0" algn="just">
              <a:buNone/>
            </a:pPr>
            <a:r>
              <a:rPr lang="en-IN" sz="3600" dirty="0">
                <a:latin typeface="Constantia" panose="02030602050306030303" pitchFamily="18" charset="0"/>
              </a:rPr>
              <a:t>The Indian judiciary has failed to show its creativity in the area of governmental liability of tort. It is still following the old and obsolete English principles of private law of tort. In the absence of any public law of tort, private citizens are greatly suffering from loss caused by governmental actions in the public interest. Therefore, development of the </a:t>
            </a:r>
            <a:r>
              <a:rPr lang="en-IN" sz="3600" i="1" dirty="0">
                <a:solidFill>
                  <a:srgbClr val="FFC000"/>
                </a:solidFill>
                <a:latin typeface="Constantia" panose="02030602050306030303" pitchFamily="18" charset="0"/>
              </a:rPr>
              <a:t>“public law of tort”</a:t>
            </a:r>
            <a:r>
              <a:rPr lang="en-IN" sz="3600" dirty="0">
                <a:latin typeface="Constantia" panose="02030602050306030303" pitchFamily="18" charset="0"/>
              </a:rPr>
              <a:t> satisfying the claims of </a:t>
            </a:r>
            <a:r>
              <a:rPr lang="en-IN" sz="3600" i="1" dirty="0">
                <a:solidFill>
                  <a:srgbClr val="FFC000"/>
                </a:solidFill>
                <a:latin typeface="Constantia" panose="02030602050306030303" pitchFamily="18" charset="0"/>
              </a:rPr>
              <a:t>“socialisation of compensation”</a:t>
            </a:r>
            <a:r>
              <a:rPr lang="en-IN" sz="3600" dirty="0">
                <a:latin typeface="Constantia" panose="02030602050306030303" pitchFamily="18" charset="0"/>
              </a:rPr>
              <a:t> is the urgent need of the hour.  </a:t>
            </a:r>
          </a:p>
        </p:txBody>
      </p:sp>
    </p:spTree>
    <p:extLst>
      <p:ext uri="{BB962C8B-B14F-4D97-AF65-F5344CB8AC3E}">
        <p14:creationId xmlns:p14="http://schemas.microsoft.com/office/powerpoint/2010/main" val="878868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879086"/>
            <a:ext cx="8911687" cy="967298"/>
          </a:xfrm>
        </p:spPr>
        <p:txBody>
          <a:bodyPr>
            <a:normAutofit/>
          </a:bodyPr>
          <a:lstStyle/>
          <a:p>
            <a:pPr algn="ctr"/>
            <a:r>
              <a:rPr lang="en-US" sz="4400" b="1" dirty="0">
                <a:solidFill>
                  <a:schemeClr val="tx2"/>
                </a:solidFill>
                <a:effectLst>
                  <a:outerShdw blurRad="38100" dist="38100" dir="2700000" algn="tl">
                    <a:srgbClr val="000000">
                      <a:alpha val="43137"/>
                    </a:srgbClr>
                  </a:outerShdw>
                </a:effectLst>
                <a:latin typeface="Constantia" pitchFamily="18" charset="0"/>
              </a:rPr>
              <a:t>REFERENCE :</a:t>
            </a:r>
            <a:endParaRPr lang="en-IN" sz="4400" dirty="0">
              <a:solidFill>
                <a:schemeClr val="tx2"/>
              </a:solidFill>
            </a:endParaRPr>
          </a:p>
        </p:txBody>
      </p:sp>
      <p:sp>
        <p:nvSpPr>
          <p:cNvPr id="3" name="Content Placeholder 2"/>
          <p:cNvSpPr>
            <a:spLocks noGrp="1"/>
          </p:cNvSpPr>
          <p:nvPr>
            <p:ph idx="1"/>
          </p:nvPr>
        </p:nvSpPr>
        <p:spPr>
          <a:xfrm>
            <a:off x="838199" y="2540978"/>
            <a:ext cx="10515600" cy="2699238"/>
          </a:xfrm>
        </p:spPr>
        <p:txBody>
          <a:bodyPr>
            <a:normAutofit/>
          </a:bodyPr>
          <a:lstStyle/>
          <a:p>
            <a:pPr>
              <a:buFont typeface="+mj-lt"/>
              <a:buAutoNum type="arabicPeriod"/>
            </a:pPr>
            <a:r>
              <a:rPr lang="en-IN" sz="4000" dirty="0">
                <a:latin typeface="Constantia" panose="02030602050306030303" pitchFamily="18" charset="0"/>
              </a:rPr>
              <a:t>Dr. I. P. Massey, </a:t>
            </a:r>
            <a:r>
              <a:rPr lang="en-US" sz="4000" dirty="0">
                <a:latin typeface="Constantia" panose="02030602050306030303" pitchFamily="18" charset="0"/>
              </a:rPr>
              <a:t>Administrative Law</a:t>
            </a:r>
            <a:r>
              <a:rPr lang="en-IN" sz="4000" dirty="0">
                <a:latin typeface="Constantia" panose="02030602050306030303" pitchFamily="18" charset="0"/>
              </a:rPr>
              <a:t>, Eastern </a:t>
            </a:r>
            <a:r>
              <a:rPr lang="en-US" sz="4000" dirty="0">
                <a:latin typeface="Constantia" panose="02030602050306030303" pitchFamily="18" charset="0"/>
              </a:rPr>
              <a:t>Book Company, Lucknow, 8</a:t>
            </a:r>
            <a:r>
              <a:rPr lang="en-US" sz="4000" baseline="30000" dirty="0">
                <a:latin typeface="Constantia" panose="02030602050306030303" pitchFamily="18" charset="0"/>
              </a:rPr>
              <a:t>th</a:t>
            </a:r>
            <a:r>
              <a:rPr lang="en-US" sz="4000" dirty="0">
                <a:latin typeface="Constantia" panose="02030602050306030303" pitchFamily="18" charset="0"/>
              </a:rPr>
              <a:t> Edition, 2012</a:t>
            </a:r>
            <a:r>
              <a:rPr lang="en-IN" sz="4000" dirty="0">
                <a:latin typeface="Constantia" panose="02030602050306030303" pitchFamily="18" charset="0"/>
              </a:rPr>
              <a:t>.</a:t>
            </a:r>
          </a:p>
          <a:p>
            <a:pPr marL="0" indent="0" algn="just">
              <a:buNone/>
            </a:pPr>
            <a:endParaRPr lang="en-IN" sz="3600" dirty="0">
              <a:latin typeface="Constantia" panose="02030602050306030303" pitchFamily="18" charset="0"/>
            </a:endParaRPr>
          </a:p>
        </p:txBody>
      </p:sp>
    </p:spTree>
    <p:extLst>
      <p:ext uri="{BB962C8B-B14F-4D97-AF65-F5344CB8AC3E}">
        <p14:creationId xmlns:p14="http://schemas.microsoft.com/office/powerpoint/2010/main" val="878868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140677"/>
            <a:ext cx="10058400" cy="844061"/>
          </a:xfrm>
        </p:spPr>
        <p:txBody>
          <a:bodyPr>
            <a:normAutofit/>
          </a:bodyPr>
          <a:lstStyle/>
          <a:p>
            <a:pPr algn="ctr"/>
            <a:r>
              <a:rPr lang="en-US" sz="4400" b="1" dirty="0">
                <a:solidFill>
                  <a:schemeClr val="tx2"/>
                </a:solidFill>
                <a:effectLst>
                  <a:outerShdw blurRad="38100" dist="38100" dir="2700000" algn="tl">
                    <a:srgbClr val="000000">
                      <a:alpha val="43137"/>
                    </a:srgbClr>
                  </a:outerShdw>
                </a:effectLst>
                <a:latin typeface="Constantia" pitchFamily="18" charset="0"/>
              </a:rPr>
              <a:t>INTRODUCTION</a:t>
            </a:r>
            <a:endParaRPr lang="en-IN" sz="4400" dirty="0">
              <a:solidFill>
                <a:schemeClr val="tx2"/>
              </a:solidFill>
            </a:endParaRPr>
          </a:p>
        </p:txBody>
      </p:sp>
      <p:sp>
        <p:nvSpPr>
          <p:cNvPr id="3" name="Content Placeholder 2"/>
          <p:cNvSpPr>
            <a:spLocks noGrp="1"/>
          </p:cNvSpPr>
          <p:nvPr>
            <p:ph idx="1"/>
          </p:nvPr>
        </p:nvSpPr>
        <p:spPr>
          <a:xfrm>
            <a:off x="838200" y="1257300"/>
            <a:ext cx="10515600" cy="5503985"/>
          </a:xfrm>
        </p:spPr>
        <p:txBody>
          <a:bodyPr>
            <a:noAutofit/>
          </a:bodyPr>
          <a:lstStyle/>
          <a:p>
            <a:pPr algn="just">
              <a:buFont typeface="Wingdings" panose="05000000000000000000" pitchFamily="2" charset="2"/>
              <a:buChar char="§"/>
            </a:pPr>
            <a:r>
              <a:rPr lang="en-US" sz="3200" dirty="0">
                <a:latin typeface="Constantia" panose="02030602050306030303" pitchFamily="18" charset="0"/>
              </a:rPr>
              <a:t>In any democratic country, where government plays the role of a “welfare and service state”, the question of government liability evokes a serious response.</a:t>
            </a:r>
          </a:p>
          <a:p>
            <a:pPr algn="just">
              <a:buFont typeface="Wingdings" panose="05000000000000000000" pitchFamily="2" charset="2"/>
              <a:buChar char="§"/>
            </a:pPr>
            <a:r>
              <a:rPr lang="en-US" sz="3200" dirty="0">
                <a:latin typeface="Constantia" panose="02030602050306030303" pitchFamily="18" charset="0"/>
              </a:rPr>
              <a:t>On the one hand, the concept of an intensive form of government requires active participation of the State in welfare and service activities.</a:t>
            </a:r>
          </a:p>
          <a:p>
            <a:pPr algn="just">
              <a:buFont typeface="Wingdings" panose="05000000000000000000" pitchFamily="2" charset="2"/>
              <a:buChar char="§"/>
            </a:pPr>
            <a:r>
              <a:rPr lang="en-US" sz="3200" dirty="0">
                <a:latin typeface="Constantia" panose="02030602050306030303" pitchFamily="18" charset="0"/>
              </a:rPr>
              <a:t>But on the other, the concept of governmental liability may have a terrifying effect on such participation.</a:t>
            </a:r>
          </a:p>
          <a:p>
            <a:pPr algn="just">
              <a:buFont typeface="Wingdings" panose="05000000000000000000" pitchFamily="2" charset="2"/>
              <a:buChar char="§"/>
            </a:pPr>
            <a:r>
              <a:rPr lang="en-US" sz="3200" dirty="0">
                <a:latin typeface="Constantia" panose="02030602050306030303" pitchFamily="18" charset="0"/>
              </a:rPr>
              <a:t>Therefore, a very delicate balance should be maintained between the two.</a:t>
            </a:r>
            <a:endParaRPr lang="en-IN" sz="3200" dirty="0">
              <a:latin typeface="Constantia" panose="02030602050306030303" pitchFamily="18" charset="0"/>
            </a:endParaRPr>
          </a:p>
        </p:txBody>
      </p:sp>
    </p:spTree>
    <p:extLst>
      <p:ext uri="{BB962C8B-B14F-4D97-AF65-F5344CB8AC3E}">
        <p14:creationId xmlns:p14="http://schemas.microsoft.com/office/powerpoint/2010/main" val="878868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6715"/>
            <a:ext cx="10058400" cy="879231"/>
          </a:xfrm>
        </p:spPr>
        <p:txBody>
          <a:bodyPr>
            <a:normAutofit/>
          </a:bodyPr>
          <a:lstStyle/>
          <a:p>
            <a:pPr algn="ctr"/>
            <a:r>
              <a:rPr lang="en-US" sz="4400" b="1" dirty="0">
                <a:solidFill>
                  <a:schemeClr val="tx2"/>
                </a:solidFill>
                <a:effectLst>
                  <a:outerShdw blurRad="38100" dist="38100" dir="2700000" algn="tl">
                    <a:srgbClr val="000000">
                      <a:alpha val="43137"/>
                    </a:srgbClr>
                  </a:outerShdw>
                </a:effectLst>
                <a:latin typeface="Constantia" pitchFamily="18" charset="0"/>
              </a:rPr>
              <a:t>BACKDROP</a:t>
            </a:r>
            <a:endParaRPr lang="en-IN" sz="4400" dirty="0">
              <a:solidFill>
                <a:schemeClr val="tx2"/>
              </a:solidFill>
            </a:endParaRPr>
          </a:p>
        </p:txBody>
      </p:sp>
      <p:sp>
        <p:nvSpPr>
          <p:cNvPr id="3" name="Content Placeholder 2"/>
          <p:cNvSpPr>
            <a:spLocks noGrp="1"/>
          </p:cNvSpPr>
          <p:nvPr>
            <p:ph idx="1"/>
          </p:nvPr>
        </p:nvSpPr>
        <p:spPr>
          <a:xfrm>
            <a:off x="395654" y="1143001"/>
            <a:ext cx="11535508" cy="5301761"/>
          </a:xfrm>
        </p:spPr>
        <p:txBody>
          <a:bodyPr>
            <a:normAutofit fontScale="92500" lnSpcReduction="10000"/>
          </a:bodyPr>
          <a:lstStyle/>
          <a:p>
            <a:pPr algn="just">
              <a:buFont typeface="Wingdings" panose="05000000000000000000" pitchFamily="2" charset="2"/>
              <a:buChar char="§"/>
            </a:pPr>
            <a:r>
              <a:rPr lang="en-US" sz="3600" dirty="0">
                <a:latin typeface="Constantia" panose="02030602050306030303" pitchFamily="18" charset="0"/>
              </a:rPr>
              <a:t>If a person has been wronged, he may either proceed against the officer concerned or may sue the government on whose behalf the officer was acting.</a:t>
            </a:r>
          </a:p>
          <a:p>
            <a:pPr algn="just">
              <a:buFont typeface="Wingdings" panose="05000000000000000000" pitchFamily="2" charset="2"/>
              <a:buChar char="§"/>
            </a:pPr>
            <a:r>
              <a:rPr lang="en-US" sz="3600" dirty="0">
                <a:latin typeface="Constantia" panose="02030602050306030303" pitchFamily="18" charset="0"/>
              </a:rPr>
              <a:t>Early Common Law firmly recognized the principles of liability of the officers, because they were treated as ordinary citizens.</a:t>
            </a:r>
          </a:p>
          <a:p>
            <a:pPr algn="just">
              <a:buFont typeface="Wingdings" panose="05000000000000000000" pitchFamily="2" charset="2"/>
              <a:buChar char="§"/>
            </a:pPr>
            <a:r>
              <a:rPr lang="en-US" sz="3600" dirty="0">
                <a:latin typeface="Constantia" panose="02030602050306030303" pitchFamily="18" charset="0"/>
              </a:rPr>
              <a:t>But now it is simply the liability of the government, because the officers are recognized as the servants of the government.</a:t>
            </a:r>
          </a:p>
          <a:p>
            <a:pPr algn="just">
              <a:buFont typeface="Wingdings" panose="05000000000000000000" pitchFamily="2" charset="2"/>
              <a:buChar char="§"/>
            </a:pPr>
            <a:r>
              <a:rPr lang="en-US" sz="3600" dirty="0">
                <a:latin typeface="Constantia" panose="02030602050306030303" pitchFamily="18" charset="0"/>
              </a:rPr>
              <a:t>Therefore, government can never escape the liability for the wrong committed by its officers or employees.</a:t>
            </a:r>
            <a:endParaRPr lang="en-IN" sz="3600" dirty="0">
              <a:latin typeface="Constantia" panose="02030602050306030303" pitchFamily="18" charset="0"/>
            </a:endParaRPr>
          </a:p>
        </p:txBody>
      </p:sp>
    </p:spTree>
    <p:extLst>
      <p:ext uri="{BB962C8B-B14F-4D97-AF65-F5344CB8AC3E}">
        <p14:creationId xmlns:p14="http://schemas.microsoft.com/office/powerpoint/2010/main" val="878868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2486" y="333964"/>
            <a:ext cx="8911687" cy="1280890"/>
          </a:xfrm>
        </p:spPr>
        <p:txBody>
          <a:bodyPr>
            <a:noAutofit/>
          </a:bodyPr>
          <a:lstStyle/>
          <a:p>
            <a:pPr algn="ctr"/>
            <a:r>
              <a:rPr lang="en-US" sz="4400" b="1" dirty="0">
                <a:solidFill>
                  <a:schemeClr val="tx2"/>
                </a:solidFill>
                <a:effectLst>
                  <a:outerShdw blurRad="38100" dist="38100" dir="2700000" algn="tl">
                    <a:srgbClr val="000000">
                      <a:alpha val="43137"/>
                    </a:srgbClr>
                  </a:outerShdw>
                </a:effectLst>
                <a:latin typeface="Constantia" pitchFamily="18" charset="0"/>
              </a:rPr>
              <a:t>SHIFTING OF THE LIABILITY FROM OFFICER TO STATE</a:t>
            </a:r>
            <a:endParaRPr lang="en-IN" sz="4400" dirty="0">
              <a:solidFill>
                <a:schemeClr val="tx2"/>
              </a:solidFill>
            </a:endParaRPr>
          </a:p>
        </p:txBody>
      </p:sp>
      <p:sp>
        <p:nvSpPr>
          <p:cNvPr id="3" name="Content Placeholder 2"/>
          <p:cNvSpPr>
            <a:spLocks noGrp="1"/>
          </p:cNvSpPr>
          <p:nvPr>
            <p:ph idx="1"/>
          </p:nvPr>
        </p:nvSpPr>
        <p:spPr>
          <a:xfrm>
            <a:off x="838200" y="1943100"/>
            <a:ext cx="10515600" cy="4818185"/>
          </a:xfrm>
        </p:spPr>
        <p:txBody>
          <a:bodyPr>
            <a:normAutofit lnSpcReduction="10000"/>
          </a:bodyPr>
          <a:lstStyle/>
          <a:p>
            <a:pPr algn="just">
              <a:buFont typeface="Wingdings" panose="05000000000000000000" pitchFamily="2" charset="2"/>
              <a:buChar char="§"/>
            </a:pPr>
            <a:r>
              <a:rPr lang="en-US" sz="3600" dirty="0">
                <a:latin typeface="Constantia" panose="02030602050306030303" pitchFamily="18" charset="0"/>
              </a:rPr>
              <a:t>With the growth of governmental powers, the shift has been from the “officer’s liability” to “State liability”, on whose behalf the officer acts.</a:t>
            </a:r>
          </a:p>
          <a:p>
            <a:pPr algn="just">
              <a:buFont typeface="Wingdings" panose="05000000000000000000" pitchFamily="2" charset="2"/>
              <a:buChar char="§"/>
            </a:pPr>
            <a:r>
              <a:rPr lang="en-US" sz="3600" dirty="0">
                <a:latin typeface="Constantia" panose="02030602050306030303" pitchFamily="18" charset="0"/>
              </a:rPr>
              <a:t>The main reason for such a shift could be the apprehension that the concept of “officer’s liability” may reduce the independence and initiative  of the officers.</a:t>
            </a:r>
          </a:p>
          <a:p>
            <a:pPr algn="just">
              <a:buFont typeface="Wingdings" panose="05000000000000000000" pitchFamily="2" charset="2"/>
              <a:buChar char="§"/>
            </a:pPr>
            <a:r>
              <a:rPr lang="en-US" sz="3600" dirty="0">
                <a:latin typeface="Constantia" panose="02030602050306030303" pitchFamily="18" charset="0"/>
              </a:rPr>
              <a:t>However, the recent trend shows a judicious mix of both these concepts. </a:t>
            </a:r>
            <a:endParaRPr lang="en-IN" sz="3600" dirty="0">
              <a:latin typeface="Constantia" panose="02030602050306030303" pitchFamily="18" charset="0"/>
            </a:endParaRPr>
          </a:p>
        </p:txBody>
      </p:sp>
    </p:spTree>
    <p:extLst>
      <p:ext uri="{BB962C8B-B14F-4D97-AF65-F5344CB8AC3E}">
        <p14:creationId xmlns:p14="http://schemas.microsoft.com/office/powerpoint/2010/main" val="878868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8940"/>
            <a:ext cx="10515600" cy="1325563"/>
          </a:xfrm>
        </p:spPr>
        <p:txBody>
          <a:bodyPr>
            <a:noAutofit/>
          </a:bodyPr>
          <a:lstStyle/>
          <a:p>
            <a:pPr algn="ctr"/>
            <a:r>
              <a:rPr lang="en-US" sz="4400" b="1" dirty="0">
                <a:solidFill>
                  <a:schemeClr val="tx2"/>
                </a:solidFill>
                <a:effectLst>
                  <a:outerShdw blurRad="38100" dist="38100" dir="2700000" algn="tl">
                    <a:srgbClr val="000000">
                      <a:alpha val="43137"/>
                    </a:srgbClr>
                  </a:outerShdw>
                </a:effectLst>
                <a:latin typeface="Constantia" pitchFamily="18" charset="0"/>
              </a:rPr>
              <a:t>LIABILITY OF THE GOVERNMENT FOR TORT OF ITS EMPLOYEES</a:t>
            </a:r>
            <a:endParaRPr lang="en-IN" sz="4400" dirty="0">
              <a:solidFill>
                <a:schemeClr val="tx2"/>
              </a:solidFill>
            </a:endParaRPr>
          </a:p>
        </p:txBody>
      </p:sp>
      <p:sp>
        <p:nvSpPr>
          <p:cNvPr id="3" name="Content Placeholder 2"/>
          <p:cNvSpPr>
            <a:spLocks noGrp="1"/>
          </p:cNvSpPr>
          <p:nvPr>
            <p:ph idx="1"/>
          </p:nvPr>
        </p:nvSpPr>
        <p:spPr>
          <a:xfrm>
            <a:off x="501162" y="1696915"/>
            <a:ext cx="11271738" cy="5064370"/>
          </a:xfrm>
        </p:spPr>
        <p:txBody>
          <a:bodyPr>
            <a:normAutofit fontScale="92500"/>
          </a:bodyPr>
          <a:lstStyle/>
          <a:p>
            <a:pPr algn="just">
              <a:buFont typeface="Wingdings" panose="05000000000000000000" pitchFamily="2" charset="2"/>
              <a:buChar char="§"/>
            </a:pPr>
            <a:r>
              <a:rPr lang="en-IN" sz="3600" dirty="0">
                <a:latin typeface="Constantia" panose="02030602050306030303" pitchFamily="18" charset="0"/>
              </a:rPr>
              <a:t>The liability of the government in tort is governed by the principles of public law inherited from British Common Law and the provisions of the Constitution.</a:t>
            </a:r>
          </a:p>
          <a:p>
            <a:pPr algn="just">
              <a:buFont typeface="Wingdings" panose="05000000000000000000" pitchFamily="2" charset="2"/>
              <a:buChar char="§"/>
            </a:pPr>
            <a:r>
              <a:rPr lang="en-IN" sz="3600" dirty="0">
                <a:latin typeface="Constantia" panose="02030602050306030303" pitchFamily="18" charset="0"/>
              </a:rPr>
              <a:t>The whole idea of vicarious liability of the State for the torts committed by its servants is based on three principles :</a:t>
            </a:r>
          </a:p>
          <a:p>
            <a:pPr marL="971550" lvl="1" indent="-514350" algn="just">
              <a:buFont typeface="+mj-lt"/>
              <a:buAutoNum type="arabicParenR"/>
            </a:pPr>
            <a:r>
              <a:rPr lang="en-IN" sz="3200" i="1" dirty="0">
                <a:solidFill>
                  <a:srgbClr val="FFC000"/>
                </a:solidFill>
                <a:latin typeface="Constantia" panose="02030602050306030303" pitchFamily="18" charset="0"/>
              </a:rPr>
              <a:t>Respondeat Superior</a:t>
            </a:r>
            <a:r>
              <a:rPr lang="en-IN" sz="3200" dirty="0">
                <a:solidFill>
                  <a:srgbClr val="FFC000"/>
                </a:solidFill>
                <a:latin typeface="Constantia" panose="02030602050306030303" pitchFamily="18" charset="0"/>
              </a:rPr>
              <a:t> </a:t>
            </a:r>
            <a:r>
              <a:rPr lang="en-IN" sz="3200" dirty="0">
                <a:latin typeface="Constantia" panose="02030602050306030303" pitchFamily="18" charset="0"/>
              </a:rPr>
              <a:t>(let the principal be liable).</a:t>
            </a:r>
          </a:p>
          <a:p>
            <a:pPr marL="971550" lvl="1" indent="-514350" algn="just">
              <a:buFont typeface="+mj-lt"/>
              <a:buAutoNum type="arabicParenR"/>
            </a:pPr>
            <a:r>
              <a:rPr lang="en-IN" sz="3200" i="1" dirty="0" err="1">
                <a:solidFill>
                  <a:srgbClr val="FFC000"/>
                </a:solidFill>
                <a:latin typeface="Constantia" panose="02030602050306030303" pitchFamily="18" charset="0"/>
              </a:rPr>
              <a:t>Quifacit</a:t>
            </a:r>
            <a:r>
              <a:rPr lang="en-IN" sz="3200" i="1" dirty="0">
                <a:solidFill>
                  <a:srgbClr val="FFC000"/>
                </a:solidFill>
                <a:latin typeface="Constantia" panose="02030602050306030303" pitchFamily="18" charset="0"/>
              </a:rPr>
              <a:t> per </a:t>
            </a:r>
            <a:r>
              <a:rPr lang="en-IN" sz="3200" i="1" dirty="0" err="1">
                <a:solidFill>
                  <a:srgbClr val="FFC000"/>
                </a:solidFill>
                <a:latin typeface="Constantia" panose="02030602050306030303" pitchFamily="18" charset="0"/>
              </a:rPr>
              <a:t>alium</a:t>
            </a:r>
            <a:r>
              <a:rPr lang="en-IN" sz="3200" i="1" dirty="0">
                <a:solidFill>
                  <a:srgbClr val="FFC000"/>
                </a:solidFill>
                <a:latin typeface="Constantia" panose="02030602050306030303" pitchFamily="18" charset="0"/>
              </a:rPr>
              <a:t> </a:t>
            </a:r>
            <a:r>
              <a:rPr lang="en-IN" sz="3200" i="1" dirty="0" err="1">
                <a:solidFill>
                  <a:srgbClr val="FFC000"/>
                </a:solidFill>
                <a:latin typeface="Constantia" panose="02030602050306030303" pitchFamily="18" charset="0"/>
              </a:rPr>
              <a:t>facit</a:t>
            </a:r>
            <a:r>
              <a:rPr lang="en-IN" sz="3200" i="1" dirty="0">
                <a:solidFill>
                  <a:srgbClr val="FFC000"/>
                </a:solidFill>
                <a:latin typeface="Constantia" panose="02030602050306030303" pitchFamily="18" charset="0"/>
              </a:rPr>
              <a:t> per se</a:t>
            </a:r>
            <a:r>
              <a:rPr lang="en-IN" sz="3200" dirty="0">
                <a:solidFill>
                  <a:srgbClr val="FFC000"/>
                </a:solidFill>
                <a:latin typeface="Constantia" panose="02030602050306030303" pitchFamily="18" charset="0"/>
              </a:rPr>
              <a:t> </a:t>
            </a:r>
            <a:r>
              <a:rPr lang="en-IN" sz="3200" dirty="0">
                <a:latin typeface="Constantia" panose="02030602050306030303" pitchFamily="18" charset="0"/>
              </a:rPr>
              <a:t>(he who acts through another does it himself.</a:t>
            </a:r>
          </a:p>
          <a:p>
            <a:pPr marL="971550" lvl="1" indent="-514350" algn="just">
              <a:buFont typeface="+mj-lt"/>
              <a:buAutoNum type="arabicParenR"/>
            </a:pPr>
            <a:r>
              <a:rPr lang="en-IN" sz="3200" i="1" dirty="0">
                <a:solidFill>
                  <a:srgbClr val="FFC000"/>
                </a:solidFill>
                <a:latin typeface="Constantia" panose="02030602050306030303" pitchFamily="18" charset="0"/>
              </a:rPr>
              <a:t>Socialisation of Compensation</a:t>
            </a:r>
            <a:r>
              <a:rPr lang="en-IN" sz="3200" i="1" dirty="0">
                <a:latin typeface="Constantia" panose="02030602050306030303" pitchFamily="18" charset="0"/>
              </a:rPr>
              <a:t>.</a:t>
            </a:r>
          </a:p>
        </p:txBody>
      </p:sp>
    </p:spTree>
    <p:extLst>
      <p:ext uri="{BB962C8B-B14F-4D97-AF65-F5344CB8AC3E}">
        <p14:creationId xmlns:p14="http://schemas.microsoft.com/office/powerpoint/2010/main" val="878868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05607"/>
          </a:xfrm>
        </p:spPr>
        <p:txBody>
          <a:bodyPr>
            <a:normAutofit/>
          </a:bodyPr>
          <a:lstStyle/>
          <a:p>
            <a:pPr algn="ctr"/>
            <a:r>
              <a:rPr lang="en-US" sz="4400" b="1" dirty="0">
                <a:solidFill>
                  <a:schemeClr val="tx2"/>
                </a:solidFill>
                <a:effectLst>
                  <a:outerShdw blurRad="38100" dist="38100" dir="2700000" algn="tl">
                    <a:srgbClr val="000000">
                      <a:alpha val="43137"/>
                    </a:srgbClr>
                  </a:outerShdw>
                </a:effectLst>
                <a:latin typeface="Constantia" pitchFamily="18" charset="0"/>
              </a:rPr>
              <a:t>POSITION IN GREAT BRITAIN</a:t>
            </a:r>
            <a:endParaRPr lang="en-IN" sz="4400" dirty="0">
              <a:solidFill>
                <a:schemeClr val="tx2"/>
              </a:solidFill>
            </a:endParaRPr>
          </a:p>
        </p:txBody>
      </p:sp>
      <p:sp>
        <p:nvSpPr>
          <p:cNvPr id="3" name="Content Placeholder 2"/>
          <p:cNvSpPr>
            <a:spLocks noGrp="1"/>
          </p:cNvSpPr>
          <p:nvPr>
            <p:ph idx="1"/>
          </p:nvPr>
        </p:nvSpPr>
        <p:spPr>
          <a:xfrm>
            <a:off x="193431" y="1072662"/>
            <a:ext cx="11790484" cy="5697416"/>
          </a:xfrm>
        </p:spPr>
        <p:txBody>
          <a:bodyPr>
            <a:noAutofit/>
          </a:bodyPr>
          <a:lstStyle/>
          <a:p>
            <a:pPr algn="just">
              <a:spcBef>
                <a:spcPts val="600"/>
              </a:spcBef>
              <a:buFont typeface="Wingdings" panose="05000000000000000000" pitchFamily="2" charset="2"/>
              <a:buChar char="§"/>
            </a:pPr>
            <a:r>
              <a:rPr lang="en-IN" sz="2400" dirty="0">
                <a:latin typeface="Constantia" panose="02030602050306030303" pitchFamily="18" charset="0"/>
              </a:rPr>
              <a:t>Before 1947 in Britain, the old maxim </a:t>
            </a:r>
            <a:r>
              <a:rPr lang="en-IN" sz="2400" i="1" dirty="0">
                <a:solidFill>
                  <a:srgbClr val="FFC000"/>
                </a:solidFill>
                <a:latin typeface="Constantia" panose="02030602050306030303" pitchFamily="18" charset="0"/>
              </a:rPr>
              <a:t>“king can do no wrong”</a:t>
            </a:r>
            <a:r>
              <a:rPr lang="en-IN" sz="2400" dirty="0">
                <a:solidFill>
                  <a:srgbClr val="FFC000"/>
                </a:solidFill>
                <a:latin typeface="Constantia" panose="02030602050306030303" pitchFamily="18" charset="0"/>
              </a:rPr>
              <a:t> </a:t>
            </a:r>
            <a:r>
              <a:rPr lang="en-IN" sz="2400" dirty="0">
                <a:latin typeface="Constantia" panose="02030602050306030303" pitchFamily="18" charset="0"/>
              </a:rPr>
              <a:t>was prevalent.</a:t>
            </a:r>
          </a:p>
          <a:p>
            <a:pPr algn="just">
              <a:spcBef>
                <a:spcPts val="600"/>
              </a:spcBef>
              <a:buFont typeface="Wingdings" panose="05000000000000000000" pitchFamily="2" charset="2"/>
              <a:buChar char="§"/>
            </a:pPr>
            <a:r>
              <a:rPr lang="en-IN" sz="2400" dirty="0">
                <a:latin typeface="Constantia" panose="02030602050306030303" pitchFamily="18" charset="0"/>
              </a:rPr>
              <a:t>According to that doctrine, the King was never responsible for the wrongs committed by its servants.</a:t>
            </a:r>
          </a:p>
          <a:p>
            <a:pPr algn="just">
              <a:spcBef>
                <a:spcPts val="600"/>
              </a:spcBef>
              <a:buFont typeface="Wingdings" panose="05000000000000000000" pitchFamily="2" charset="2"/>
              <a:buChar char="§"/>
            </a:pPr>
            <a:r>
              <a:rPr lang="en-IN" sz="2400" dirty="0">
                <a:latin typeface="Constantia" panose="02030602050306030303" pitchFamily="18" charset="0"/>
              </a:rPr>
              <a:t>But, the situation changed after 1947 with enactment of the </a:t>
            </a:r>
            <a:r>
              <a:rPr lang="en-IN" sz="2400" i="1" dirty="0">
                <a:solidFill>
                  <a:srgbClr val="FFC000"/>
                </a:solidFill>
                <a:latin typeface="Constantia" panose="02030602050306030303" pitchFamily="18" charset="0"/>
              </a:rPr>
              <a:t>Crown Proceedings Act, 1947</a:t>
            </a:r>
            <a:r>
              <a:rPr lang="en-IN" sz="2400" dirty="0">
                <a:latin typeface="Constantia" panose="02030602050306030303" pitchFamily="18" charset="0"/>
              </a:rPr>
              <a:t>.</a:t>
            </a:r>
          </a:p>
          <a:p>
            <a:pPr algn="just">
              <a:spcBef>
                <a:spcPts val="600"/>
              </a:spcBef>
              <a:buFont typeface="Wingdings" panose="05000000000000000000" pitchFamily="2" charset="2"/>
              <a:buChar char="§"/>
            </a:pPr>
            <a:r>
              <a:rPr lang="en-IN" sz="2400" dirty="0">
                <a:latin typeface="Constantia" panose="02030602050306030303" pitchFamily="18" charset="0"/>
              </a:rPr>
              <a:t>This Act makes the </a:t>
            </a:r>
            <a:r>
              <a:rPr lang="en-IN" sz="2400">
                <a:latin typeface="Constantia" panose="02030602050306030303" pitchFamily="18" charset="0"/>
              </a:rPr>
              <a:t>Crown liable </a:t>
            </a:r>
            <a:r>
              <a:rPr lang="en-IN" sz="2400" dirty="0">
                <a:latin typeface="Constantia" panose="02030602050306030303" pitchFamily="18" charset="0"/>
              </a:rPr>
              <a:t>for torts committed by its servants and agents and for breach of the common-law duties owed by employers and by owners and occupiers of property.</a:t>
            </a:r>
          </a:p>
          <a:p>
            <a:pPr algn="just">
              <a:spcBef>
                <a:spcPts val="600"/>
              </a:spcBef>
              <a:buFont typeface="Wingdings" panose="05000000000000000000" pitchFamily="2" charset="2"/>
              <a:buChar char="§"/>
            </a:pPr>
            <a:r>
              <a:rPr lang="en-IN" sz="2400" dirty="0">
                <a:latin typeface="Constantia" panose="02030602050306030303" pitchFamily="18" charset="0"/>
              </a:rPr>
              <a:t>The Act further provides for the liability of the Crown for the breach of statutory duty and in cases of strict liability.</a:t>
            </a:r>
          </a:p>
          <a:p>
            <a:pPr algn="just">
              <a:spcBef>
                <a:spcPts val="600"/>
              </a:spcBef>
              <a:buFont typeface="Wingdings" panose="05000000000000000000" pitchFamily="2" charset="2"/>
              <a:buChar char="§"/>
            </a:pPr>
            <a:r>
              <a:rPr lang="en-IN" sz="2400" dirty="0">
                <a:latin typeface="Constantia" panose="02030602050306030303" pitchFamily="18" charset="0"/>
              </a:rPr>
              <a:t>However, the Crown is not liable for judges, officers not appointed by the Central Government, post offices and its employees.</a:t>
            </a:r>
          </a:p>
          <a:p>
            <a:pPr algn="just">
              <a:spcBef>
                <a:spcPts val="600"/>
              </a:spcBef>
              <a:buFont typeface="Wingdings" panose="05000000000000000000" pitchFamily="2" charset="2"/>
              <a:buChar char="§"/>
            </a:pPr>
            <a:r>
              <a:rPr lang="en-IN" sz="2400" dirty="0">
                <a:latin typeface="Constantia" panose="02030602050306030303" pitchFamily="18" charset="0"/>
              </a:rPr>
              <a:t>After passing of the </a:t>
            </a:r>
            <a:r>
              <a:rPr lang="en-IN" sz="2400" i="1" dirty="0">
                <a:solidFill>
                  <a:srgbClr val="FFC000"/>
                </a:solidFill>
                <a:latin typeface="Constantia" panose="02030602050306030303" pitchFamily="18" charset="0"/>
              </a:rPr>
              <a:t>Human Rights Act, 1998</a:t>
            </a:r>
            <a:r>
              <a:rPr lang="en-IN" sz="2400" dirty="0">
                <a:latin typeface="Constantia" panose="02030602050306030303" pitchFamily="18" charset="0"/>
              </a:rPr>
              <a:t> in UK, a new principle of tort based on the </a:t>
            </a:r>
            <a:r>
              <a:rPr lang="en-IN" sz="2400" dirty="0">
                <a:solidFill>
                  <a:srgbClr val="FFC000"/>
                </a:solidFill>
                <a:latin typeface="Constantia" panose="02030602050306030303" pitchFamily="18" charset="0"/>
              </a:rPr>
              <a:t>“</a:t>
            </a:r>
            <a:r>
              <a:rPr lang="en-IN" sz="2400" i="1" dirty="0">
                <a:solidFill>
                  <a:srgbClr val="FFC000"/>
                </a:solidFill>
                <a:latin typeface="Constantia" panose="02030602050306030303" pitchFamily="18" charset="0"/>
              </a:rPr>
              <a:t>duty of care”</a:t>
            </a:r>
            <a:r>
              <a:rPr lang="en-IN" sz="2400" dirty="0">
                <a:solidFill>
                  <a:srgbClr val="FFC000"/>
                </a:solidFill>
                <a:latin typeface="Constantia" panose="02030602050306030303" pitchFamily="18" charset="0"/>
              </a:rPr>
              <a:t> </a:t>
            </a:r>
            <a:r>
              <a:rPr lang="en-IN" sz="2400" dirty="0">
                <a:latin typeface="Constantia" panose="02030602050306030303" pitchFamily="18" charset="0"/>
              </a:rPr>
              <a:t>is added in cases of human rights violations.</a:t>
            </a:r>
          </a:p>
        </p:txBody>
      </p:sp>
    </p:spTree>
    <p:extLst>
      <p:ext uri="{BB962C8B-B14F-4D97-AF65-F5344CB8AC3E}">
        <p14:creationId xmlns:p14="http://schemas.microsoft.com/office/powerpoint/2010/main" val="878868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5317"/>
            <a:ext cx="10515600" cy="1041645"/>
          </a:xfrm>
        </p:spPr>
        <p:txBody>
          <a:bodyPr>
            <a:normAutofit/>
          </a:bodyPr>
          <a:lstStyle/>
          <a:p>
            <a:pPr algn="ctr"/>
            <a:r>
              <a:rPr lang="en-US" sz="4400" b="1" dirty="0">
                <a:solidFill>
                  <a:schemeClr val="tx2"/>
                </a:solidFill>
                <a:effectLst>
                  <a:outerShdw blurRad="38100" dist="38100" dir="2700000" algn="tl">
                    <a:srgbClr val="000000">
                      <a:alpha val="43137"/>
                    </a:srgbClr>
                  </a:outerShdw>
                </a:effectLst>
                <a:latin typeface="Constantia" pitchFamily="18" charset="0"/>
              </a:rPr>
              <a:t>POSITION IN FRANCE</a:t>
            </a:r>
            <a:endParaRPr lang="en-IN" sz="4400" dirty="0">
              <a:solidFill>
                <a:schemeClr val="tx2"/>
              </a:solidFill>
            </a:endParaRPr>
          </a:p>
        </p:txBody>
      </p:sp>
      <p:sp>
        <p:nvSpPr>
          <p:cNvPr id="3" name="Content Placeholder 2"/>
          <p:cNvSpPr>
            <a:spLocks noGrp="1"/>
          </p:cNvSpPr>
          <p:nvPr>
            <p:ph idx="1"/>
          </p:nvPr>
        </p:nvSpPr>
        <p:spPr>
          <a:xfrm>
            <a:off x="838200" y="1186962"/>
            <a:ext cx="10515600" cy="5574323"/>
          </a:xfrm>
        </p:spPr>
        <p:txBody>
          <a:bodyPr>
            <a:normAutofit fontScale="77500" lnSpcReduction="20000"/>
          </a:bodyPr>
          <a:lstStyle/>
          <a:p>
            <a:pPr algn="just">
              <a:buFont typeface="Wingdings" panose="05000000000000000000" pitchFamily="2" charset="2"/>
              <a:buChar char="§"/>
            </a:pPr>
            <a:r>
              <a:rPr lang="en-IN" sz="3600" dirty="0">
                <a:latin typeface="Constantia" panose="02030602050306030303" pitchFamily="18" charset="0"/>
              </a:rPr>
              <a:t>In France, a separate system of an independent public law of governmental liability is flourished beyond the shadow of UK system.</a:t>
            </a:r>
          </a:p>
          <a:p>
            <a:pPr algn="just">
              <a:buFont typeface="Wingdings" panose="05000000000000000000" pitchFamily="2" charset="2"/>
              <a:buChar char="§"/>
            </a:pPr>
            <a:r>
              <a:rPr lang="en-IN" sz="3600" dirty="0">
                <a:latin typeface="Constantia" panose="02030602050306030303" pitchFamily="18" charset="0"/>
              </a:rPr>
              <a:t>The principles of French Model are :</a:t>
            </a:r>
          </a:p>
          <a:p>
            <a:pPr marL="971550" lvl="1" indent="-514350" algn="just">
              <a:buFont typeface="+mj-lt"/>
              <a:buAutoNum type="arabicParenR"/>
            </a:pPr>
            <a:r>
              <a:rPr lang="en-IN" sz="3200" i="1" dirty="0">
                <a:solidFill>
                  <a:srgbClr val="FFC000"/>
                </a:solidFill>
                <a:latin typeface="Constantia" panose="02030602050306030303" pitchFamily="18" charset="0"/>
              </a:rPr>
              <a:t>Personal Faults.</a:t>
            </a:r>
          </a:p>
          <a:p>
            <a:pPr marL="971550" lvl="1" indent="-514350" algn="just">
              <a:buFont typeface="+mj-lt"/>
              <a:buAutoNum type="arabicParenR"/>
            </a:pPr>
            <a:r>
              <a:rPr lang="en-IN" sz="3200" i="1" dirty="0">
                <a:solidFill>
                  <a:srgbClr val="FFC000"/>
                </a:solidFill>
                <a:latin typeface="Constantia" panose="02030602050306030303" pitchFamily="18" charset="0"/>
              </a:rPr>
              <a:t>Service Fault.</a:t>
            </a:r>
          </a:p>
          <a:p>
            <a:pPr marL="971550" lvl="1" indent="-514350" algn="just">
              <a:buFont typeface="+mj-lt"/>
              <a:buAutoNum type="arabicParenR"/>
            </a:pPr>
            <a:r>
              <a:rPr lang="en-IN" sz="3200" i="1" dirty="0">
                <a:solidFill>
                  <a:srgbClr val="FFC000"/>
                </a:solidFill>
                <a:latin typeface="Constantia" panose="02030602050306030303" pitchFamily="18" charset="0"/>
              </a:rPr>
              <a:t>Service-connected Fault.</a:t>
            </a:r>
          </a:p>
          <a:p>
            <a:pPr marL="971550" lvl="1" indent="-514350" algn="just">
              <a:buFont typeface="+mj-lt"/>
              <a:buAutoNum type="arabicParenR"/>
            </a:pPr>
            <a:r>
              <a:rPr lang="en-IN" sz="3200" i="1" dirty="0">
                <a:solidFill>
                  <a:srgbClr val="FFC000"/>
                </a:solidFill>
                <a:latin typeface="Constantia" panose="02030602050306030303" pitchFamily="18" charset="0"/>
              </a:rPr>
              <a:t>Contribution.</a:t>
            </a:r>
          </a:p>
          <a:p>
            <a:pPr marL="971550" lvl="1" indent="-514350" algn="just">
              <a:buFont typeface="+mj-lt"/>
              <a:buAutoNum type="arabicParenR"/>
            </a:pPr>
            <a:r>
              <a:rPr lang="en-IN" sz="3200" i="1" dirty="0">
                <a:solidFill>
                  <a:srgbClr val="FFC000"/>
                </a:solidFill>
                <a:latin typeface="Constantia" panose="02030602050306030303" pitchFamily="18" charset="0"/>
              </a:rPr>
              <a:t>Risk Theory.</a:t>
            </a:r>
          </a:p>
          <a:p>
            <a:pPr marL="971550" lvl="1" indent="-514350" algn="just">
              <a:buFont typeface="+mj-lt"/>
              <a:buAutoNum type="arabicParenR"/>
            </a:pPr>
            <a:r>
              <a:rPr lang="en-IN" sz="3200" i="1" dirty="0">
                <a:solidFill>
                  <a:srgbClr val="FFC000"/>
                </a:solidFill>
                <a:latin typeface="Constantia" panose="02030602050306030303" pitchFamily="18" charset="0"/>
              </a:rPr>
              <a:t>Compensation for governmental refusal to protect the legal interests and rights of the people.</a:t>
            </a:r>
          </a:p>
          <a:p>
            <a:pPr marL="971550" lvl="1" indent="-514350" algn="just">
              <a:buFont typeface="+mj-lt"/>
              <a:buAutoNum type="arabicParenR"/>
            </a:pPr>
            <a:r>
              <a:rPr lang="en-IN" sz="3200" i="1" dirty="0">
                <a:solidFill>
                  <a:srgbClr val="FFC000"/>
                </a:solidFill>
                <a:latin typeface="Constantia" panose="02030602050306030303" pitchFamily="18" charset="0"/>
              </a:rPr>
              <a:t>Compensation for governmental action imposing statutory unequal sacrifice.</a:t>
            </a:r>
          </a:p>
          <a:p>
            <a:pPr marL="971550" lvl="1" indent="-514350" algn="just">
              <a:buFont typeface="+mj-lt"/>
              <a:buAutoNum type="arabicParenR"/>
            </a:pPr>
            <a:endParaRPr lang="en-IN" sz="3200" i="1" dirty="0">
              <a:latin typeface="Constantia" panose="02030602050306030303" pitchFamily="18" charset="0"/>
            </a:endParaRPr>
          </a:p>
        </p:txBody>
      </p:sp>
    </p:spTree>
    <p:extLst>
      <p:ext uri="{BB962C8B-B14F-4D97-AF65-F5344CB8AC3E}">
        <p14:creationId xmlns:p14="http://schemas.microsoft.com/office/powerpoint/2010/main" val="878868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1357"/>
            <a:ext cx="10515600" cy="971306"/>
          </a:xfrm>
        </p:spPr>
        <p:txBody>
          <a:bodyPr>
            <a:normAutofit/>
          </a:bodyPr>
          <a:lstStyle/>
          <a:p>
            <a:pPr algn="ctr"/>
            <a:r>
              <a:rPr lang="en-US" sz="4400" b="1" dirty="0">
                <a:solidFill>
                  <a:schemeClr val="tx2"/>
                </a:solidFill>
                <a:effectLst>
                  <a:outerShdw blurRad="38100" dist="38100" dir="2700000" algn="tl">
                    <a:srgbClr val="000000">
                      <a:alpha val="43137"/>
                    </a:srgbClr>
                  </a:outerShdw>
                </a:effectLst>
                <a:latin typeface="Constantia" pitchFamily="18" charset="0"/>
              </a:rPr>
              <a:t>POSITION IN INDIA</a:t>
            </a:r>
            <a:endParaRPr lang="en-IN" sz="4400" dirty="0">
              <a:solidFill>
                <a:schemeClr val="tx2"/>
              </a:solidFill>
            </a:endParaRPr>
          </a:p>
        </p:txBody>
      </p:sp>
      <p:sp>
        <p:nvSpPr>
          <p:cNvPr id="3" name="Content Placeholder 2"/>
          <p:cNvSpPr>
            <a:spLocks noGrp="1"/>
          </p:cNvSpPr>
          <p:nvPr>
            <p:ph idx="1"/>
          </p:nvPr>
        </p:nvSpPr>
        <p:spPr>
          <a:xfrm>
            <a:off x="838200" y="1213338"/>
            <a:ext cx="10515600" cy="5547947"/>
          </a:xfrm>
        </p:spPr>
        <p:txBody>
          <a:bodyPr>
            <a:normAutofit lnSpcReduction="10000"/>
          </a:bodyPr>
          <a:lstStyle/>
          <a:p>
            <a:pPr algn="just">
              <a:buFont typeface="Wingdings" panose="05000000000000000000" pitchFamily="2" charset="2"/>
              <a:buChar char="§"/>
            </a:pPr>
            <a:r>
              <a:rPr lang="en-IN" sz="2400" i="1" dirty="0">
                <a:solidFill>
                  <a:srgbClr val="FFC000"/>
                </a:solidFill>
                <a:latin typeface="Constantia" panose="02030602050306030303" pitchFamily="18" charset="0"/>
              </a:rPr>
              <a:t>Article 300 of the Indian Constitution</a:t>
            </a:r>
            <a:r>
              <a:rPr lang="en-IN" sz="2400" dirty="0">
                <a:solidFill>
                  <a:srgbClr val="FFC000"/>
                </a:solidFill>
                <a:latin typeface="Constantia" panose="02030602050306030303" pitchFamily="18" charset="0"/>
              </a:rPr>
              <a:t> </a:t>
            </a:r>
            <a:r>
              <a:rPr lang="en-IN" sz="2400" dirty="0">
                <a:latin typeface="Constantia" panose="02030602050306030303" pitchFamily="18" charset="0"/>
              </a:rPr>
              <a:t>deals with the extent of liability of the Union of India and the government of a State in cases of torts committed by government servants.</a:t>
            </a:r>
          </a:p>
          <a:p>
            <a:pPr algn="just">
              <a:buFont typeface="Wingdings" panose="05000000000000000000" pitchFamily="2" charset="2"/>
              <a:buChar char="§"/>
            </a:pPr>
            <a:r>
              <a:rPr lang="en-IN" sz="2400" dirty="0">
                <a:latin typeface="Constantia" panose="02030602050306030303" pitchFamily="18" charset="0"/>
              </a:rPr>
              <a:t>According to this article, the Government of India and the State Governments may sue or be sued in their names in the cases of tortious liability of the State.</a:t>
            </a:r>
          </a:p>
          <a:p>
            <a:pPr algn="just">
              <a:buFont typeface="Wingdings" panose="05000000000000000000" pitchFamily="2" charset="2"/>
              <a:buChar char="§"/>
            </a:pPr>
            <a:r>
              <a:rPr lang="en-IN" sz="2400" dirty="0">
                <a:latin typeface="Constantia" panose="02030602050306030303" pitchFamily="18" charset="0"/>
              </a:rPr>
              <a:t>The Supreme Court of India held that, the Secretary of State for India would be liable for the damages caused by the negligence of Government servants, if the negligent act is not done in the exercise of a sovereign function.</a:t>
            </a:r>
          </a:p>
          <a:p>
            <a:pPr algn="just">
              <a:buFont typeface="Wingdings" panose="05000000000000000000" pitchFamily="2" charset="2"/>
              <a:buChar char="§"/>
            </a:pPr>
            <a:r>
              <a:rPr lang="en-IN" sz="2400" dirty="0">
                <a:latin typeface="Constantia" panose="02030602050306030303" pitchFamily="18" charset="0"/>
              </a:rPr>
              <a:t>The Court has drawn a distinction between acts done in exercise of </a:t>
            </a:r>
            <a:r>
              <a:rPr lang="en-IN" sz="2400" i="1" dirty="0">
                <a:solidFill>
                  <a:srgbClr val="FFC000"/>
                </a:solidFill>
                <a:latin typeface="Constantia" panose="02030602050306030303" pitchFamily="18" charset="0"/>
              </a:rPr>
              <a:t>“sovereign function” </a:t>
            </a:r>
            <a:r>
              <a:rPr lang="en-IN" sz="2400" dirty="0">
                <a:solidFill>
                  <a:srgbClr val="FFC000"/>
                </a:solidFill>
                <a:latin typeface="Constantia" panose="02030602050306030303" pitchFamily="18" charset="0"/>
              </a:rPr>
              <a:t>and </a:t>
            </a:r>
            <a:r>
              <a:rPr lang="en-IN" sz="2400" i="1" dirty="0">
                <a:solidFill>
                  <a:srgbClr val="FFC000"/>
                </a:solidFill>
                <a:latin typeface="Constantia" panose="02030602050306030303" pitchFamily="18" charset="0"/>
              </a:rPr>
              <a:t>“non-sovereign function”</a:t>
            </a:r>
            <a:r>
              <a:rPr lang="en-IN" sz="2400" dirty="0">
                <a:latin typeface="Constantia" panose="02030602050306030303" pitchFamily="18" charset="0"/>
              </a:rPr>
              <a:t>.</a:t>
            </a:r>
          </a:p>
          <a:p>
            <a:pPr algn="just">
              <a:buFont typeface="Wingdings" panose="05000000000000000000" pitchFamily="2" charset="2"/>
              <a:buChar char="§"/>
            </a:pPr>
            <a:r>
              <a:rPr lang="en-IN" sz="2400" dirty="0">
                <a:latin typeface="Constantia" panose="02030602050306030303" pitchFamily="18" charset="0"/>
              </a:rPr>
              <a:t>Acts done in exercise of </a:t>
            </a:r>
            <a:r>
              <a:rPr lang="en-IN" sz="2400" i="1" dirty="0">
                <a:solidFill>
                  <a:srgbClr val="FFC000"/>
                </a:solidFill>
                <a:latin typeface="Constantia" panose="02030602050306030303" pitchFamily="18" charset="0"/>
              </a:rPr>
              <a:t>“non-sovereign function” </a:t>
            </a:r>
            <a:r>
              <a:rPr lang="en-IN" sz="2400" dirty="0">
                <a:latin typeface="Constantia" panose="02030602050306030303" pitchFamily="18" charset="0"/>
              </a:rPr>
              <a:t>means the conduct of undertakings which might be carried on by private persons or individuals without having such power. </a:t>
            </a:r>
            <a:r>
              <a:rPr lang="en-IN" sz="2400" i="1" dirty="0">
                <a:latin typeface="Constantia" panose="02030602050306030303" pitchFamily="18" charset="0"/>
              </a:rPr>
              <a:t> </a:t>
            </a:r>
          </a:p>
        </p:txBody>
      </p:sp>
    </p:spTree>
    <p:extLst>
      <p:ext uri="{BB962C8B-B14F-4D97-AF65-F5344CB8AC3E}">
        <p14:creationId xmlns:p14="http://schemas.microsoft.com/office/powerpoint/2010/main" val="878868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9469"/>
            <a:ext cx="10515600" cy="931985"/>
          </a:xfrm>
        </p:spPr>
        <p:txBody>
          <a:bodyPr>
            <a:normAutofit/>
          </a:bodyPr>
          <a:lstStyle/>
          <a:p>
            <a:pPr algn="ctr"/>
            <a:r>
              <a:rPr lang="en-US" sz="4400" b="1" dirty="0">
                <a:solidFill>
                  <a:schemeClr val="tx2"/>
                </a:solidFill>
                <a:effectLst>
                  <a:outerShdw blurRad="38100" dist="38100" dir="2700000" algn="tl">
                    <a:srgbClr val="000000">
                      <a:alpha val="43137"/>
                    </a:srgbClr>
                  </a:outerShdw>
                </a:effectLst>
                <a:latin typeface="Constantia" pitchFamily="18" charset="0"/>
              </a:rPr>
              <a:t>CASES IN INDIA</a:t>
            </a:r>
            <a:endParaRPr lang="en-IN" sz="4400" dirty="0">
              <a:solidFill>
                <a:schemeClr val="tx2"/>
              </a:solidFill>
            </a:endParaRPr>
          </a:p>
        </p:txBody>
      </p:sp>
      <p:sp>
        <p:nvSpPr>
          <p:cNvPr id="3" name="Content Placeholder 2"/>
          <p:cNvSpPr>
            <a:spLocks noGrp="1"/>
          </p:cNvSpPr>
          <p:nvPr>
            <p:ph idx="1"/>
          </p:nvPr>
        </p:nvSpPr>
        <p:spPr>
          <a:xfrm>
            <a:off x="838200" y="1283678"/>
            <a:ext cx="10515600" cy="5477608"/>
          </a:xfrm>
        </p:spPr>
        <p:txBody>
          <a:bodyPr>
            <a:normAutofit lnSpcReduction="10000"/>
          </a:bodyPr>
          <a:lstStyle/>
          <a:p>
            <a:pPr marL="742950" indent="-742950" algn="just">
              <a:buFont typeface="+mj-lt"/>
              <a:buAutoNum type="arabicParenR"/>
            </a:pPr>
            <a:r>
              <a:rPr lang="en-IN" sz="3600" i="1" dirty="0">
                <a:solidFill>
                  <a:srgbClr val="FFC000"/>
                </a:solidFill>
                <a:latin typeface="Constantia" panose="02030602050306030303" pitchFamily="18" charset="0"/>
              </a:rPr>
              <a:t>State of Rajasthan v. </a:t>
            </a:r>
            <a:r>
              <a:rPr lang="en-IN" sz="3600" i="1" dirty="0" err="1">
                <a:solidFill>
                  <a:srgbClr val="FFC000"/>
                </a:solidFill>
                <a:latin typeface="Constantia" panose="02030602050306030303" pitchFamily="18" charset="0"/>
              </a:rPr>
              <a:t>Vidyawati</a:t>
            </a:r>
            <a:r>
              <a:rPr lang="en-IN" sz="3600" i="1" dirty="0">
                <a:solidFill>
                  <a:srgbClr val="FFC000"/>
                </a:solidFill>
                <a:latin typeface="Constantia" panose="02030602050306030303" pitchFamily="18" charset="0"/>
              </a:rPr>
              <a:t>, 1962</a:t>
            </a:r>
            <a:r>
              <a:rPr lang="en-IN" sz="3600" i="1" dirty="0">
                <a:latin typeface="Constantia" panose="02030602050306030303" pitchFamily="18" charset="0"/>
              </a:rPr>
              <a:t> – </a:t>
            </a:r>
            <a:r>
              <a:rPr lang="en-IN" sz="3600" dirty="0">
                <a:latin typeface="Constantia" panose="02030602050306030303" pitchFamily="18" charset="0"/>
              </a:rPr>
              <a:t>The Supreme Court held that, the State vicariously liable for the tort committed by its servant.</a:t>
            </a:r>
          </a:p>
          <a:p>
            <a:pPr marL="742950" indent="-742950" algn="just">
              <a:buFont typeface="+mj-lt"/>
              <a:buAutoNum type="arabicParenR"/>
            </a:pPr>
            <a:r>
              <a:rPr lang="en-IN" sz="3600" i="1" dirty="0" err="1">
                <a:solidFill>
                  <a:srgbClr val="FFC000"/>
                </a:solidFill>
                <a:latin typeface="Constantia" panose="02030602050306030303" pitchFamily="18" charset="0"/>
              </a:rPr>
              <a:t>Kasturi</a:t>
            </a:r>
            <a:r>
              <a:rPr lang="en-IN" sz="3600" i="1" dirty="0">
                <a:solidFill>
                  <a:srgbClr val="FFC000"/>
                </a:solidFill>
                <a:latin typeface="Constantia" panose="02030602050306030303" pitchFamily="18" charset="0"/>
              </a:rPr>
              <a:t> Lal </a:t>
            </a:r>
            <a:r>
              <a:rPr lang="en-IN" sz="3600" i="1" dirty="0" err="1">
                <a:solidFill>
                  <a:srgbClr val="FFC000"/>
                </a:solidFill>
                <a:latin typeface="Constantia" panose="02030602050306030303" pitchFamily="18" charset="0"/>
              </a:rPr>
              <a:t>Ralia</a:t>
            </a:r>
            <a:r>
              <a:rPr lang="en-IN" sz="3600" i="1" dirty="0">
                <a:solidFill>
                  <a:srgbClr val="FFC000"/>
                </a:solidFill>
                <a:latin typeface="Constantia" panose="02030602050306030303" pitchFamily="18" charset="0"/>
              </a:rPr>
              <a:t> Ram Jain v. State of U.P., 1965</a:t>
            </a:r>
            <a:r>
              <a:rPr lang="en-IN" sz="3600" i="1" dirty="0">
                <a:latin typeface="Constantia" panose="02030602050306030303" pitchFamily="18" charset="0"/>
              </a:rPr>
              <a:t> – </a:t>
            </a:r>
            <a:r>
              <a:rPr lang="en-IN" sz="3600" dirty="0">
                <a:latin typeface="Constantia" panose="02030602050306030303" pitchFamily="18" charset="0"/>
              </a:rPr>
              <a:t>The Supreme Court held that, the State is not liable because the functions of arrest and seizure of the property are sovereign functions. The Court further held that, if the act is sovereign, no act of negligence on part of the employees of the State would render the State liable.</a:t>
            </a:r>
          </a:p>
        </p:txBody>
      </p:sp>
    </p:spTree>
    <p:extLst>
      <p:ext uri="{BB962C8B-B14F-4D97-AF65-F5344CB8AC3E}">
        <p14:creationId xmlns:p14="http://schemas.microsoft.com/office/powerpoint/2010/main" val="87886883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390</TotalTime>
  <Words>1105</Words>
  <Application>Microsoft Office PowerPoint</Application>
  <PresentationFormat>Widescreen</PresentationFormat>
  <Paragraphs>65</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Century Gothic</vt:lpstr>
      <vt:lpstr>Constantia</vt:lpstr>
      <vt:lpstr>Simplified Arabic Fixed</vt:lpstr>
      <vt:lpstr>Tahoma</vt:lpstr>
      <vt:lpstr>Wingdings</vt:lpstr>
      <vt:lpstr>Wingdings 3</vt:lpstr>
      <vt:lpstr>Wisp</vt:lpstr>
      <vt:lpstr>LL.M. SEMESTER II  COURSE CODE : 204E (Gr-B)  COURSE TITLE : COMPARATIVE ADMINISTRATIVE LAW  UNIT IV : GOVERNMENT LIABILITY FOR TORTS, PROMISSORY ESTOPPEL AND DOCTRINE OF  LEGITIMATE EXPECTATION  4.1 GOVERNMENT LIABILITY FOR TORTS COMMITTEED BY ITS EMPLOYEES IN GREAT BRITAIN, FRANCE AND INDIA </vt:lpstr>
      <vt:lpstr>INTRODUCTION</vt:lpstr>
      <vt:lpstr>BACKDROP</vt:lpstr>
      <vt:lpstr>SHIFTING OF THE LIABILITY FROM OFFICER TO STATE</vt:lpstr>
      <vt:lpstr>LIABILITY OF THE GOVERNMENT FOR TORT OF ITS EMPLOYEES</vt:lpstr>
      <vt:lpstr>POSITION IN GREAT BRITAIN</vt:lpstr>
      <vt:lpstr>POSITION IN FRANCE</vt:lpstr>
      <vt:lpstr>POSITION IN INDIA</vt:lpstr>
      <vt:lpstr>CASES IN INDIA</vt:lpstr>
      <vt:lpstr>CRITICISM AND FUTURE PROPOSITIONS</vt:lpstr>
      <vt:lpstr>CONCLUSION</vt:lpstr>
      <vt:lpstr>REFERENCE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LL.M. SEMESTER II  COURSE CODE : 204E (Gr-B)  COURSE TITLE : COMPARATIVE ADMINISTRATIVE LAW  UNIT IV : GOVERNMENT LIABILITY FOR TORTS, PROMISSORY ESTOPPEL AND DOCTRINE OF  LEGITIMATE EXPECTATION  4.1 GOVERNMENT LIABILITY FOR TORTS COMMITTEED BY ITS EMPLOYEES IN GREAT BRITAIN, FRANCE AND INDIA </dc:title>
  <dc:creator>Admin</dc:creator>
  <cp:lastModifiedBy>Admin</cp:lastModifiedBy>
  <cp:revision>28</cp:revision>
  <dcterms:created xsi:type="dcterms:W3CDTF">2020-05-31T15:20:13Z</dcterms:created>
  <dcterms:modified xsi:type="dcterms:W3CDTF">2020-06-02T17:38:32Z</dcterms:modified>
</cp:coreProperties>
</file>