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67" r:id="rId4"/>
    <p:sldId id="266" r:id="rId5"/>
    <p:sldId id="265" r:id="rId6"/>
    <p:sldId id="264" r:id="rId7"/>
    <p:sldId id="268" r:id="rId8"/>
    <p:sldId id="263" r:id="rId9"/>
    <p:sldId id="262" r:id="rId10"/>
    <p:sldId id="261" r:id="rId11"/>
    <p:sldId id="260" r:id="rId12"/>
    <p:sldId id="25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DE57C8-5524-48FB-92F3-89C15367FF93}" type="datetimeFigureOut">
              <a:rPr lang="en-IN" smtClean="0"/>
              <a:t>02-06-2020</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DF0276C-AD77-4A4D-AB31-640E649D5C2A}" type="slidenum">
              <a:rPr lang="en-IN" smtClean="0"/>
              <a:t>‹#›</a:t>
            </a:fld>
            <a:endParaRPr lang="en-IN"/>
          </a:p>
        </p:txBody>
      </p:sp>
    </p:spTree>
    <p:extLst>
      <p:ext uri="{BB962C8B-B14F-4D97-AF65-F5344CB8AC3E}">
        <p14:creationId xmlns:p14="http://schemas.microsoft.com/office/powerpoint/2010/main" val="336430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5DE57C8-5524-48FB-92F3-89C15367FF93}" type="datetimeFigureOut">
              <a:rPr lang="en-IN" smtClean="0"/>
              <a:t>02-06-2020</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DF0276C-AD77-4A4D-AB31-640E649D5C2A}" type="slidenum">
              <a:rPr lang="en-IN" smtClean="0"/>
              <a:t>‹#›</a:t>
            </a:fld>
            <a:endParaRPr lang="en-IN"/>
          </a:p>
        </p:txBody>
      </p:sp>
    </p:spTree>
    <p:extLst>
      <p:ext uri="{BB962C8B-B14F-4D97-AF65-F5344CB8AC3E}">
        <p14:creationId xmlns:p14="http://schemas.microsoft.com/office/powerpoint/2010/main" val="1399196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5DE57C8-5524-48FB-92F3-89C15367FF93}" type="datetimeFigureOut">
              <a:rPr lang="en-IN" smtClean="0"/>
              <a:t>02-06-2020</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DF0276C-AD77-4A4D-AB31-640E649D5C2A}" type="slidenum">
              <a:rPr lang="en-IN" smtClean="0"/>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173935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35DE57C8-5524-48FB-92F3-89C15367FF93}" type="datetimeFigureOut">
              <a:rPr lang="en-IN" smtClean="0"/>
              <a:t>02-06-2020</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DF0276C-AD77-4A4D-AB31-640E649D5C2A}" type="slidenum">
              <a:rPr lang="en-IN" smtClean="0"/>
              <a:t>‹#›</a:t>
            </a:fld>
            <a:endParaRPr lang="en-IN"/>
          </a:p>
        </p:txBody>
      </p:sp>
    </p:spTree>
    <p:extLst>
      <p:ext uri="{BB962C8B-B14F-4D97-AF65-F5344CB8AC3E}">
        <p14:creationId xmlns:p14="http://schemas.microsoft.com/office/powerpoint/2010/main" val="15213924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35DE57C8-5524-48FB-92F3-89C15367FF93}" type="datetimeFigureOut">
              <a:rPr lang="en-IN" smtClean="0"/>
              <a:t>02-06-2020</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DF0276C-AD77-4A4D-AB31-640E649D5C2A}" type="slidenum">
              <a:rPr lang="en-IN" smtClean="0"/>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2810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35DE57C8-5524-48FB-92F3-89C15367FF93}" type="datetimeFigureOut">
              <a:rPr lang="en-IN" smtClean="0"/>
              <a:t>02-06-2020</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DF0276C-AD77-4A4D-AB31-640E649D5C2A}" type="slidenum">
              <a:rPr lang="en-IN" smtClean="0"/>
              <a:t>‹#›</a:t>
            </a:fld>
            <a:endParaRPr lang="en-IN"/>
          </a:p>
        </p:txBody>
      </p:sp>
    </p:spTree>
    <p:extLst>
      <p:ext uri="{BB962C8B-B14F-4D97-AF65-F5344CB8AC3E}">
        <p14:creationId xmlns:p14="http://schemas.microsoft.com/office/powerpoint/2010/main" val="36937862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DE57C8-5524-48FB-92F3-89C15367FF93}" type="datetimeFigureOut">
              <a:rPr lang="en-IN" smtClean="0"/>
              <a:t>02-06-2020</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DF0276C-AD77-4A4D-AB31-640E649D5C2A}" type="slidenum">
              <a:rPr lang="en-IN" smtClean="0"/>
              <a:t>‹#›</a:t>
            </a:fld>
            <a:endParaRPr lang="en-IN"/>
          </a:p>
        </p:txBody>
      </p:sp>
    </p:spTree>
    <p:extLst>
      <p:ext uri="{BB962C8B-B14F-4D97-AF65-F5344CB8AC3E}">
        <p14:creationId xmlns:p14="http://schemas.microsoft.com/office/powerpoint/2010/main" val="34172667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DE57C8-5524-48FB-92F3-89C15367FF93}" type="datetimeFigureOut">
              <a:rPr lang="en-IN" smtClean="0"/>
              <a:t>02-06-2020</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DF0276C-AD77-4A4D-AB31-640E649D5C2A}" type="slidenum">
              <a:rPr lang="en-IN" smtClean="0"/>
              <a:t>‹#›</a:t>
            </a:fld>
            <a:endParaRPr lang="en-IN"/>
          </a:p>
        </p:txBody>
      </p:sp>
    </p:spTree>
    <p:extLst>
      <p:ext uri="{BB962C8B-B14F-4D97-AF65-F5344CB8AC3E}">
        <p14:creationId xmlns:p14="http://schemas.microsoft.com/office/powerpoint/2010/main" val="3240906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DE57C8-5524-48FB-92F3-89C15367FF93}" type="datetimeFigureOut">
              <a:rPr lang="en-IN" smtClean="0"/>
              <a:t>02-06-2020</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DF0276C-AD77-4A4D-AB31-640E649D5C2A}" type="slidenum">
              <a:rPr lang="en-IN" smtClean="0"/>
              <a:t>‹#›</a:t>
            </a:fld>
            <a:endParaRPr lang="en-IN"/>
          </a:p>
        </p:txBody>
      </p:sp>
    </p:spTree>
    <p:extLst>
      <p:ext uri="{BB962C8B-B14F-4D97-AF65-F5344CB8AC3E}">
        <p14:creationId xmlns:p14="http://schemas.microsoft.com/office/powerpoint/2010/main" val="489750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5DE57C8-5524-48FB-92F3-89C15367FF93}" type="datetimeFigureOut">
              <a:rPr lang="en-IN" smtClean="0"/>
              <a:t>02-06-2020</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DF0276C-AD77-4A4D-AB31-640E649D5C2A}" type="slidenum">
              <a:rPr lang="en-IN" smtClean="0"/>
              <a:t>‹#›</a:t>
            </a:fld>
            <a:endParaRPr lang="en-IN"/>
          </a:p>
        </p:txBody>
      </p:sp>
    </p:spTree>
    <p:extLst>
      <p:ext uri="{BB962C8B-B14F-4D97-AF65-F5344CB8AC3E}">
        <p14:creationId xmlns:p14="http://schemas.microsoft.com/office/powerpoint/2010/main" val="752004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DE57C8-5524-48FB-92F3-89C15367FF93}" type="datetimeFigureOut">
              <a:rPr lang="en-IN" smtClean="0"/>
              <a:t>02-06-2020</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DF0276C-AD77-4A4D-AB31-640E649D5C2A}" type="slidenum">
              <a:rPr lang="en-IN" smtClean="0"/>
              <a:t>‹#›</a:t>
            </a:fld>
            <a:endParaRPr lang="en-IN"/>
          </a:p>
        </p:txBody>
      </p:sp>
    </p:spTree>
    <p:extLst>
      <p:ext uri="{BB962C8B-B14F-4D97-AF65-F5344CB8AC3E}">
        <p14:creationId xmlns:p14="http://schemas.microsoft.com/office/powerpoint/2010/main" val="854716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5DE57C8-5524-48FB-92F3-89C15367FF93}" type="datetimeFigureOut">
              <a:rPr lang="en-IN" smtClean="0"/>
              <a:t>02-06-2020</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DF0276C-AD77-4A4D-AB31-640E649D5C2A}" type="slidenum">
              <a:rPr lang="en-IN" smtClean="0"/>
              <a:t>‹#›</a:t>
            </a:fld>
            <a:endParaRPr lang="en-IN"/>
          </a:p>
        </p:txBody>
      </p:sp>
    </p:spTree>
    <p:extLst>
      <p:ext uri="{BB962C8B-B14F-4D97-AF65-F5344CB8AC3E}">
        <p14:creationId xmlns:p14="http://schemas.microsoft.com/office/powerpoint/2010/main" val="4275905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5DE57C8-5524-48FB-92F3-89C15367FF93}" type="datetimeFigureOut">
              <a:rPr lang="en-IN" smtClean="0"/>
              <a:t>02-06-2020</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DF0276C-AD77-4A4D-AB31-640E649D5C2A}" type="slidenum">
              <a:rPr lang="en-IN" smtClean="0"/>
              <a:t>‹#›</a:t>
            </a:fld>
            <a:endParaRPr lang="en-IN"/>
          </a:p>
        </p:txBody>
      </p:sp>
    </p:spTree>
    <p:extLst>
      <p:ext uri="{BB962C8B-B14F-4D97-AF65-F5344CB8AC3E}">
        <p14:creationId xmlns:p14="http://schemas.microsoft.com/office/powerpoint/2010/main" val="4035365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DE57C8-5524-48FB-92F3-89C15367FF93}" type="datetimeFigureOut">
              <a:rPr lang="en-IN" smtClean="0"/>
              <a:t>02-06-2020</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DF0276C-AD77-4A4D-AB31-640E649D5C2A}" type="slidenum">
              <a:rPr lang="en-IN" smtClean="0"/>
              <a:t>‹#›</a:t>
            </a:fld>
            <a:endParaRPr lang="en-IN"/>
          </a:p>
        </p:txBody>
      </p:sp>
    </p:spTree>
    <p:extLst>
      <p:ext uri="{BB962C8B-B14F-4D97-AF65-F5344CB8AC3E}">
        <p14:creationId xmlns:p14="http://schemas.microsoft.com/office/powerpoint/2010/main" val="891569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5DE57C8-5524-48FB-92F3-89C15367FF93}" type="datetimeFigureOut">
              <a:rPr lang="en-IN" smtClean="0"/>
              <a:t>02-06-2020</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DF0276C-AD77-4A4D-AB31-640E649D5C2A}" type="slidenum">
              <a:rPr lang="en-IN" smtClean="0"/>
              <a:t>‹#›</a:t>
            </a:fld>
            <a:endParaRPr lang="en-IN"/>
          </a:p>
        </p:txBody>
      </p:sp>
    </p:spTree>
    <p:extLst>
      <p:ext uri="{BB962C8B-B14F-4D97-AF65-F5344CB8AC3E}">
        <p14:creationId xmlns:p14="http://schemas.microsoft.com/office/powerpoint/2010/main" val="3554056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5DE57C8-5524-48FB-92F3-89C15367FF93}" type="datetimeFigureOut">
              <a:rPr lang="en-IN" smtClean="0"/>
              <a:t>02-06-2020</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DF0276C-AD77-4A4D-AB31-640E649D5C2A}" type="slidenum">
              <a:rPr lang="en-IN" smtClean="0"/>
              <a:t>‹#›</a:t>
            </a:fld>
            <a:endParaRPr lang="en-IN"/>
          </a:p>
        </p:txBody>
      </p:sp>
    </p:spTree>
    <p:extLst>
      <p:ext uri="{BB962C8B-B14F-4D97-AF65-F5344CB8AC3E}">
        <p14:creationId xmlns:p14="http://schemas.microsoft.com/office/powerpoint/2010/main" val="2602261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5DE57C8-5524-48FB-92F3-89C15367FF93}" type="datetimeFigureOut">
              <a:rPr lang="en-IN" smtClean="0"/>
              <a:t>02-06-2020</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DF0276C-AD77-4A4D-AB31-640E649D5C2A}" type="slidenum">
              <a:rPr lang="en-IN" smtClean="0"/>
              <a:t>‹#›</a:t>
            </a:fld>
            <a:endParaRPr lang="en-IN"/>
          </a:p>
        </p:txBody>
      </p:sp>
    </p:spTree>
    <p:extLst>
      <p:ext uri="{BB962C8B-B14F-4D97-AF65-F5344CB8AC3E}">
        <p14:creationId xmlns:p14="http://schemas.microsoft.com/office/powerpoint/2010/main" val="264652329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7923"/>
            <a:ext cx="9144000" cy="4815376"/>
          </a:xfrm>
        </p:spPr>
        <p:txBody>
          <a:bodyPr>
            <a:noAutofit/>
          </a:bodyPr>
          <a:lstStyle/>
          <a:p>
            <a:pPr algn="ctr"/>
            <a:r>
              <a:rPr lang="en-IN" sz="2400" b="1" dirty="0">
                <a:solidFill>
                  <a:schemeClr val="tx2"/>
                </a:solidFill>
                <a:effectLst>
                  <a:outerShdw blurRad="38100" dist="38100" dir="2700000" algn="tl">
                    <a:srgbClr val="000000">
                      <a:alpha val="43137"/>
                    </a:srgbClr>
                  </a:outerShdw>
                </a:effectLst>
                <a:latin typeface="Constantia" pitchFamily="18" charset="0"/>
              </a:rPr>
              <a:t>LL.M. SEMESTER II</a:t>
            </a:r>
            <a:br>
              <a:rPr lang="en-IN" sz="2400" b="1" dirty="0">
                <a:solidFill>
                  <a:schemeClr val="tx2"/>
                </a:solidFill>
                <a:effectLst>
                  <a:outerShdw blurRad="38100" dist="38100" dir="2700000" algn="tl">
                    <a:srgbClr val="000000">
                      <a:alpha val="43137"/>
                    </a:srgbClr>
                  </a:outerShdw>
                </a:effectLst>
                <a:latin typeface="Constantia" pitchFamily="18" charset="0"/>
              </a:rPr>
            </a:br>
            <a:br>
              <a:rPr lang="en-IN" sz="2400" b="1" dirty="0">
                <a:solidFill>
                  <a:schemeClr val="tx2"/>
                </a:solidFill>
                <a:effectLst>
                  <a:outerShdw blurRad="38100" dist="38100" dir="2700000" algn="tl">
                    <a:srgbClr val="000000">
                      <a:alpha val="43137"/>
                    </a:srgbClr>
                  </a:outerShdw>
                </a:effectLst>
                <a:latin typeface="Constantia" pitchFamily="18" charset="0"/>
              </a:rPr>
            </a:br>
            <a:r>
              <a:rPr lang="en-IN" sz="2400" b="1" dirty="0">
                <a:solidFill>
                  <a:schemeClr val="tx2"/>
                </a:solidFill>
                <a:effectLst>
                  <a:outerShdw blurRad="38100" dist="38100" dir="2700000" algn="tl">
                    <a:srgbClr val="000000">
                      <a:alpha val="43137"/>
                    </a:srgbClr>
                  </a:outerShdw>
                </a:effectLst>
                <a:latin typeface="Constantia" pitchFamily="18" charset="0"/>
              </a:rPr>
              <a:t>COURSE CODE : 204E (Gr-B)</a:t>
            </a:r>
            <a:br>
              <a:rPr lang="en-IN" sz="2400" b="1" dirty="0">
                <a:solidFill>
                  <a:schemeClr val="tx2"/>
                </a:solidFill>
                <a:effectLst>
                  <a:outerShdw blurRad="38100" dist="38100" dir="2700000" algn="tl">
                    <a:srgbClr val="000000">
                      <a:alpha val="43137"/>
                    </a:srgbClr>
                  </a:outerShdw>
                </a:effectLst>
                <a:latin typeface="Constantia" pitchFamily="18" charset="0"/>
              </a:rPr>
            </a:br>
            <a:br>
              <a:rPr lang="en-IN" sz="2400" b="1" dirty="0">
                <a:solidFill>
                  <a:schemeClr val="tx2"/>
                </a:solidFill>
                <a:effectLst>
                  <a:outerShdw blurRad="38100" dist="38100" dir="2700000" algn="tl">
                    <a:srgbClr val="000000">
                      <a:alpha val="43137"/>
                    </a:srgbClr>
                  </a:outerShdw>
                </a:effectLst>
                <a:latin typeface="Constantia" pitchFamily="18" charset="0"/>
              </a:rPr>
            </a:br>
            <a:r>
              <a:rPr lang="en-IN" sz="2400" b="1" dirty="0">
                <a:solidFill>
                  <a:schemeClr val="tx2"/>
                </a:solidFill>
                <a:effectLst>
                  <a:outerShdw blurRad="38100" dist="38100" dir="2700000" algn="tl">
                    <a:srgbClr val="000000">
                      <a:alpha val="43137"/>
                    </a:srgbClr>
                  </a:outerShdw>
                </a:effectLst>
                <a:latin typeface="Constantia" pitchFamily="18" charset="0"/>
              </a:rPr>
              <a:t>COURSE TITLE : COMPARATIVE ADMINISTRATIVE LAW</a:t>
            </a:r>
            <a:br>
              <a:rPr lang="en-IN" sz="2400" b="1" dirty="0">
                <a:solidFill>
                  <a:schemeClr val="tx2"/>
                </a:solidFill>
                <a:effectLst>
                  <a:outerShdw blurRad="38100" dist="38100" dir="2700000" algn="tl">
                    <a:srgbClr val="000000">
                      <a:alpha val="43137"/>
                    </a:srgbClr>
                  </a:outerShdw>
                </a:effectLst>
                <a:latin typeface="Constantia" pitchFamily="18" charset="0"/>
              </a:rPr>
            </a:br>
            <a:br>
              <a:rPr lang="en-IN" sz="2400" b="1" dirty="0">
                <a:solidFill>
                  <a:schemeClr val="tx2"/>
                </a:solidFill>
                <a:effectLst>
                  <a:outerShdw blurRad="38100" dist="38100" dir="2700000" algn="tl">
                    <a:srgbClr val="000000">
                      <a:alpha val="43137"/>
                    </a:srgbClr>
                  </a:outerShdw>
                </a:effectLst>
                <a:latin typeface="Constantia" pitchFamily="18" charset="0"/>
              </a:rPr>
            </a:br>
            <a:r>
              <a:rPr lang="en-IN" sz="2400" b="1" dirty="0">
                <a:solidFill>
                  <a:schemeClr val="tx2"/>
                </a:solidFill>
                <a:effectLst>
                  <a:outerShdw blurRad="38100" dist="38100" dir="2700000" algn="tl">
                    <a:srgbClr val="000000">
                      <a:alpha val="43137"/>
                    </a:srgbClr>
                  </a:outerShdw>
                </a:effectLst>
                <a:latin typeface="Constantia" pitchFamily="18" charset="0"/>
              </a:rPr>
              <a:t>UNIT IV : GOVERNMENT LIABILITY FOR TORTS, PROMISSORY ESTOPPEL AND DOCTRINE OF </a:t>
            </a:r>
            <a:br>
              <a:rPr lang="en-IN" sz="2400" b="1" dirty="0">
                <a:solidFill>
                  <a:schemeClr val="tx2"/>
                </a:solidFill>
                <a:effectLst>
                  <a:outerShdw blurRad="38100" dist="38100" dir="2700000" algn="tl">
                    <a:srgbClr val="000000">
                      <a:alpha val="43137"/>
                    </a:srgbClr>
                  </a:outerShdw>
                </a:effectLst>
                <a:latin typeface="Constantia" pitchFamily="18" charset="0"/>
              </a:rPr>
            </a:br>
            <a:r>
              <a:rPr lang="en-IN" sz="2400" b="1" dirty="0">
                <a:solidFill>
                  <a:schemeClr val="tx2"/>
                </a:solidFill>
                <a:effectLst>
                  <a:outerShdw blurRad="38100" dist="38100" dir="2700000" algn="tl">
                    <a:srgbClr val="000000">
                      <a:alpha val="43137"/>
                    </a:srgbClr>
                  </a:outerShdw>
                </a:effectLst>
                <a:latin typeface="Constantia" pitchFamily="18" charset="0"/>
              </a:rPr>
              <a:t>LEGITIMATE EXPECTATION</a:t>
            </a:r>
            <a:br>
              <a:rPr lang="en-IN" sz="2400" b="1" dirty="0">
                <a:solidFill>
                  <a:schemeClr val="tx2"/>
                </a:solidFill>
                <a:effectLst>
                  <a:outerShdw blurRad="38100" dist="38100" dir="2700000" algn="tl">
                    <a:srgbClr val="000000">
                      <a:alpha val="43137"/>
                    </a:srgbClr>
                  </a:outerShdw>
                </a:effectLst>
                <a:latin typeface="Constantia" pitchFamily="18" charset="0"/>
              </a:rPr>
            </a:br>
            <a:br>
              <a:rPr lang="en-IN" sz="2400" b="1" dirty="0">
                <a:effectLst>
                  <a:outerShdw blurRad="38100" dist="38100" dir="2700000" algn="tl">
                    <a:srgbClr val="000000">
                      <a:alpha val="43137"/>
                    </a:srgbClr>
                  </a:outerShdw>
                </a:effectLst>
                <a:latin typeface="Constantia" pitchFamily="18" charset="0"/>
              </a:rPr>
            </a:br>
            <a:r>
              <a:rPr lang="en-IN" sz="4000" b="1" dirty="0">
                <a:solidFill>
                  <a:schemeClr val="accent1">
                    <a:lumMod val="75000"/>
                  </a:schemeClr>
                </a:solidFill>
                <a:effectLst>
                  <a:outerShdw blurRad="38100" dist="38100" dir="2700000" algn="tl">
                    <a:srgbClr val="000000">
                      <a:alpha val="43137"/>
                    </a:srgbClr>
                  </a:outerShdw>
                </a:effectLst>
                <a:latin typeface="Constantia" pitchFamily="18" charset="0"/>
              </a:rPr>
              <a:t>4.2 PROMISSORY ESTOPPEL </a:t>
            </a:r>
            <a:r>
              <a:rPr lang="en-US" sz="4000" b="1" dirty="0">
                <a:solidFill>
                  <a:schemeClr val="accent1">
                    <a:lumMod val="75000"/>
                  </a:schemeClr>
                </a:solidFill>
                <a:effectLst>
                  <a:outerShdw blurRad="38100" dist="38100" dir="2700000" algn="tl">
                    <a:srgbClr val="000000">
                      <a:alpha val="43137"/>
                    </a:srgbClr>
                  </a:outerShdw>
                </a:effectLst>
                <a:latin typeface="Constantia" pitchFamily="18" charset="0"/>
              </a:rPr>
              <a:t>IN GREAT BRITAIN AND INDIA </a:t>
            </a:r>
            <a:endParaRPr lang="en-IN" sz="4000" dirty="0">
              <a:solidFill>
                <a:schemeClr val="accent1">
                  <a:lumMod val="75000"/>
                </a:schemeClr>
              </a:solidFill>
            </a:endParaRPr>
          </a:p>
        </p:txBody>
      </p:sp>
      <p:sp>
        <p:nvSpPr>
          <p:cNvPr id="3" name="Subtitle 2"/>
          <p:cNvSpPr>
            <a:spLocks noGrp="1"/>
          </p:cNvSpPr>
          <p:nvPr>
            <p:ph type="subTitle" idx="1"/>
          </p:nvPr>
        </p:nvSpPr>
        <p:spPr>
          <a:xfrm>
            <a:off x="1524000" y="5099538"/>
            <a:ext cx="9144000" cy="1872761"/>
          </a:xfrm>
        </p:spPr>
        <p:txBody>
          <a:bodyPr>
            <a:normAutofit fontScale="92500" lnSpcReduction="10000"/>
          </a:bodyPr>
          <a:lstStyle/>
          <a:p>
            <a:pPr algn="r">
              <a:spcBef>
                <a:spcPts val="0"/>
              </a:spcBef>
            </a:pPr>
            <a:r>
              <a:rPr lang="en-US" sz="2600" b="1" dirty="0">
                <a:latin typeface="Constantia" pitchFamily="18" charset="0"/>
                <a:ea typeface="Tahoma" pitchFamily="34" charset="0"/>
                <a:cs typeface="Simplified Arabic Fixed" pitchFamily="49" charset="-78"/>
              </a:rPr>
              <a:t>Presented by –</a:t>
            </a:r>
          </a:p>
          <a:p>
            <a:pPr algn="r">
              <a:spcBef>
                <a:spcPts val="0"/>
              </a:spcBef>
            </a:pPr>
            <a:r>
              <a:rPr lang="en-US" sz="2600" b="1" dirty="0">
                <a:latin typeface="Constantia" pitchFamily="18" charset="0"/>
                <a:ea typeface="Tahoma" pitchFamily="34" charset="0"/>
                <a:cs typeface="Simplified Arabic Fixed" pitchFamily="49" charset="-78"/>
              </a:rPr>
              <a:t>Dr. Sangeeta Chatterjee</a:t>
            </a:r>
          </a:p>
          <a:p>
            <a:pPr algn="r">
              <a:spcBef>
                <a:spcPts val="0"/>
              </a:spcBef>
            </a:pPr>
            <a:r>
              <a:rPr lang="en-US" sz="2600" b="1" dirty="0">
                <a:latin typeface="Constantia" pitchFamily="18" charset="0"/>
                <a:ea typeface="Tahoma" pitchFamily="34" charset="0"/>
                <a:cs typeface="Simplified Arabic Fixed" pitchFamily="49" charset="-78"/>
              </a:rPr>
              <a:t>Assistant Professor</a:t>
            </a:r>
          </a:p>
          <a:p>
            <a:pPr algn="r">
              <a:spcBef>
                <a:spcPts val="0"/>
              </a:spcBef>
            </a:pPr>
            <a:r>
              <a:rPr lang="en-US" sz="2600" b="1" dirty="0">
                <a:latin typeface="Constantia" pitchFamily="18" charset="0"/>
                <a:ea typeface="Tahoma" pitchFamily="34" charset="0"/>
                <a:cs typeface="Simplified Arabic Fixed" pitchFamily="49" charset="-78"/>
              </a:rPr>
              <a:t>Department of Law,</a:t>
            </a:r>
          </a:p>
          <a:p>
            <a:pPr algn="r">
              <a:spcBef>
                <a:spcPts val="0"/>
              </a:spcBef>
            </a:pPr>
            <a:r>
              <a:rPr lang="en-US" sz="2600" b="1" dirty="0" err="1">
                <a:latin typeface="Constantia" pitchFamily="18" charset="0"/>
                <a:ea typeface="Tahoma" pitchFamily="34" charset="0"/>
                <a:cs typeface="Simplified Arabic Fixed" pitchFamily="49" charset="-78"/>
              </a:rPr>
              <a:t>Bankura</a:t>
            </a:r>
            <a:r>
              <a:rPr lang="en-US" sz="2600" b="1" dirty="0">
                <a:latin typeface="Constantia" pitchFamily="18" charset="0"/>
                <a:ea typeface="Tahoma" pitchFamily="34" charset="0"/>
                <a:cs typeface="Simplified Arabic Fixed" pitchFamily="49" charset="-78"/>
              </a:rPr>
              <a:t> University</a:t>
            </a:r>
          </a:p>
          <a:p>
            <a:endParaRPr lang="en-IN" dirty="0"/>
          </a:p>
        </p:txBody>
      </p:sp>
    </p:spTree>
    <p:extLst>
      <p:ext uri="{BB962C8B-B14F-4D97-AF65-F5344CB8AC3E}">
        <p14:creationId xmlns:p14="http://schemas.microsoft.com/office/powerpoint/2010/main" val="3834492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5847"/>
            <a:ext cx="10515600" cy="782515"/>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CRITICISM</a:t>
            </a:r>
            <a:endParaRPr lang="en-IN" sz="4400" dirty="0"/>
          </a:p>
        </p:txBody>
      </p:sp>
      <p:sp>
        <p:nvSpPr>
          <p:cNvPr id="3" name="Content Placeholder 2"/>
          <p:cNvSpPr>
            <a:spLocks noGrp="1"/>
          </p:cNvSpPr>
          <p:nvPr>
            <p:ph idx="1"/>
          </p:nvPr>
        </p:nvSpPr>
        <p:spPr>
          <a:xfrm>
            <a:off x="580293" y="1107831"/>
            <a:ext cx="11403622" cy="5671037"/>
          </a:xfrm>
        </p:spPr>
        <p:txBody>
          <a:bodyPr>
            <a:normAutofit/>
          </a:bodyPr>
          <a:lstStyle/>
          <a:p>
            <a:pPr algn="just"/>
            <a:r>
              <a:rPr lang="en-US" sz="2400" dirty="0">
                <a:latin typeface="Constantia" panose="02030602050306030303" pitchFamily="18" charset="0"/>
              </a:rPr>
              <a:t>As the doctrine of promissory estoppel is an equitable doctrine, it must yield when equity so requires.</a:t>
            </a:r>
          </a:p>
          <a:p>
            <a:pPr algn="just"/>
            <a:r>
              <a:rPr lang="en-US" sz="2400" dirty="0">
                <a:latin typeface="Constantia" panose="02030602050306030303" pitchFamily="18" charset="0"/>
              </a:rPr>
              <a:t>If it can be shown by the government that, it would be inequitable to hold the government to the promise made by it, the court will not raise an equity in </a:t>
            </a:r>
            <a:r>
              <a:rPr lang="en-US" sz="2400" dirty="0" err="1">
                <a:latin typeface="Constantia" panose="02030602050306030303" pitchFamily="18" charset="0"/>
              </a:rPr>
              <a:t>favour</a:t>
            </a:r>
            <a:r>
              <a:rPr lang="en-US" sz="2400" dirty="0">
                <a:latin typeface="Constantia" panose="02030602050306030303" pitchFamily="18" charset="0"/>
              </a:rPr>
              <a:t> of the promise against the government.</a:t>
            </a:r>
          </a:p>
          <a:p>
            <a:pPr algn="just"/>
            <a:r>
              <a:rPr lang="en-US" sz="2400" dirty="0">
                <a:latin typeface="Constantia" panose="02030602050306030303" pitchFamily="18" charset="0"/>
              </a:rPr>
              <a:t>Therefore, if the promise is statutorily prohibited or is against public policy, the court will not enforce it against the government.</a:t>
            </a:r>
          </a:p>
          <a:p>
            <a:pPr algn="just"/>
            <a:r>
              <a:rPr lang="en-US" sz="2400" dirty="0">
                <a:latin typeface="Constantia" panose="02030602050306030303" pitchFamily="18" charset="0"/>
              </a:rPr>
              <a:t>Thus, the doctrine of promissory estoppel cannot be invoked to enforce a promise contrary to law.</a:t>
            </a:r>
          </a:p>
          <a:p>
            <a:pPr algn="just"/>
            <a:r>
              <a:rPr lang="en-US" sz="2400" dirty="0">
                <a:latin typeface="Constantia" panose="02030602050306030303" pitchFamily="18" charset="0"/>
              </a:rPr>
              <a:t>This doctrine cannot be availed to permit or condone a breach of law.</a:t>
            </a:r>
          </a:p>
          <a:p>
            <a:pPr algn="just"/>
            <a:r>
              <a:rPr lang="en-US" sz="2400" dirty="0">
                <a:latin typeface="Constantia" panose="02030602050306030303" pitchFamily="18" charset="0"/>
              </a:rPr>
              <a:t>The doctrine cannot be invoked to compel the government or a private party to do an act prohibited by law.</a:t>
            </a:r>
          </a:p>
          <a:p>
            <a:pPr algn="just"/>
            <a:r>
              <a:rPr lang="en-US" sz="2400" dirty="0">
                <a:latin typeface="Constantia" panose="02030602050306030303" pitchFamily="18" charset="0"/>
              </a:rPr>
              <a:t>There can also be no promissory estoppel against the exercise of legislative power.</a:t>
            </a:r>
            <a:endParaRPr lang="en-IN" sz="2400" dirty="0">
              <a:latin typeface="Constantia" panose="02030602050306030303" pitchFamily="18" charset="0"/>
            </a:endParaRPr>
          </a:p>
        </p:txBody>
      </p:sp>
    </p:spTree>
    <p:extLst>
      <p:ext uri="{BB962C8B-B14F-4D97-AF65-F5344CB8AC3E}">
        <p14:creationId xmlns:p14="http://schemas.microsoft.com/office/powerpoint/2010/main" val="1873829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5847"/>
            <a:ext cx="10515600" cy="782515"/>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CONCLUSION</a:t>
            </a:r>
            <a:endParaRPr lang="en-IN" sz="4400" dirty="0"/>
          </a:p>
        </p:txBody>
      </p:sp>
      <p:sp>
        <p:nvSpPr>
          <p:cNvPr id="3" name="Content Placeholder 2"/>
          <p:cNvSpPr>
            <a:spLocks noGrp="1"/>
          </p:cNvSpPr>
          <p:nvPr>
            <p:ph idx="1"/>
          </p:nvPr>
        </p:nvSpPr>
        <p:spPr>
          <a:xfrm>
            <a:off x="838200" y="1380392"/>
            <a:ext cx="10515600" cy="5213839"/>
          </a:xfrm>
        </p:spPr>
        <p:txBody>
          <a:bodyPr>
            <a:normAutofit/>
          </a:bodyPr>
          <a:lstStyle/>
          <a:p>
            <a:pPr marL="0" indent="0" algn="just">
              <a:buNone/>
            </a:pPr>
            <a:r>
              <a:rPr lang="en-US" sz="2800" dirty="0">
                <a:latin typeface="Constantia" panose="02030602050306030303" pitchFamily="18" charset="0"/>
              </a:rPr>
              <a:t>In applying this doctrine, no distinction can be made between exercise of a sovereign or governmental function and a trading or business activity of the government. Whatever be the nature of the function which the government is discharging, the government is subject to the rule of promissory estoppel and if the essential ingredients of this rule are satisfied, the government can be compelled to carry out the promise made by it. In a democratic society, governed by the rule of law, every government which claims to be inspired by ethical and moral values must do what is fair and just to the citizens, regardless of legal technicalities. In this context, the judicial behavior in the era of estoppel against the government is highly decisive.</a:t>
            </a:r>
            <a:endParaRPr lang="en-IN" sz="2800" dirty="0">
              <a:latin typeface="Constantia" panose="02030602050306030303" pitchFamily="18" charset="0"/>
            </a:endParaRPr>
          </a:p>
        </p:txBody>
      </p:sp>
    </p:spTree>
    <p:extLst>
      <p:ext uri="{BB962C8B-B14F-4D97-AF65-F5344CB8AC3E}">
        <p14:creationId xmlns:p14="http://schemas.microsoft.com/office/powerpoint/2010/main" val="1873829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0276" y="597877"/>
            <a:ext cx="10515600" cy="782515"/>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REFERENCE :</a:t>
            </a:r>
            <a:endParaRPr lang="en-IN" sz="4400" dirty="0"/>
          </a:p>
        </p:txBody>
      </p:sp>
      <p:sp>
        <p:nvSpPr>
          <p:cNvPr id="3" name="Content Placeholder 2"/>
          <p:cNvSpPr>
            <a:spLocks noGrp="1"/>
          </p:cNvSpPr>
          <p:nvPr>
            <p:ph idx="1"/>
          </p:nvPr>
        </p:nvSpPr>
        <p:spPr>
          <a:xfrm>
            <a:off x="855784" y="1776045"/>
            <a:ext cx="10515600" cy="4796571"/>
          </a:xfrm>
        </p:spPr>
        <p:txBody>
          <a:bodyPr>
            <a:normAutofit/>
          </a:bodyPr>
          <a:lstStyle/>
          <a:p>
            <a:pPr>
              <a:buFont typeface="+mj-lt"/>
              <a:buAutoNum type="arabicPeriod"/>
            </a:pPr>
            <a:r>
              <a:rPr lang="en-IN" sz="3600" dirty="0">
                <a:latin typeface="Constantia" panose="02030602050306030303" pitchFamily="18" charset="0"/>
              </a:rPr>
              <a:t>Dr. I. P. Massey, </a:t>
            </a:r>
            <a:r>
              <a:rPr lang="en-US" sz="3600" dirty="0">
                <a:latin typeface="Constantia" panose="02030602050306030303" pitchFamily="18" charset="0"/>
              </a:rPr>
              <a:t>Administrative Law</a:t>
            </a:r>
            <a:r>
              <a:rPr lang="en-IN" sz="3600" dirty="0">
                <a:latin typeface="Constantia" panose="02030602050306030303" pitchFamily="18" charset="0"/>
              </a:rPr>
              <a:t>, Eastern </a:t>
            </a:r>
            <a:r>
              <a:rPr lang="en-US" sz="3600" dirty="0">
                <a:latin typeface="Constantia" panose="02030602050306030303" pitchFamily="18" charset="0"/>
              </a:rPr>
              <a:t>Book Company, Lucknow, 8</a:t>
            </a:r>
            <a:r>
              <a:rPr lang="en-US" sz="3600" baseline="30000" dirty="0">
                <a:latin typeface="Constantia" panose="02030602050306030303" pitchFamily="18" charset="0"/>
              </a:rPr>
              <a:t>th</a:t>
            </a:r>
            <a:r>
              <a:rPr lang="en-US" sz="3600" dirty="0">
                <a:latin typeface="Constantia" panose="02030602050306030303" pitchFamily="18" charset="0"/>
              </a:rPr>
              <a:t> Edition, 2012</a:t>
            </a:r>
            <a:r>
              <a:rPr lang="en-IN" sz="3600" dirty="0">
                <a:latin typeface="Constantia" panose="02030602050306030303" pitchFamily="18" charset="0"/>
              </a:rPr>
              <a:t>.</a:t>
            </a:r>
          </a:p>
          <a:p>
            <a:pPr>
              <a:buFont typeface="+mj-lt"/>
              <a:buAutoNum type="arabicPeriod"/>
            </a:pPr>
            <a:r>
              <a:rPr lang="en-IN" sz="3600" dirty="0">
                <a:latin typeface="Constantia" panose="02030602050306030303" pitchFamily="18" charset="0"/>
              </a:rPr>
              <a:t>Paolo </a:t>
            </a:r>
            <a:r>
              <a:rPr lang="en-IN" sz="3600" dirty="0" err="1">
                <a:latin typeface="Constantia" panose="02030602050306030303" pitchFamily="18" charset="0"/>
              </a:rPr>
              <a:t>Pardolesi</a:t>
            </a:r>
            <a:r>
              <a:rPr lang="en-US" sz="3600" dirty="0">
                <a:latin typeface="Constantia" panose="02030602050306030303" pitchFamily="18" charset="0"/>
              </a:rPr>
              <a:t>, The Double Soul of Promissory Estoppel : A Comparative View, </a:t>
            </a:r>
            <a:r>
              <a:rPr lang="en-IN" sz="3600" dirty="0">
                <a:latin typeface="Constantia" panose="02030602050306030303" pitchFamily="18" charset="0"/>
              </a:rPr>
              <a:t>http://ssrn.com/abstract=1702415, visited on 31.05.2020</a:t>
            </a:r>
            <a:r>
              <a:rPr lang="en-US" sz="3600" dirty="0">
                <a:latin typeface="Constantia" panose="02030602050306030303" pitchFamily="18" charset="0"/>
              </a:rPr>
              <a:t>.</a:t>
            </a:r>
          </a:p>
          <a:p>
            <a:pPr marL="0" indent="0">
              <a:buNone/>
            </a:pPr>
            <a:endParaRPr lang="en-IN" dirty="0"/>
          </a:p>
        </p:txBody>
      </p:sp>
    </p:spTree>
    <p:extLst>
      <p:ext uri="{BB962C8B-B14F-4D97-AF65-F5344CB8AC3E}">
        <p14:creationId xmlns:p14="http://schemas.microsoft.com/office/powerpoint/2010/main" val="1873829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5847"/>
            <a:ext cx="10515600" cy="782515"/>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INTRODUCTION</a:t>
            </a:r>
            <a:endParaRPr lang="en-IN" sz="4400" dirty="0"/>
          </a:p>
        </p:txBody>
      </p:sp>
      <p:sp>
        <p:nvSpPr>
          <p:cNvPr id="3" name="Content Placeholder 2"/>
          <p:cNvSpPr>
            <a:spLocks noGrp="1"/>
          </p:cNvSpPr>
          <p:nvPr>
            <p:ph idx="1"/>
          </p:nvPr>
        </p:nvSpPr>
        <p:spPr>
          <a:xfrm>
            <a:off x="838200" y="1380392"/>
            <a:ext cx="10515600" cy="5249008"/>
          </a:xfrm>
        </p:spPr>
        <p:txBody>
          <a:bodyPr>
            <a:normAutofit fontScale="77500" lnSpcReduction="20000"/>
          </a:bodyPr>
          <a:lstStyle/>
          <a:p>
            <a:endParaRPr lang="en-IN" dirty="0"/>
          </a:p>
          <a:p>
            <a:pPr algn="just"/>
            <a:r>
              <a:rPr lang="en-US" sz="3600" dirty="0">
                <a:latin typeface="Constantia" panose="02030602050306030303" pitchFamily="18" charset="0"/>
              </a:rPr>
              <a:t>Estoppel </a:t>
            </a:r>
            <a:r>
              <a:rPr lang="en-US" sz="3600" i="1" dirty="0">
                <a:latin typeface="Constantia" panose="02030602050306030303" pitchFamily="18" charset="0"/>
              </a:rPr>
              <a:t>– </a:t>
            </a:r>
            <a:r>
              <a:rPr lang="en-US" sz="3600" dirty="0">
                <a:latin typeface="Constantia" panose="02030602050306030303" pitchFamily="18" charset="0"/>
              </a:rPr>
              <a:t>as a procedural remedy, according to the ancestral vocation of English law – was born as an equitable defense exception to prevent the enforcement of the customary rules in cases where their application would have produced unjust results. </a:t>
            </a:r>
          </a:p>
          <a:p>
            <a:pPr algn="just"/>
            <a:r>
              <a:rPr lang="en-US" sz="3600" dirty="0">
                <a:latin typeface="Constantia" panose="02030602050306030303" pitchFamily="18" charset="0"/>
              </a:rPr>
              <a:t>The doctrine of Promissory Estoppel is premised on the conduct of the party making a presentation to the other.</a:t>
            </a:r>
          </a:p>
          <a:p>
            <a:pPr algn="just"/>
            <a:r>
              <a:rPr lang="en-US" sz="3600" dirty="0">
                <a:latin typeface="Constantia" panose="02030602050306030303" pitchFamily="18" charset="0"/>
              </a:rPr>
              <a:t>It enables that party to arrange his affairs in such a manner as if he said representation would be acted upon.</a:t>
            </a:r>
          </a:p>
          <a:p>
            <a:pPr algn="just"/>
            <a:r>
              <a:rPr lang="en-US" sz="3600" dirty="0">
                <a:latin typeface="Constantia" panose="02030602050306030303" pitchFamily="18" charset="0"/>
              </a:rPr>
              <a:t>The core of the doctrine is </a:t>
            </a:r>
            <a:r>
              <a:rPr lang="en-US" sz="3600" i="1" dirty="0">
                <a:latin typeface="Constantia" panose="02030602050306030303" pitchFamily="18" charset="0"/>
              </a:rPr>
              <a:t>“faith of the people” </a:t>
            </a:r>
            <a:r>
              <a:rPr lang="en-US" sz="3600" dirty="0">
                <a:latin typeface="Constantia" panose="02030602050306030303" pitchFamily="18" charset="0"/>
              </a:rPr>
              <a:t>in governance. </a:t>
            </a:r>
          </a:p>
          <a:p>
            <a:pPr algn="just"/>
            <a:r>
              <a:rPr lang="en-US" sz="3600" dirty="0">
                <a:latin typeface="Constantia" panose="02030602050306030303" pitchFamily="18" charset="0"/>
              </a:rPr>
              <a:t>It has assumed tremendous importance in this era of global economy.</a:t>
            </a:r>
            <a:endParaRPr lang="en-IN" sz="3600" dirty="0">
              <a:latin typeface="Constantia" panose="02030602050306030303" pitchFamily="18" charset="0"/>
            </a:endParaRPr>
          </a:p>
        </p:txBody>
      </p:sp>
    </p:spTree>
    <p:extLst>
      <p:ext uri="{BB962C8B-B14F-4D97-AF65-F5344CB8AC3E}">
        <p14:creationId xmlns:p14="http://schemas.microsoft.com/office/powerpoint/2010/main" val="1873829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5847"/>
            <a:ext cx="10515600" cy="782515"/>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BACKDROP</a:t>
            </a:r>
            <a:endParaRPr lang="en-IN" sz="4400" dirty="0"/>
          </a:p>
        </p:txBody>
      </p:sp>
      <p:sp>
        <p:nvSpPr>
          <p:cNvPr id="3" name="Content Placeholder 2"/>
          <p:cNvSpPr>
            <a:spLocks noGrp="1"/>
          </p:cNvSpPr>
          <p:nvPr>
            <p:ph idx="1"/>
          </p:nvPr>
        </p:nvSpPr>
        <p:spPr>
          <a:xfrm>
            <a:off x="624253" y="1081454"/>
            <a:ext cx="11113477" cy="5706208"/>
          </a:xfrm>
        </p:spPr>
        <p:txBody>
          <a:bodyPr>
            <a:normAutofit fontScale="40000" lnSpcReduction="20000"/>
          </a:bodyPr>
          <a:lstStyle/>
          <a:p>
            <a:endParaRPr lang="en-IN" dirty="0"/>
          </a:p>
          <a:p>
            <a:pPr algn="just"/>
            <a:r>
              <a:rPr lang="en-US" sz="6700" dirty="0">
                <a:latin typeface="Constantia" panose="02030602050306030303" pitchFamily="18" charset="0"/>
              </a:rPr>
              <a:t>Promissory estoppel took shape in the nineteenth century to smooth out the rigidity of the doctrine of consideration. </a:t>
            </a:r>
          </a:p>
          <a:p>
            <a:pPr algn="just"/>
            <a:r>
              <a:rPr lang="en-US" sz="6700" dirty="0">
                <a:latin typeface="Constantia" panose="02030602050306030303" pitchFamily="18" charset="0"/>
              </a:rPr>
              <a:t>Recently, the original concept has become diluted. </a:t>
            </a:r>
          </a:p>
          <a:p>
            <a:pPr algn="just"/>
            <a:r>
              <a:rPr lang="en-US" sz="6700" dirty="0">
                <a:latin typeface="Constantia" panose="02030602050306030303" pitchFamily="18" charset="0"/>
              </a:rPr>
              <a:t>Paradoxically, promissory estoppel has been undergoing an identity crisis at the very moment it seems to have found final approval.</a:t>
            </a:r>
          </a:p>
          <a:p>
            <a:pPr algn="just"/>
            <a:r>
              <a:rPr lang="en-US" sz="6700" dirty="0">
                <a:latin typeface="Constantia" panose="02030602050306030303" pitchFamily="18" charset="0"/>
              </a:rPr>
              <a:t>This doctrine subordinates the binding nature of the promise to the existence of a counter-performance or of a mutual promise. </a:t>
            </a:r>
          </a:p>
          <a:p>
            <a:pPr algn="just"/>
            <a:r>
              <a:rPr lang="en-US" sz="6700" dirty="0">
                <a:latin typeface="Constantia" panose="02030602050306030303" pitchFamily="18" charset="0"/>
              </a:rPr>
              <a:t>The reason behind placing this additional requirement for a contract to be legally recognized has been the subject of endless debates. </a:t>
            </a:r>
          </a:p>
          <a:p>
            <a:pPr algn="just"/>
            <a:r>
              <a:rPr lang="en-US" sz="6700" dirty="0">
                <a:latin typeface="Constantia" panose="02030602050306030303" pitchFamily="18" charset="0"/>
              </a:rPr>
              <a:t>On the one hand, consideration is said to be based on the need of the parties to have a meeting of minds or a single perception of the contract. </a:t>
            </a:r>
          </a:p>
          <a:p>
            <a:pPr algn="just"/>
            <a:r>
              <a:rPr lang="en-US" sz="6700" dirty="0">
                <a:latin typeface="Constantia" panose="02030602050306030303" pitchFamily="18" charset="0"/>
              </a:rPr>
              <a:t>On the other hand, it is rooted in an attitude of utmost caution with regard to free promises, because of their one-sidedness.  </a:t>
            </a:r>
          </a:p>
        </p:txBody>
      </p:sp>
    </p:spTree>
    <p:extLst>
      <p:ext uri="{BB962C8B-B14F-4D97-AF65-F5344CB8AC3E}">
        <p14:creationId xmlns:p14="http://schemas.microsoft.com/office/powerpoint/2010/main" val="1873829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1161" y="175847"/>
            <a:ext cx="11175023" cy="782515"/>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DOCTRINE OF PROMISSORY ESTOPPEL</a:t>
            </a:r>
            <a:endParaRPr lang="en-IN" sz="4400" dirty="0"/>
          </a:p>
        </p:txBody>
      </p:sp>
      <p:sp>
        <p:nvSpPr>
          <p:cNvPr id="3" name="Content Placeholder 2"/>
          <p:cNvSpPr>
            <a:spLocks noGrp="1"/>
          </p:cNvSpPr>
          <p:nvPr>
            <p:ph idx="1"/>
          </p:nvPr>
        </p:nvSpPr>
        <p:spPr>
          <a:xfrm>
            <a:off x="838200" y="1143001"/>
            <a:ext cx="10515600" cy="5521568"/>
          </a:xfrm>
        </p:spPr>
        <p:txBody>
          <a:bodyPr>
            <a:normAutofit fontScale="92500" lnSpcReduction="20000"/>
          </a:bodyPr>
          <a:lstStyle/>
          <a:p>
            <a:pPr algn="just"/>
            <a:r>
              <a:rPr lang="en-US" sz="3200" dirty="0">
                <a:latin typeface="Constantia" panose="02030602050306030303" pitchFamily="18" charset="0"/>
              </a:rPr>
              <a:t>Estoppel is a rule whereby a party is precluded from denying the existence of some state of facts which he had previously asserted and on which the other party has relied or is entitled to rely on.</a:t>
            </a:r>
          </a:p>
          <a:p>
            <a:pPr algn="just"/>
            <a:r>
              <a:rPr lang="en-US" sz="3200" dirty="0">
                <a:latin typeface="Constantia" panose="02030602050306030303" pitchFamily="18" charset="0"/>
              </a:rPr>
              <a:t>The doctrine of Promissory Estoppel has been evolved by courts on the principle of equity to avoid injustice.</a:t>
            </a:r>
          </a:p>
          <a:p>
            <a:pPr algn="just"/>
            <a:r>
              <a:rPr lang="en-US" sz="3200" dirty="0">
                <a:latin typeface="Constantia" panose="02030602050306030303" pitchFamily="18" charset="0"/>
              </a:rPr>
              <a:t>A person who himself misled the authority by making a false statement, cannot invoke this principle, if his representation misled the authority into taking a decision which on discovery of misrepresentation is sought to be cancelled.</a:t>
            </a:r>
          </a:p>
          <a:p>
            <a:pPr algn="just"/>
            <a:r>
              <a:rPr lang="en-US" sz="3200" dirty="0">
                <a:latin typeface="Constantia" panose="02030602050306030303" pitchFamily="18" charset="0"/>
              </a:rPr>
              <a:t>The doctrine of Promissory Estoppel applies also to government and public authorities, however, it is used only at the demands of the law of equity.</a:t>
            </a:r>
          </a:p>
          <a:p>
            <a:endParaRPr lang="en-IN" dirty="0"/>
          </a:p>
        </p:txBody>
      </p:sp>
    </p:spTree>
    <p:extLst>
      <p:ext uri="{BB962C8B-B14F-4D97-AF65-F5344CB8AC3E}">
        <p14:creationId xmlns:p14="http://schemas.microsoft.com/office/powerpoint/2010/main" val="1873829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5847"/>
            <a:ext cx="10515600" cy="782515"/>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THE CONCEPT</a:t>
            </a:r>
            <a:endParaRPr lang="en-IN" sz="4400" dirty="0"/>
          </a:p>
        </p:txBody>
      </p:sp>
      <p:sp>
        <p:nvSpPr>
          <p:cNvPr id="3" name="Content Placeholder 2"/>
          <p:cNvSpPr>
            <a:spLocks noGrp="1"/>
          </p:cNvSpPr>
          <p:nvPr>
            <p:ph idx="1"/>
          </p:nvPr>
        </p:nvSpPr>
        <p:spPr>
          <a:xfrm>
            <a:off x="641838" y="1107832"/>
            <a:ext cx="11078308" cy="5574322"/>
          </a:xfrm>
        </p:spPr>
        <p:txBody>
          <a:bodyPr>
            <a:normAutofit fontScale="85000" lnSpcReduction="20000"/>
          </a:bodyPr>
          <a:lstStyle/>
          <a:p>
            <a:pPr algn="just"/>
            <a:r>
              <a:rPr lang="en-US" sz="2800" i="1" dirty="0">
                <a:latin typeface="Constantia" panose="02030602050306030303" pitchFamily="18" charset="0"/>
              </a:rPr>
              <a:t>“Estoppel” </a:t>
            </a:r>
            <a:r>
              <a:rPr lang="en-US" sz="2800" dirty="0">
                <a:latin typeface="Constantia" panose="02030602050306030303" pitchFamily="18" charset="0"/>
              </a:rPr>
              <a:t>in </a:t>
            </a:r>
            <a:r>
              <a:rPr lang="en-US" sz="2800" i="1" dirty="0">
                <a:latin typeface="Constantia" panose="02030602050306030303" pitchFamily="18" charset="0"/>
              </a:rPr>
              <a:t>Black’s Law Dictionary </a:t>
            </a:r>
            <a:r>
              <a:rPr lang="en-US" sz="2800" dirty="0">
                <a:latin typeface="Constantia" panose="02030602050306030303" pitchFamily="18" charset="0"/>
              </a:rPr>
              <a:t>is indicated to mean that a party is prevented by his own acts from claiming a right to the detriment of the other party, who was entitled to rely on such conduct and has acted accordingly.</a:t>
            </a:r>
          </a:p>
          <a:p>
            <a:pPr algn="just"/>
            <a:r>
              <a:rPr lang="en-US" sz="2800" dirty="0">
                <a:latin typeface="Constantia" panose="02030602050306030303" pitchFamily="18" charset="0"/>
              </a:rPr>
              <a:t>In other words, the principle of promissory estoppel is that –</a:t>
            </a:r>
          </a:p>
          <a:p>
            <a:pPr marL="914400" lvl="1" indent="-457200" algn="just">
              <a:spcBef>
                <a:spcPts val="1000"/>
              </a:spcBef>
              <a:buFont typeface="+mj-lt"/>
              <a:buAutoNum type="arabicPeriod"/>
            </a:pPr>
            <a:r>
              <a:rPr lang="en-US" sz="2800" dirty="0">
                <a:latin typeface="Constantia" panose="02030602050306030303" pitchFamily="18" charset="0"/>
              </a:rPr>
              <a:t>where one party has by his words or conduct made to the other a clear and unequivocal promise or representation, </a:t>
            </a:r>
          </a:p>
          <a:p>
            <a:pPr marL="914400" lvl="1" indent="-457200" algn="just">
              <a:spcBef>
                <a:spcPts val="1000"/>
              </a:spcBef>
              <a:buFont typeface="+mj-lt"/>
              <a:buAutoNum type="arabicPeriod"/>
            </a:pPr>
            <a:r>
              <a:rPr lang="en-US" sz="2800" dirty="0">
                <a:latin typeface="Constantia" panose="02030602050306030303" pitchFamily="18" charset="0"/>
              </a:rPr>
              <a:t>which is intended to create legal solutions or affect a legal relationship to arise in the future, </a:t>
            </a:r>
          </a:p>
          <a:p>
            <a:pPr marL="914400" lvl="1" indent="-457200" algn="just">
              <a:spcBef>
                <a:spcPts val="1000"/>
              </a:spcBef>
              <a:buFont typeface="+mj-lt"/>
              <a:buAutoNum type="arabicPeriod"/>
            </a:pPr>
            <a:r>
              <a:rPr lang="en-US" sz="2800" dirty="0">
                <a:latin typeface="Constantia" panose="02030602050306030303" pitchFamily="18" charset="0"/>
              </a:rPr>
              <a:t>knowing or intending that it would be acted upon by the other party to whom the promise  or representation is made, and </a:t>
            </a:r>
          </a:p>
          <a:p>
            <a:pPr marL="914400" lvl="1" indent="-457200" algn="just">
              <a:spcBef>
                <a:spcPts val="1000"/>
              </a:spcBef>
              <a:buFont typeface="+mj-lt"/>
              <a:buAutoNum type="arabicPeriod"/>
            </a:pPr>
            <a:r>
              <a:rPr lang="en-US" sz="2800" dirty="0">
                <a:latin typeface="Constantia" panose="02030602050306030303" pitchFamily="18" charset="0"/>
              </a:rPr>
              <a:t>if in fact so acted upon by the other party, the promise or representation would be binding on the party making it and he would not be entitled to go back upon it, </a:t>
            </a:r>
          </a:p>
          <a:p>
            <a:pPr marL="914400" lvl="1" indent="-457200" algn="just">
              <a:spcBef>
                <a:spcPts val="1000"/>
              </a:spcBef>
              <a:buFont typeface="+mj-lt"/>
              <a:buAutoNum type="arabicPeriod"/>
            </a:pPr>
            <a:r>
              <a:rPr lang="en-US" sz="2800" dirty="0">
                <a:latin typeface="Constantia" panose="02030602050306030303" pitchFamily="18" charset="0"/>
              </a:rPr>
              <a:t>if it would be inequitable to allow him to do so, having regard to the dealings which have taken place between the parties.</a:t>
            </a:r>
            <a:endParaRPr lang="en-IN" sz="2800" dirty="0">
              <a:latin typeface="Constantia" panose="02030602050306030303" pitchFamily="18" charset="0"/>
            </a:endParaRPr>
          </a:p>
        </p:txBody>
      </p:sp>
    </p:spTree>
    <p:extLst>
      <p:ext uri="{BB962C8B-B14F-4D97-AF65-F5344CB8AC3E}">
        <p14:creationId xmlns:p14="http://schemas.microsoft.com/office/powerpoint/2010/main" val="1873829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5847"/>
            <a:ext cx="10515600" cy="782515"/>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POSITION IN GREAT BRITAIN</a:t>
            </a:r>
            <a:endParaRPr lang="en-IN" sz="4400" dirty="0"/>
          </a:p>
        </p:txBody>
      </p:sp>
      <p:sp>
        <p:nvSpPr>
          <p:cNvPr id="3" name="Content Placeholder 2"/>
          <p:cNvSpPr>
            <a:spLocks noGrp="1"/>
          </p:cNvSpPr>
          <p:nvPr>
            <p:ph idx="1"/>
          </p:nvPr>
        </p:nvSpPr>
        <p:spPr>
          <a:xfrm>
            <a:off x="838200" y="1380392"/>
            <a:ext cx="10515600" cy="5257800"/>
          </a:xfrm>
        </p:spPr>
        <p:txBody>
          <a:bodyPr>
            <a:normAutofit fontScale="92500"/>
          </a:bodyPr>
          <a:lstStyle/>
          <a:p>
            <a:pPr algn="just"/>
            <a:r>
              <a:rPr lang="en-US" sz="2800" dirty="0">
                <a:latin typeface="Constantia" panose="02030602050306030303" pitchFamily="18" charset="0"/>
              </a:rPr>
              <a:t>In 1854 the House of Lords, ruling on the case </a:t>
            </a:r>
            <a:r>
              <a:rPr lang="en-US" sz="2800" i="1" dirty="0">
                <a:latin typeface="Constantia" panose="02030602050306030303" pitchFamily="18" charset="0"/>
              </a:rPr>
              <a:t>Jorden v. Money</a:t>
            </a:r>
            <a:r>
              <a:rPr lang="en-US" sz="2800" dirty="0">
                <a:latin typeface="Constantia" panose="02030602050306030303" pitchFamily="18" charset="0"/>
              </a:rPr>
              <a:t>, held that the ―doctrine of estoppel does not apply to a case where the representation is not a representation of a fact, but a statement of something which the party intends or does not intend to do.</a:t>
            </a:r>
          </a:p>
          <a:p>
            <a:pPr algn="just"/>
            <a:r>
              <a:rPr lang="en-US" sz="2800" dirty="0">
                <a:latin typeface="Constantia" panose="02030602050306030303" pitchFamily="18" charset="0"/>
              </a:rPr>
              <a:t>It took nearly a century for the principle to undergo an important transformation by virtue of the statement by Lord Denning in the case of </a:t>
            </a:r>
            <a:r>
              <a:rPr lang="en-US" sz="2800" i="1" dirty="0">
                <a:latin typeface="Constantia" panose="02030602050306030303" pitchFamily="18" charset="0"/>
              </a:rPr>
              <a:t>Central London Property Trust Ltd </a:t>
            </a:r>
            <a:r>
              <a:rPr lang="en-US" sz="2800" dirty="0">
                <a:latin typeface="Constantia" panose="02030602050306030303" pitchFamily="18" charset="0"/>
              </a:rPr>
              <a:t>v. </a:t>
            </a:r>
            <a:r>
              <a:rPr lang="en-US" sz="2800" i="1" dirty="0">
                <a:latin typeface="Constantia" panose="02030602050306030303" pitchFamily="18" charset="0"/>
              </a:rPr>
              <a:t>High Trees House Ltd</a:t>
            </a:r>
            <a:r>
              <a:rPr lang="en-US" sz="2800" dirty="0">
                <a:latin typeface="Constantia" panose="02030602050306030303" pitchFamily="18" charset="0"/>
              </a:rPr>
              <a:t>, 1956</a:t>
            </a:r>
            <a:r>
              <a:rPr lang="en-US" sz="2800" i="1" dirty="0">
                <a:latin typeface="Constantia" panose="02030602050306030303" pitchFamily="18" charset="0"/>
              </a:rPr>
              <a:t>.</a:t>
            </a:r>
          </a:p>
          <a:p>
            <a:pPr algn="just"/>
            <a:r>
              <a:rPr lang="en-US" sz="2800" dirty="0">
                <a:latin typeface="Constantia" panose="02030602050306030303" pitchFamily="18" charset="0"/>
              </a:rPr>
              <a:t>Despite the fact that the jurisprudence was largely in </a:t>
            </a:r>
            <a:r>
              <a:rPr lang="en-US" sz="2800" dirty="0" err="1">
                <a:latin typeface="Constantia" panose="02030602050306030303" pitchFamily="18" charset="0"/>
              </a:rPr>
              <a:t>favour</a:t>
            </a:r>
            <a:r>
              <a:rPr lang="en-US" sz="2800" dirty="0">
                <a:latin typeface="Constantia" panose="02030602050306030303" pitchFamily="18" charset="0"/>
              </a:rPr>
              <a:t> of the need of the existence of a contractual relationship between the parties, the position of Lord Denning would seem to open the gates to the possibility that estoppel be imbued with an offensive soul, which, as will be seen, can be traced to U.S. jurisprudence.</a:t>
            </a:r>
            <a:r>
              <a:rPr lang="en-US" sz="2800" i="1" dirty="0">
                <a:latin typeface="Constantia" panose="02030602050306030303" pitchFamily="18" charset="0"/>
              </a:rPr>
              <a:t> </a:t>
            </a:r>
            <a:endParaRPr lang="en-IN" sz="2800" dirty="0">
              <a:latin typeface="Constantia" panose="02030602050306030303" pitchFamily="18" charset="0"/>
            </a:endParaRPr>
          </a:p>
        </p:txBody>
      </p:sp>
    </p:spTree>
    <p:extLst>
      <p:ext uri="{BB962C8B-B14F-4D97-AF65-F5344CB8AC3E}">
        <p14:creationId xmlns:p14="http://schemas.microsoft.com/office/powerpoint/2010/main" val="1873829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1" y="149470"/>
            <a:ext cx="11746522" cy="958362"/>
          </a:xfrm>
        </p:spPr>
        <p:txBody>
          <a:bodyPr>
            <a:noAutofit/>
          </a:bodyPr>
          <a:lstStyle/>
          <a:p>
            <a:pPr algn="ctr"/>
            <a:r>
              <a:rPr lang="en-US" b="1" dirty="0">
                <a:solidFill>
                  <a:schemeClr val="tx2"/>
                </a:solidFill>
                <a:effectLst>
                  <a:outerShdw blurRad="38100" dist="38100" dir="2700000" algn="tl">
                    <a:srgbClr val="000000">
                      <a:alpha val="43137"/>
                    </a:srgbClr>
                  </a:outerShdw>
                </a:effectLst>
                <a:latin typeface="Constantia" pitchFamily="18" charset="0"/>
              </a:rPr>
              <a:t>ESSENTIAL ELEMENTS OF THE ENGLISH RULE OF PROMISSORY ESTOPPEL</a:t>
            </a:r>
            <a:endParaRPr lang="en-IN" dirty="0"/>
          </a:p>
        </p:txBody>
      </p:sp>
      <p:sp>
        <p:nvSpPr>
          <p:cNvPr id="3" name="Content Placeholder 2"/>
          <p:cNvSpPr>
            <a:spLocks noGrp="1"/>
          </p:cNvSpPr>
          <p:nvPr>
            <p:ph idx="1"/>
          </p:nvPr>
        </p:nvSpPr>
        <p:spPr>
          <a:xfrm>
            <a:off x="254977" y="1380391"/>
            <a:ext cx="11605846" cy="5477609"/>
          </a:xfrm>
        </p:spPr>
        <p:txBody>
          <a:bodyPr>
            <a:normAutofit fontScale="92500" lnSpcReduction="20000"/>
          </a:bodyPr>
          <a:lstStyle/>
          <a:p>
            <a:pPr marL="514350" indent="-514350" algn="just">
              <a:buFont typeface="+mj-lt"/>
              <a:buAutoNum type="arabicParenR"/>
            </a:pPr>
            <a:r>
              <a:rPr lang="en-US" sz="2800" dirty="0">
                <a:latin typeface="Constantia" panose="02030602050306030303" pitchFamily="18" charset="0"/>
              </a:rPr>
              <a:t>The presence of a promise or a statement put forth in a clear and unambiguous manner, by the party against which the estoppel is sought (the promisor); </a:t>
            </a:r>
          </a:p>
          <a:p>
            <a:pPr marL="514350" indent="-514350" algn="just">
              <a:buFont typeface="+mj-lt"/>
              <a:buAutoNum type="arabicParenR"/>
            </a:pPr>
            <a:r>
              <a:rPr lang="en-US" sz="2800" dirty="0">
                <a:latin typeface="Constantia" panose="02030602050306030303" pitchFamily="18" charset="0"/>
              </a:rPr>
              <a:t>the promisee must act to his detriment on the basis of the promise; </a:t>
            </a:r>
          </a:p>
          <a:p>
            <a:pPr marL="514350" indent="-514350" algn="just">
              <a:buFont typeface="+mj-lt"/>
              <a:buAutoNum type="arabicParenR"/>
            </a:pPr>
            <a:r>
              <a:rPr lang="en-US" sz="2800" dirty="0">
                <a:latin typeface="Constantia" panose="02030602050306030303" pitchFamily="18" charset="0"/>
              </a:rPr>
              <a:t>in a manner inconsistent with the promise/declaration made to the promise such that it would be unconscionable not to give legal recognition to the promise; </a:t>
            </a:r>
          </a:p>
          <a:p>
            <a:pPr marL="514350" indent="-514350" algn="just">
              <a:buFont typeface="+mj-lt"/>
              <a:buAutoNum type="arabicParenR"/>
            </a:pPr>
            <a:r>
              <a:rPr lang="en-US" sz="2800" dirty="0">
                <a:latin typeface="Constantia" panose="02030602050306030303" pitchFamily="18" charset="0"/>
              </a:rPr>
              <a:t>the effect of estoppel must be to suspend the right challenged so that the person who has formulated the declaration/promise will not be 'locked' forever, but will regain the faculties paralyzed by providing reasonable notice where appropriate; </a:t>
            </a:r>
          </a:p>
          <a:p>
            <a:pPr marL="514350" indent="-514350" algn="just">
              <a:buFont typeface="+mj-lt"/>
              <a:buAutoNum type="arabicParenR"/>
            </a:pPr>
            <a:r>
              <a:rPr lang="en-US" sz="2800" dirty="0">
                <a:latin typeface="Constantia" panose="02030602050306030303" pitchFamily="18" charset="0"/>
              </a:rPr>
              <a:t>finally, such a legal instrument has to prevent the execution of the rights covered by the promise/grant by the promisor, but may not allow for the creation of new rights. </a:t>
            </a:r>
            <a:endParaRPr lang="en-IN" sz="2800" dirty="0">
              <a:latin typeface="Constantia" panose="02030602050306030303" pitchFamily="18" charset="0"/>
            </a:endParaRPr>
          </a:p>
        </p:txBody>
      </p:sp>
    </p:spTree>
    <p:extLst>
      <p:ext uri="{BB962C8B-B14F-4D97-AF65-F5344CB8AC3E}">
        <p14:creationId xmlns:p14="http://schemas.microsoft.com/office/powerpoint/2010/main" val="1873829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5847"/>
            <a:ext cx="10515600" cy="782515"/>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POSITION IN INDIA</a:t>
            </a:r>
            <a:endParaRPr lang="en-IN" sz="4400" dirty="0"/>
          </a:p>
        </p:txBody>
      </p:sp>
      <p:sp>
        <p:nvSpPr>
          <p:cNvPr id="3" name="Content Placeholder 2"/>
          <p:cNvSpPr>
            <a:spLocks noGrp="1"/>
          </p:cNvSpPr>
          <p:nvPr>
            <p:ph idx="1"/>
          </p:nvPr>
        </p:nvSpPr>
        <p:spPr>
          <a:xfrm>
            <a:off x="838200" y="1099038"/>
            <a:ext cx="10515600" cy="5618285"/>
          </a:xfrm>
        </p:spPr>
        <p:txBody>
          <a:bodyPr>
            <a:normAutofit fontScale="92500" lnSpcReduction="10000"/>
          </a:bodyPr>
          <a:lstStyle/>
          <a:p>
            <a:pPr algn="just"/>
            <a:r>
              <a:rPr lang="en-US" sz="3200" dirty="0">
                <a:latin typeface="Constantia" panose="02030602050306030303" pitchFamily="18" charset="0"/>
              </a:rPr>
              <a:t>The doctrine of Promissory Estoppel is now well established in the field of Administrative Law in India.</a:t>
            </a:r>
          </a:p>
          <a:p>
            <a:pPr algn="just"/>
            <a:r>
              <a:rPr lang="en-US" sz="3200" i="1" dirty="0">
                <a:latin typeface="Constantia" panose="02030602050306030303" pitchFamily="18" charset="0"/>
              </a:rPr>
              <a:t>Section 115 of the Indian Evidence Act, 1872</a:t>
            </a:r>
            <a:r>
              <a:rPr lang="en-US" sz="3200" dirty="0">
                <a:latin typeface="Constantia" panose="02030602050306030303" pitchFamily="18" charset="0"/>
              </a:rPr>
              <a:t> deals with the doctrine of estoppel.</a:t>
            </a:r>
          </a:p>
          <a:p>
            <a:pPr algn="just"/>
            <a:r>
              <a:rPr lang="en-US" sz="3200" dirty="0">
                <a:latin typeface="Constantia" panose="02030602050306030303" pitchFamily="18" charset="0"/>
              </a:rPr>
              <a:t>According to this section, when one person either by his act or omission, or by declaration, has made another person believe something to be true and persuaded that person to act upon it, then in no case can he or his representative deny the truth of that thing later in the suit or in the proceedings.</a:t>
            </a:r>
          </a:p>
          <a:p>
            <a:pPr algn="just"/>
            <a:r>
              <a:rPr lang="en-US" sz="3200" dirty="0">
                <a:latin typeface="Constantia" panose="02030602050306030303" pitchFamily="18" charset="0"/>
              </a:rPr>
              <a:t>In simple words, estoppel means one cannot contradict, deny or declare to be false the previous statement made by him in the Court.</a:t>
            </a:r>
          </a:p>
          <a:p>
            <a:endParaRPr lang="en-IN" dirty="0"/>
          </a:p>
        </p:txBody>
      </p:sp>
    </p:spTree>
    <p:extLst>
      <p:ext uri="{BB962C8B-B14F-4D97-AF65-F5344CB8AC3E}">
        <p14:creationId xmlns:p14="http://schemas.microsoft.com/office/powerpoint/2010/main" val="1873829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5847"/>
            <a:ext cx="10515600" cy="782515"/>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INDIAN CASES</a:t>
            </a:r>
            <a:endParaRPr lang="en-IN" sz="4400" dirty="0"/>
          </a:p>
        </p:txBody>
      </p:sp>
      <p:sp>
        <p:nvSpPr>
          <p:cNvPr id="3" name="Content Placeholder 2"/>
          <p:cNvSpPr>
            <a:spLocks noGrp="1"/>
          </p:cNvSpPr>
          <p:nvPr>
            <p:ph idx="1"/>
          </p:nvPr>
        </p:nvSpPr>
        <p:spPr>
          <a:xfrm>
            <a:off x="553915" y="905608"/>
            <a:ext cx="11271739" cy="5952392"/>
          </a:xfrm>
        </p:spPr>
        <p:txBody>
          <a:bodyPr>
            <a:normAutofit fontScale="85000" lnSpcReduction="20000"/>
          </a:bodyPr>
          <a:lstStyle/>
          <a:p>
            <a:pPr algn="just"/>
            <a:endParaRPr lang="en-US" sz="2400" dirty="0">
              <a:latin typeface="Constantia" panose="02030602050306030303" pitchFamily="18" charset="0"/>
            </a:endParaRPr>
          </a:p>
          <a:p>
            <a:pPr algn="just"/>
            <a:r>
              <a:rPr lang="en-US" sz="2600" dirty="0">
                <a:latin typeface="Constantia" panose="02030602050306030303" pitchFamily="18" charset="0"/>
              </a:rPr>
              <a:t>Judicial behavior clearly indicated that, in India, estoppel would not be available against the government in violation of a statute – </a:t>
            </a:r>
            <a:r>
              <a:rPr lang="en-US" sz="2600" i="1" dirty="0">
                <a:latin typeface="Constantia" panose="02030602050306030303" pitchFamily="18" charset="0"/>
              </a:rPr>
              <a:t>Thakur Amar </a:t>
            </a:r>
            <a:r>
              <a:rPr lang="en-US" sz="2600" i="1" dirty="0" err="1">
                <a:latin typeface="Constantia" panose="02030602050306030303" pitchFamily="18" charset="0"/>
              </a:rPr>
              <a:t>Singhji</a:t>
            </a:r>
            <a:r>
              <a:rPr lang="en-US" sz="2600" i="1" dirty="0">
                <a:latin typeface="Constantia" panose="02030602050306030303" pitchFamily="18" charset="0"/>
              </a:rPr>
              <a:t> v. State of Rajasthan, 1955.</a:t>
            </a:r>
          </a:p>
          <a:p>
            <a:pPr algn="just"/>
            <a:r>
              <a:rPr lang="en-US" sz="2600" dirty="0">
                <a:latin typeface="Constantia" panose="02030602050306030303" pitchFamily="18" charset="0"/>
              </a:rPr>
              <a:t>Judicial behavior in India further indicates that, estoppel cannot be applied against the government, if it jeopardizes the constitutional powers of the government –</a:t>
            </a:r>
          </a:p>
          <a:p>
            <a:pPr marL="800100" lvl="1" indent="-342900" algn="just">
              <a:buFont typeface="+mj-lt"/>
              <a:buAutoNum type="arabicPeriod"/>
            </a:pPr>
            <a:r>
              <a:rPr lang="en-US" sz="2600" dirty="0">
                <a:latin typeface="Constantia" panose="02030602050306030303" pitchFamily="18" charset="0"/>
              </a:rPr>
              <a:t>C. </a:t>
            </a:r>
            <a:r>
              <a:rPr lang="en-US" sz="2600" i="1" dirty="0" err="1">
                <a:latin typeface="Constantia" panose="02030602050306030303" pitchFamily="18" charset="0"/>
              </a:rPr>
              <a:t>Sankaranarayanan</a:t>
            </a:r>
            <a:r>
              <a:rPr lang="en-US" sz="2600" i="1" dirty="0">
                <a:latin typeface="Constantia" panose="02030602050306030303" pitchFamily="18" charset="0"/>
              </a:rPr>
              <a:t> v. State of Kerala, 1971.</a:t>
            </a:r>
          </a:p>
          <a:p>
            <a:pPr marL="800100" lvl="1" indent="-342900" algn="just">
              <a:buFont typeface="+mj-lt"/>
              <a:buAutoNum type="arabicPeriod"/>
            </a:pPr>
            <a:r>
              <a:rPr lang="en-US" sz="2600" i="1" dirty="0">
                <a:latin typeface="Constantia" panose="02030602050306030303" pitchFamily="18" charset="0"/>
              </a:rPr>
              <a:t>State of Kerala v. Gwalior Rayon Silk Mfg. Co. Ltd., 1973.</a:t>
            </a:r>
            <a:r>
              <a:rPr lang="en-US" sz="2600" dirty="0">
                <a:latin typeface="Constantia" panose="02030602050306030303" pitchFamily="18" charset="0"/>
              </a:rPr>
              <a:t> </a:t>
            </a:r>
          </a:p>
          <a:p>
            <a:pPr algn="just"/>
            <a:r>
              <a:rPr lang="en-US" sz="2600" dirty="0">
                <a:latin typeface="Constantia" panose="02030602050306030303" pitchFamily="18" charset="0"/>
              </a:rPr>
              <a:t>The decision of the court in </a:t>
            </a:r>
            <a:r>
              <a:rPr lang="en-US" sz="2600" i="1" dirty="0" err="1">
                <a:latin typeface="Constantia" panose="02030602050306030303" pitchFamily="18" charset="0"/>
              </a:rPr>
              <a:t>Motilal</a:t>
            </a:r>
            <a:r>
              <a:rPr lang="en-US" sz="2600" i="1" dirty="0">
                <a:latin typeface="Constantia" panose="02030602050306030303" pitchFamily="18" charset="0"/>
              </a:rPr>
              <a:t> </a:t>
            </a:r>
            <a:r>
              <a:rPr lang="en-US" sz="2600" i="1" dirty="0" err="1">
                <a:latin typeface="Constantia" panose="02030602050306030303" pitchFamily="18" charset="0"/>
              </a:rPr>
              <a:t>Padampat</a:t>
            </a:r>
            <a:r>
              <a:rPr lang="en-US" sz="2600" i="1" dirty="0">
                <a:latin typeface="Constantia" panose="02030602050306030303" pitchFamily="18" charset="0"/>
              </a:rPr>
              <a:t> Sugar Mills Co. Ltd. v. State of U.P., 1979, </a:t>
            </a:r>
            <a:r>
              <a:rPr lang="en-US" sz="2600" dirty="0">
                <a:latin typeface="Constantia" panose="02030602050306030303" pitchFamily="18" charset="0"/>
              </a:rPr>
              <a:t>marks a significant development in law relating to the doctrine of promissory estoppel. </a:t>
            </a:r>
          </a:p>
          <a:p>
            <a:pPr algn="just"/>
            <a:r>
              <a:rPr lang="en-US" sz="2600" dirty="0">
                <a:latin typeface="Constantia" panose="02030602050306030303" pitchFamily="18" charset="0"/>
              </a:rPr>
              <a:t>It stands for the following propositions:</a:t>
            </a:r>
          </a:p>
          <a:p>
            <a:pPr marL="800100" lvl="1" indent="-342900" algn="just">
              <a:buFont typeface="+mj-lt"/>
              <a:buAutoNum type="arabicPeriod"/>
            </a:pPr>
            <a:r>
              <a:rPr lang="en-US" sz="2600" dirty="0">
                <a:latin typeface="Constantia" panose="02030602050306030303" pitchFamily="18" charset="0"/>
              </a:rPr>
              <a:t>The doctrine could be used as a shield or as a sword;</a:t>
            </a:r>
          </a:p>
          <a:p>
            <a:pPr marL="800100" lvl="1" indent="-342900" algn="just">
              <a:buFont typeface="+mj-lt"/>
              <a:buAutoNum type="arabicPeriod"/>
            </a:pPr>
            <a:r>
              <a:rPr lang="en-US" sz="2600" dirty="0">
                <a:latin typeface="Constantia" panose="02030602050306030303" pitchFamily="18" charset="0"/>
              </a:rPr>
              <a:t>The doctrine is not based on any contract, and therefore, even when a government is void for non-compliance with </a:t>
            </a:r>
            <a:r>
              <a:rPr lang="en-US" sz="2600" i="1" dirty="0">
                <a:latin typeface="Constantia" panose="02030602050306030303" pitchFamily="18" charset="0"/>
              </a:rPr>
              <a:t>Article 299</a:t>
            </a:r>
            <a:r>
              <a:rPr lang="en-US" sz="2600" dirty="0">
                <a:latin typeface="Constantia" panose="02030602050306030303" pitchFamily="18" charset="0"/>
              </a:rPr>
              <a:t>, the government could still be bound by estoppel; and</a:t>
            </a:r>
          </a:p>
          <a:p>
            <a:pPr marL="800100" lvl="1" indent="-342900" algn="just">
              <a:buFont typeface="+mj-lt"/>
              <a:buAutoNum type="arabicPeriod"/>
            </a:pPr>
            <a:r>
              <a:rPr lang="en-US" sz="2600" dirty="0">
                <a:latin typeface="Constantia" panose="02030602050306030303" pitchFamily="18" charset="0"/>
              </a:rPr>
              <a:t>The doctrine cannot be defeated on the plea of executive necessity or freedom of future executive action.</a:t>
            </a:r>
            <a:endParaRPr lang="en-US" sz="2600" dirty="0"/>
          </a:p>
          <a:p>
            <a:endParaRPr lang="en-US" dirty="0"/>
          </a:p>
          <a:p>
            <a:endParaRPr lang="en-US" dirty="0"/>
          </a:p>
          <a:p>
            <a:pPr marL="57150" indent="0">
              <a:buNone/>
            </a:pPr>
            <a:endParaRPr lang="en-US" i="1" dirty="0"/>
          </a:p>
        </p:txBody>
      </p:sp>
    </p:spTree>
    <p:extLst>
      <p:ext uri="{BB962C8B-B14F-4D97-AF65-F5344CB8AC3E}">
        <p14:creationId xmlns:p14="http://schemas.microsoft.com/office/powerpoint/2010/main" val="187382919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246</TotalTime>
  <Words>1558</Words>
  <Application>Microsoft Office PowerPoint</Application>
  <PresentationFormat>Widescreen</PresentationFormat>
  <Paragraphs>75</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Century Gothic</vt:lpstr>
      <vt:lpstr>Constantia</vt:lpstr>
      <vt:lpstr>Simplified Arabic Fixed</vt:lpstr>
      <vt:lpstr>Tahoma</vt:lpstr>
      <vt:lpstr>Wingdings 3</vt:lpstr>
      <vt:lpstr>Wisp</vt:lpstr>
      <vt:lpstr>LL.M. SEMESTER II  COURSE CODE : 204E (Gr-B)  COURSE TITLE : COMPARATIVE ADMINISTRATIVE LAW  UNIT IV : GOVERNMENT LIABILITY FOR TORTS, PROMISSORY ESTOPPEL AND DOCTRINE OF  LEGITIMATE EXPECTATION  4.2 PROMISSORY ESTOPPEL IN GREAT BRITAIN AND INDIA </vt:lpstr>
      <vt:lpstr>INTRODUCTION</vt:lpstr>
      <vt:lpstr>BACKDROP</vt:lpstr>
      <vt:lpstr>DOCTRINE OF PROMISSORY ESTOPPEL</vt:lpstr>
      <vt:lpstr>THE CONCEPT</vt:lpstr>
      <vt:lpstr>POSITION IN GREAT BRITAIN</vt:lpstr>
      <vt:lpstr>ESSENTIAL ELEMENTS OF THE ENGLISH RULE OF PROMISSORY ESTOPPEL</vt:lpstr>
      <vt:lpstr>POSITION IN INDIA</vt:lpstr>
      <vt:lpstr>INDIAN CASES</vt:lpstr>
      <vt:lpstr>CRITICISM</vt:lpstr>
      <vt:lpstr>CONCLUSION</vt:lpstr>
      <vt:lpstr>REFERENCE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LL.M. SEMESTER II  COURSE CODE : 204E (Gr-B)  COURSE TITLE : COMPARATIVE ADMINISTRATIVE LAW  UNIT IV : GOVERNMENT LIABILITY FOR TORTS, PROMISSORY ESTOPPEL AND DOCTRINE OF  LEGITIMATE EXPECTATION  4.2 PROMISSORY ESTOPPEL IN GREAT BRITAIN AND INDIA </dc:title>
  <dc:creator>Admin</dc:creator>
  <cp:lastModifiedBy>Admin</cp:lastModifiedBy>
  <cp:revision>29</cp:revision>
  <dcterms:created xsi:type="dcterms:W3CDTF">2020-05-31T20:21:02Z</dcterms:created>
  <dcterms:modified xsi:type="dcterms:W3CDTF">2020-06-02T18:21:54Z</dcterms:modified>
</cp:coreProperties>
</file>