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7" r:id="rId4"/>
    <p:sldId id="264" r:id="rId5"/>
    <p:sldId id="266" r:id="rId6"/>
    <p:sldId id="265" r:id="rId7"/>
    <p:sldId id="263" r:id="rId8"/>
    <p:sldId id="262" r:id="rId9"/>
    <p:sldId id="261" r:id="rId10"/>
    <p:sldId id="260" r:id="rId11"/>
    <p:sldId id="259" r:id="rId12"/>
    <p:sldId id="258"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6/4/2020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77107" y="114300"/>
            <a:ext cx="10251831" cy="4777381"/>
          </a:xfrm>
        </p:spPr>
        <p:txBody>
          <a:bodyPr>
            <a:noAutofit/>
          </a:bodyPr>
          <a:lstStyle/>
          <a:p>
            <a:pPr algn="ctr"/>
            <a:r>
              <a:rPr lang="en-IN" sz="2400" b="1" dirty="0">
                <a:solidFill>
                  <a:schemeClr val="tx2"/>
                </a:solidFill>
                <a:effectLst>
                  <a:outerShdw blurRad="38100" dist="38100" dir="2700000" algn="tl">
                    <a:srgbClr val="000000">
                      <a:alpha val="43137"/>
                    </a:srgbClr>
                  </a:outerShdw>
                </a:effectLst>
                <a:latin typeface="Constantia" pitchFamily="18" charset="0"/>
              </a:rPr>
              <a:t>LL.M. SEMESTER II</a:t>
            </a:r>
            <a:br>
              <a:rPr lang="en-IN" sz="2400" b="1" dirty="0">
                <a:solidFill>
                  <a:schemeClr val="tx2"/>
                </a:solidFill>
                <a:effectLst>
                  <a:outerShdw blurRad="38100" dist="38100" dir="2700000" algn="tl">
                    <a:srgbClr val="000000">
                      <a:alpha val="43137"/>
                    </a:srgbClr>
                  </a:outerShdw>
                </a:effectLst>
                <a:latin typeface="Constantia" pitchFamily="18" charset="0"/>
              </a:rPr>
            </a:br>
            <a:br>
              <a:rPr lang="en-IN" sz="2400" b="1" dirty="0">
                <a:solidFill>
                  <a:schemeClr val="tx2"/>
                </a:solidFill>
                <a:effectLst>
                  <a:outerShdw blurRad="38100" dist="38100" dir="2700000" algn="tl">
                    <a:srgbClr val="000000">
                      <a:alpha val="43137"/>
                    </a:srgbClr>
                  </a:outerShdw>
                </a:effectLst>
                <a:latin typeface="Constantia" pitchFamily="18" charset="0"/>
              </a:rPr>
            </a:br>
            <a:r>
              <a:rPr lang="en-IN" sz="2400" b="1" dirty="0">
                <a:solidFill>
                  <a:schemeClr val="tx2"/>
                </a:solidFill>
                <a:effectLst>
                  <a:outerShdw blurRad="38100" dist="38100" dir="2700000" algn="tl">
                    <a:srgbClr val="000000">
                      <a:alpha val="43137"/>
                    </a:srgbClr>
                  </a:outerShdw>
                </a:effectLst>
                <a:latin typeface="Constantia" pitchFamily="18" charset="0"/>
              </a:rPr>
              <a:t>COURSE CODE : 204E (Gr-B)</a:t>
            </a:r>
            <a:br>
              <a:rPr lang="en-IN" sz="2400" b="1" dirty="0">
                <a:solidFill>
                  <a:schemeClr val="tx2"/>
                </a:solidFill>
                <a:effectLst>
                  <a:outerShdw blurRad="38100" dist="38100" dir="2700000" algn="tl">
                    <a:srgbClr val="000000">
                      <a:alpha val="43137"/>
                    </a:srgbClr>
                  </a:outerShdw>
                </a:effectLst>
                <a:latin typeface="Constantia" pitchFamily="18" charset="0"/>
              </a:rPr>
            </a:br>
            <a:br>
              <a:rPr lang="en-IN" sz="2400" b="1" dirty="0">
                <a:solidFill>
                  <a:schemeClr val="tx2"/>
                </a:solidFill>
                <a:effectLst>
                  <a:outerShdw blurRad="38100" dist="38100" dir="2700000" algn="tl">
                    <a:srgbClr val="000000">
                      <a:alpha val="43137"/>
                    </a:srgbClr>
                  </a:outerShdw>
                </a:effectLst>
                <a:latin typeface="Constantia" pitchFamily="18" charset="0"/>
              </a:rPr>
            </a:br>
            <a:r>
              <a:rPr lang="en-IN" sz="2400" b="1" dirty="0">
                <a:solidFill>
                  <a:schemeClr val="tx2"/>
                </a:solidFill>
                <a:effectLst>
                  <a:outerShdw blurRad="38100" dist="38100" dir="2700000" algn="tl">
                    <a:srgbClr val="000000">
                      <a:alpha val="43137"/>
                    </a:srgbClr>
                  </a:outerShdw>
                </a:effectLst>
                <a:latin typeface="Constantia" pitchFamily="18" charset="0"/>
              </a:rPr>
              <a:t>COURSE TITLE : COMPARATIVE ADMINISTRATIVE LAW</a:t>
            </a:r>
            <a:br>
              <a:rPr lang="en-IN" sz="2400" b="1" dirty="0">
                <a:solidFill>
                  <a:schemeClr val="tx2"/>
                </a:solidFill>
                <a:effectLst>
                  <a:outerShdw blurRad="38100" dist="38100" dir="2700000" algn="tl">
                    <a:srgbClr val="000000">
                      <a:alpha val="43137"/>
                    </a:srgbClr>
                  </a:outerShdw>
                </a:effectLst>
                <a:latin typeface="Constantia" pitchFamily="18" charset="0"/>
              </a:rPr>
            </a:br>
            <a:br>
              <a:rPr lang="en-IN" sz="2400" b="1" dirty="0">
                <a:solidFill>
                  <a:schemeClr val="tx2"/>
                </a:solidFill>
                <a:effectLst>
                  <a:outerShdw blurRad="38100" dist="38100" dir="2700000" algn="tl">
                    <a:srgbClr val="000000">
                      <a:alpha val="43137"/>
                    </a:srgbClr>
                  </a:outerShdw>
                </a:effectLst>
                <a:latin typeface="Constantia" pitchFamily="18" charset="0"/>
              </a:rPr>
            </a:br>
            <a:r>
              <a:rPr lang="en-IN" sz="2400" b="1" dirty="0">
                <a:solidFill>
                  <a:schemeClr val="tx2"/>
                </a:solidFill>
                <a:effectLst>
                  <a:outerShdw blurRad="38100" dist="38100" dir="2700000" algn="tl">
                    <a:srgbClr val="000000">
                      <a:alpha val="43137"/>
                    </a:srgbClr>
                  </a:outerShdw>
                </a:effectLst>
                <a:latin typeface="Constantia" pitchFamily="18" charset="0"/>
              </a:rPr>
              <a:t>UNIT IV : GOVERNMENT LIABILITY FOR TORTS, PROMISSORY ESTOPPEL AND DOCTRINE OF </a:t>
            </a:r>
            <a:br>
              <a:rPr lang="en-IN" sz="2400" b="1" dirty="0">
                <a:solidFill>
                  <a:schemeClr val="tx2"/>
                </a:solidFill>
                <a:effectLst>
                  <a:outerShdw blurRad="38100" dist="38100" dir="2700000" algn="tl">
                    <a:srgbClr val="000000">
                      <a:alpha val="43137"/>
                    </a:srgbClr>
                  </a:outerShdw>
                </a:effectLst>
                <a:latin typeface="Constantia" pitchFamily="18" charset="0"/>
              </a:rPr>
            </a:br>
            <a:r>
              <a:rPr lang="en-IN" sz="2400" b="1" dirty="0">
                <a:solidFill>
                  <a:schemeClr val="tx2"/>
                </a:solidFill>
                <a:effectLst>
                  <a:outerShdw blurRad="38100" dist="38100" dir="2700000" algn="tl">
                    <a:srgbClr val="000000">
                      <a:alpha val="43137"/>
                    </a:srgbClr>
                  </a:outerShdw>
                </a:effectLst>
                <a:latin typeface="Constantia" pitchFamily="18" charset="0"/>
              </a:rPr>
              <a:t>LEGITIMATE EXPECTATION</a:t>
            </a:r>
            <a:br>
              <a:rPr lang="en-IN" sz="2400" b="1" dirty="0">
                <a:solidFill>
                  <a:schemeClr val="tx2"/>
                </a:solidFill>
                <a:effectLst>
                  <a:outerShdw blurRad="38100" dist="38100" dir="2700000" algn="tl">
                    <a:srgbClr val="000000">
                      <a:alpha val="43137"/>
                    </a:srgbClr>
                  </a:outerShdw>
                </a:effectLst>
                <a:latin typeface="Constantia" pitchFamily="18" charset="0"/>
              </a:rPr>
            </a:br>
            <a:br>
              <a:rPr lang="en-IN" sz="2400" b="1" dirty="0">
                <a:effectLst>
                  <a:outerShdw blurRad="38100" dist="38100" dir="2700000" algn="tl">
                    <a:srgbClr val="000000">
                      <a:alpha val="43137"/>
                    </a:srgbClr>
                  </a:outerShdw>
                </a:effectLst>
                <a:latin typeface="Constantia" pitchFamily="18" charset="0"/>
              </a:rPr>
            </a:br>
            <a:r>
              <a:rPr lang="en-IN" sz="3600" b="1" dirty="0">
                <a:solidFill>
                  <a:schemeClr val="accent1">
                    <a:lumMod val="75000"/>
                  </a:schemeClr>
                </a:solidFill>
                <a:effectLst>
                  <a:outerShdw blurRad="38100" dist="38100" dir="2700000" algn="tl">
                    <a:srgbClr val="000000">
                      <a:alpha val="43137"/>
                    </a:srgbClr>
                  </a:outerShdw>
                </a:effectLst>
                <a:latin typeface="Constantia" pitchFamily="18" charset="0"/>
              </a:rPr>
              <a:t>4.3 </a:t>
            </a:r>
            <a:r>
              <a:rPr lang="en-US" sz="3600" b="1" dirty="0">
                <a:solidFill>
                  <a:schemeClr val="accent1">
                    <a:lumMod val="75000"/>
                  </a:schemeClr>
                </a:solidFill>
                <a:effectLst>
                  <a:outerShdw blurRad="38100" dist="38100" dir="2700000" algn="tl">
                    <a:srgbClr val="000000">
                      <a:alpha val="43137"/>
                    </a:srgbClr>
                  </a:outerShdw>
                </a:effectLst>
                <a:latin typeface="Constantia" pitchFamily="18" charset="0"/>
              </a:rPr>
              <a:t>DOCTRINE OF LEGITIMATE EXPECTATION IN INDIA AND GREAT BRITAIN </a:t>
            </a:r>
            <a:endParaRPr lang="en-IN" sz="3600" b="1" dirty="0">
              <a:solidFill>
                <a:schemeClr val="accent1">
                  <a:lumMod val="75000"/>
                </a:schemeClr>
              </a:solidFill>
              <a:effectLst>
                <a:outerShdw blurRad="38100" dist="38100" dir="2700000" algn="tl">
                  <a:srgbClr val="000000">
                    <a:alpha val="43137"/>
                  </a:srgbClr>
                </a:outerShdw>
              </a:effectLst>
              <a:latin typeface="Constantia" pitchFamily="18" charset="0"/>
            </a:endParaRPr>
          </a:p>
        </p:txBody>
      </p:sp>
      <p:sp>
        <p:nvSpPr>
          <p:cNvPr id="3" name="Subtitle 2"/>
          <p:cNvSpPr>
            <a:spLocks noGrp="1"/>
          </p:cNvSpPr>
          <p:nvPr>
            <p:ph type="subTitle" idx="1"/>
          </p:nvPr>
        </p:nvSpPr>
        <p:spPr>
          <a:xfrm>
            <a:off x="1477108" y="5046786"/>
            <a:ext cx="10251830" cy="1916722"/>
          </a:xfrm>
        </p:spPr>
        <p:txBody>
          <a:bodyPr>
            <a:normAutofit lnSpcReduction="10000"/>
          </a:bodyPr>
          <a:lstStyle/>
          <a:p>
            <a:pPr algn="r">
              <a:spcBef>
                <a:spcPts val="0"/>
              </a:spcBef>
            </a:pPr>
            <a:r>
              <a:rPr lang="en-US" sz="2400" b="1" dirty="0">
                <a:latin typeface="Constantia" pitchFamily="18" charset="0"/>
                <a:ea typeface="Tahoma" pitchFamily="34" charset="0"/>
                <a:cs typeface="Simplified Arabic Fixed" pitchFamily="49" charset="-78"/>
              </a:rPr>
              <a:t>Presented by –</a:t>
            </a:r>
          </a:p>
          <a:p>
            <a:pPr algn="r">
              <a:spcBef>
                <a:spcPts val="0"/>
              </a:spcBef>
            </a:pPr>
            <a:r>
              <a:rPr lang="en-US" sz="2400" b="1" dirty="0">
                <a:latin typeface="Constantia" pitchFamily="18" charset="0"/>
                <a:ea typeface="Tahoma" pitchFamily="34" charset="0"/>
                <a:cs typeface="Simplified Arabic Fixed" pitchFamily="49" charset="-78"/>
              </a:rPr>
              <a:t>Dr. Sangeeta Chatterjee</a:t>
            </a:r>
          </a:p>
          <a:p>
            <a:pPr algn="r">
              <a:spcBef>
                <a:spcPts val="0"/>
              </a:spcBef>
            </a:pPr>
            <a:r>
              <a:rPr lang="en-US" sz="2400" b="1" dirty="0">
                <a:latin typeface="Constantia" pitchFamily="18" charset="0"/>
                <a:ea typeface="Tahoma" pitchFamily="34" charset="0"/>
                <a:cs typeface="Simplified Arabic Fixed" pitchFamily="49" charset="-78"/>
              </a:rPr>
              <a:t>Assistant Professor</a:t>
            </a:r>
          </a:p>
          <a:p>
            <a:pPr algn="r">
              <a:spcBef>
                <a:spcPts val="0"/>
              </a:spcBef>
            </a:pPr>
            <a:r>
              <a:rPr lang="en-US" sz="2400" b="1" dirty="0">
                <a:latin typeface="Constantia" pitchFamily="18" charset="0"/>
                <a:ea typeface="Tahoma" pitchFamily="34" charset="0"/>
                <a:cs typeface="Simplified Arabic Fixed" pitchFamily="49" charset="-78"/>
              </a:rPr>
              <a:t>Department of Law,</a:t>
            </a:r>
          </a:p>
          <a:p>
            <a:pPr algn="r">
              <a:spcBef>
                <a:spcPts val="0"/>
              </a:spcBef>
            </a:pPr>
            <a:r>
              <a:rPr lang="en-US" sz="2400" b="1" dirty="0" err="1">
                <a:latin typeface="Constantia" pitchFamily="18" charset="0"/>
                <a:ea typeface="Tahoma" pitchFamily="34" charset="0"/>
                <a:cs typeface="Simplified Arabic Fixed" pitchFamily="49" charset="-78"/>
              </a:rPr>
              <a:t>Bankura</a:t>
            </a:r>
            <a:r>
              <a:rPr lang="en-US" sz="2400" b="1" dirty="0">
                <a:latin typeface="Constantia" pitchFamily="18" charset="0"/>
                <a:ea typeface="Tahoma" pitchFamily="34" charset="0"/>
                <a:cs typeface="Simplified Arabic Fixed" pitchFamily="49" charset="-78"/>
              </a:rPr>
              <a:t> University</a:t>
            </a:r>
          </a:p>
          <a:p>
            <a:endParaRPr lang="en-IN" dirty="0"/>
          </a:p>
        </p:txBody>
      </p:sp>
    </p:spTree>
    <p:extLst>
      <p:ext uri="{BB962C8B-B14F-4D97-AF65-F5344CB8AC3E}">
        <p14:creationId xmlns:p14="http://schemas.microsoft.com/office/powerpoint/2010/main" val="2245756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4062" y="175702"/>
            <a:ext cx="10660550" cy="782659"/>
          </a:xfrm>
        </p:spPr>
        <p:txBody>
          <a:bodyPr>
            <a:normAutofit/>
          </a:bodyPr>
          <a:lstStyle/>
          <a:p>
            <a:pPr algn="ctr"/>
            <a:r>
              <a:rPr lang="en-US" sz="4400" b="1" dirty="0">
                <a:solidFill>
                  <a:schemeClr val="tx2"/>
                </a:solidFill>
                <a:effectLst>
                  <a:outerShdw blurRad="38100" dist="38100" dir="2700000" algn="tl">
                    <a:srgbClr val="000000">
                      <a:alpha val="43137"/>
                    </a:srgbClr>
                  </a:outerShdw>
                </a:effectLst>
                <a:latin typeface="Constantia" pitchFamily="18" charset="0"/>
              </a:rPr>
              <a:t>POSITION IN INDIA</a:t>
            </a:r>
            <a:endParaRPr lang="en-IN" sz="4400" dirty="0"/>
          </a:p>
        </p:txBody>
      </p:sp>
      <p:sp>
        <p:nvSpPr>
          <p:cNvPr id="3" name="Content Placeholder 2"/>
          <p:cNvSpPr>
            <a:spLocks noGrp="1"/>
          </p:cNvSpPr>
          <p:nvPr>
            <p:ph idx="1"/>
          </p:nvPr>
        </p:nvSpPr>
        <p:spPr>
          <a:xfrm>
            <a:off x="1397977" y="1160585"/>
            <a:ext cx="10106635" cy="5565530"/>
          </a:xfrm>
        </p:spPr>
        <p:txBody>
          <a:bodyPr>
            <a:normAutofit fontScale="92500" lnSpcReduction="10000"/>
          </a:bodyPr>
          <a:lstStyle/>
          <a:p>
            <a:pPr algn="just"/>
            <a:r>
              <a:rPr lang="en-US" sz="3200" dirty="0">
                <a:latin typeface="Constantia" panose="02030602050306030303" pitchFamily="18" charset="0"/>
              </a:rPr>
              <a:t>The doctrine of legitimate expectation is  an example of judicial creativity and not an extra legal or extra-constitutional.</a:t>
            </a:r>
          </a:p>
          <a:p>
            <a:pPr algn="just"/>
            <a:r>
              <a:rPr lang="en-US" sz="3200" dirty="0">
                <a:latin typeface="Constantia" panose="02030602050306030303" pitchFamily="18" charset="0"/>
              </a:rPr>
              <a:t>In India, it is found within the four corners of </a:t>
            </a:r>
            <a:r>
              <a:rPr lang="en-US" sz="3200" i="1" dirty="0">
                <a:solidFill>
                  <a:srgbClr val="C00000"/>
                </a:solidFill>
                <a:latin typeface="Constantia" panose="02030602050306030303" pitchFamily="18" charset="0"/>
              </a:rPr>
              <a:t>Article 14 </a:t>
            </a:r>
            <a:r>
              <a:rPr lang="en-US" sz="3200" dirty="0">
                <a:latin typeface="Constantia" panose="02030602050306030303" pitchFamily="18" charset="0"/>
              </a:rPr>
              <a:t>of the Constitution.</a:t>
            </a:r>
          </a:p>
          <a:p>
            <a:pPr algn="just"/>
            <a:r>
              <a:rPr lang="en-US" sz="3200" dirty="0">
                <a:latin typeface="Constantia" panose="02030602050306030303" pitchFamily="18" charset="0"/>
              </a:rPr>
              <a:t>It prevents arbitrariness and insists on fairness in all administrative dealings.</a:t>
            </a:r>
          </a:p>
          <a:p>
            <a:pPr algn="just"/>
            <a:r>
              <a:rPr lang="en-US" sz="3200" dirty="0">
                <a:latin typeface="Constantia" panose="02030602050306030303" pitchFamily="18" charset="0"/>
              </a:rPr>
              <a:t>The first reference to the doctrine is found in </a:t>
            </a:r>
            <a:r>
              <a:rPr lang="en-US" sz="3200" i="1" dirty="0">
                <a:solidFill>
                  <a:srgbClr val="C00000"/>
                </a:solidFill>
                <a:latin typeface="Constantia" panose="02030602050306030303" pitchFamily="18" charset="0"/>
              </a:rPr>
              <a:t>State of Kerala v. K.G. </a:t>
            </a:r>
            <a:r>
              <a:rPr lang="en-US" sz="3200" i="1" dirty="0" err="1">
                <a:solidFill>
                  <a:srgbClr val="C00000"/>
                </a:solidFill>
                <a:latin typeface="Constantia" panose="02030602050306030303" pitchFamily="18" charset="0"/>
              </a:rPr>
              <a:t>Madhavan</a:t>
            </a:r>
            <a:r>
              <a:rPr lang="en-US" sz="3200" i="1" dirty="0">
                <a:solidFill>
                  <a:srgbClr val="C00000"/>
                </a:solidFill>
                <a:latin typeface="Constantia" panose="02030602050306030303" pitchFamily="18" charset="0"/>
              </a:rPr>
              <a:t> Pillai, 1988</a:t>
            </a:r>
            <a:r>
              <a:rPr lang="en-US" sz="3200" dirty="0">
                <a:latin typeface="Constantia" panose="02030602050306030303" pitchFamily="18" charset="0"/>
              </a:rPr>
              <a:t>.</a:t>
            </a:r>
          </a:p>
          <a:p>
            <a:pPr algn="just"/>
            <a:r>
              <a:rPr lang="en-US" sz="3200" dirty="0">
                <a:latin typeface="Constantia" panose="02030602050306030303" pitchFamily="18" charset="0"/>
              </a:rPr>
              <a:t>In </a:t>
            </a:r>
            <a:r>
              <a:rPr lang="en-US" sz="3200" i="1" dirty="0" err="1">
                <a:solidFill>
                  <a:srgbClr val="C00000"/>
                </a:solidFill>
                <a:latin typeface="Constantia" panose="02030602050306030303" pitchFamily="18" charset="0"/>
              </a:rPr>
              <a:t>Jitendra</a:t>
            </a:r>
            <a:r>
              <a:rPr lang="en-US" sz="3200" i="1" dirty="0">
                <a:solidFill>
                  <a:srgbClr val="C00000"/>
                </a:solidFill>
                <a:latin typeface="Constantia" panose="02030602050306030303" pitchFamily="18" charset="0"/>
              </a:rPr>
              <a:t> Kumar v. State of Haryana, 2008</a:t>
            </a:r>
            <a:r>
              <a:rPr lang="en-US" sz="3200" dirty="0">
                <a:latin typeface="Constantia" panose="02030602050306030303" pitchFamily="18" charset="0"/>
              </a:rPr>
              <a:t>, the court held that, legitimate expectation gives sufficient locus standi to the applicant for judicial review. </a:t>
            </a:r>
            <a:endParaRPr lang="en-IN" sz="3200" dirty="0">
              <a:latin typeface="Constantia" panose="02030602050306030303" pitchFamily="18" charset="0"/>
            </a:endParaRPr>
          </a:p>
        </p:txBody>
      </p:sp>
    </p:spTree>
    <p:extLst>
      <p:ext uri="{BB962C8B-B14F-4D97-AF65-F5344CB8AC3E}">
        <p14:creationId xmlns:p14="http://schemas.microsoft.com/office/powerpoint/2010/main" val="41332162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4062" y="175702"/>
            <a:ext cx="10660550" cy="782659"/>
          </a:xfrm>
        </p:spPr>
        <p:txBody>
          <a:bodyPr>
            <a:normAutofit fontScale="90000"/>
          </a:bodyPr>
          <a:lstStyle/>
          <a:p>
            <a:pPr algn="ctr"/>
            <a:r>
              <a:rPr lang="en-US" sz="4400" b="1" dirty="0">
                <a:solidFill>
                  <a:schemeClr val="tx2"/>
                </a:solidFill>
                <a:effectLst>
                  <a:outerShdw blurRad="38100" dist="38100" dir="2700000" algn="tl">
                    <a:srgbClr val="000000">
                      <a:alpha val="43137"/>
                    </a:srgbClr>
                  </a:outerShdw>
                </a:effectLst>
                <a:latin typeface="Constantia" pitchFamily="18" charset="0"/>
              </a:rPr>
              <a:t>RELATION WITH PROMISSORY ESTOPPEL</a:t>
            </a:r>
            <a:endParaRPr lang="en-IN" sz="4400" dirty="0"/>
          </a:p>
        </p:txBody>
      </p:sp>
      <p:sp>
        <p:nvSpPr>
          <p:cNvPr id="3" name="Content Placeholder 2"/>
          <p:cNvSpPr>
            <a:spLocks noGrp="1"/>
          </p:cNvSpPr>
          <p:nvPr>
            <p:ph idx="1"/>
          </p:nvPr>
        </p:nvSpPr>
        <p:spPr>
          <a:xfrm>
            <a:off x="1397977" y="1160585"/>
            <a:ext cx="10106635" cy="5565530"/>
          </a:xfrm>
        </p:spPr>
        <p:txBody>
          <a:bodyPr>
            <a:noAutofit/>
          </a:bodyPr>
          <a:lstStyle/>
          <a:p>
            <a:pPr algn="just"/>
            <a:r>
              <a:rPr lang="en-US" sz="3600" dirty="0">
                <a:latin typeface="Constantia" panose="02030602050306030303" pitchFamily="18" charset="0"/>
              </a:rPr>
              <a:t>The doctrine of legitimate expectation shares space with the principle of promissory estoppel.</a:t>
            </a:r>
          </a:p>
          <a:p>
            <a:pPr algn="just"/>
            <a:r>
              <a:rPr lang="en-US" sz="3600" dirty="0">
                <a:latin typeface="Constantia" panose="02030602050306030303" pitchFamily="18" charset="0"/>
              </a:rPr>
              <a:t>If the principle of promissory would apply, there may not be any reason as to why the doctrine of legitimate expectation would not apply.</a:t>
            </a:r>
          </a:p>
          <a:p>
            <a:pPr algn="just"/>
            <a:r>
              <a:rPr lang="en-US" sz="3600" dirty="0">
                <a:latin typeface="Constantia" panose="02030602050306030303" pitchFamily="18" charset="0"/>
              </a:rPr>
              <a:t>However, this doctrine cannot be applied in the face of exercise of legislative power.</a:t>
            </a:r>
            <a:endParaRPr lang="en-IN" sz="3600" dirty="0">
              <a:latin typeface="Constantia" panose="02030602050306030303" pitchFamily="18" charset="0"/>
            </a:endParaRPr>
          </a:p>
        </p:txBody>
      </p:sp>
    </p:spTree>
    <p:extLst>
      <p:ext uri="{BB962C8B-B14F-4D97-AF65-F5344CB8AC3E}">
        <p14:creationId xmlns:p14="http://schemas.microsoft.com/office/powerpoint/2010/main" val="41332162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4062" y="175702"/>
            <a:ext cx="10660550" cy="782659"/>
          </a:xfrm>
        </p:spPr>
        <p:txBody>
          <a:bodyPr>
            <a:normAutofit/>
          </a:bodyPr>
          <a:lstStyle/>
          <a:p>
            <a:pPr algn="ctr"/>
            <a:r>
              <a:rPr lang="en-US" sz="4400" b="1" dirty="0">
                <a:solidFill>
                  <a:schemeClr val="tx2"/>
                </a:solidFill>
                <a:effectLst>
                  <a:outerShdw blurRad="38100" dist="38100" dir="2700000" algn="tl">
                    <a:srgbClr val="000000">
                      <a:alpha val="43137"/>
                    </a:srgbClr>
                  </a:outerShdw>
                </a:effectLst>
                <a:latin typeface="Constantia" pitchFamily="18" charset="0"/>
              </a:rPr>
              <a:t>CRITICISM</a:t>
            </a:r>
            <a:endParaRPr lang="en-IN" sz="4400" dirty="0"/>
          </a:p>
        </p:txBody>
      </p:sp>
      <p:sp>
        <p:nvSpPr>
          <p:cNvPr id="3" name="Content Placeholder 2"/>
          <p:cNvSpPr>
            <a:spLocks noGrp="1"/>
          </p:cNvSpPr>
          <p:nvPr>
            <p:ph idx="1"/>
          </p:nvPr>
        </p:nvSpPr>
        <p:spPr>
          <a:xfrm>
            <a:off x="1397977" y="1160585"/>
            <a:ext cx="10106635" cy="5565530"/>
          </a:xfrm>
        </p:spPr>
        <p:txBody>
          <a:bodyPr>
            <a:normAutofit fontScale="92500"/>
          </a:bodyPr>
          <a:lstStyle/>
          <a:p>
            <a:pPr algn="just"/>
            <a:r>
              <a:rPr lang="en-US" sz="3600" dirty="0">
                <a:latin typeface="Constantia" panose="02030602050306030303" pitchFamily="18" charset="0"/>
              </a:rPr>
              <a:t>It operates in public domain and in appropriate cases, constitutes a substantive and enforceable right.</a:t>
            </a:r>
          </a:p>
          <a:p>
            <a:pPr algn="just"/>
            <a:r>
              <a:rPr lang="en-US" sz="3600" dirty="0">
                <a:latin typeface="Constantia" panose="02030602050306030303" pitchFamily="18" charset="0"/>
              </a:rPr>
              <a:t>The principle at the root of the doctrine is the rule of law which requires regularity, predictability and certainty in governments’ dealing with the public.</a:t>
            </a:r>
          </a:p>
          <a:p>
            <a:pPr algn="just"/>
            <a:r>
              <a:rPr lang="en-US" sz="3600" dirty="0">
                <a:latin typeface="Constantia" panose="02030602050306030303" pitchFamily="18" charset="0"/>
              </a:rPr>
              <a:t>An exception could be based on an express promise, or representation, or policy, or by an established past action or settled conduct which is illegal.</a:t>
            </a:r>
            <a:endParaRPr lang="en-IN" sz="3600" dirty="0">
              <a:latin typeface="Constantia" panose="02030602050306030303" pitchFamily="18" charset="0"/>
            </a:endParaRPr>
          </a:p>
        </p:txBody>
      </p:sp>
    </p:spTree>
    <p:extLst>
      <p:ext uri="{BB962C8B-B14F-4D97-AF65-F5344CB8AC3E}">
        <p14:creationId xmlns:p14="http://schemas.microsoft.com/office/powerpoint/2010/main" val="41332162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4062" y="175702"/>
            <a:ext cx="10660550" cy="782659"/>
          </a:xfrm>
        </p:spPr>
        <p:txBody>
          <a:bodyPr>
            <a:normAutofit/>
          </a:bodyPr>
          <a:lstStyle/>
          <a:p>
            <a:pPr algn="ctr"/>
            <a:r>
              <a:rPr lang="en-US" sz="4400" b="1" dirty="0">
                <a:solidFill>
                  <a:schemeClr val="tx2"/>
                </a:solidFill>
                <a:effectLst>
                  <a:outerShdw blurRad="38100" dist="38100" dir="2700000" algn="tl">
                    <a:srgbClr val="000000">
                      <a:alpha val="43137"/>
                    </a:srgbClr>
                  </a:outerShdw>
                </a:effectLst>
                <a:latin typeface="Constantia" pitchFamily="18" charset="0"/>
              </a:rPr>
              <a:t>CONCLUSION</a:t>
            </a:r>
            <a:endParaRPr lang="en-IN" sz="4400" dirty="0"/>
          </a:p>
        </p:txBody>
      </p:sp>
      <p:sp>
        <p:nvSpPr>
          <p:cNvPr id="3" name="Content Placeholder 2"/>
          <p:cNvSpPr>
            <a:spLocks noGrp="1"/>
          </p:cNvSpPr>
          <p:nvPr>
            <p:ph idx="1"/>
          </p:nvPr>
        </p:nvSpPr>
        <p:spPr>
          <a:xfrm>
            <a:off x="1397977" y="1160585"/>
            <a:ext cx="10106635" cy="5565530"/>
          </a:xfrm>
        </p:spPr>
        <p:txBody>
          <a:bodyPr>
            <a:noAutofit/>
          </a:bodyPr>
          <a:lstStyle/>
          <a:p>
            <a:pPr marL="0" indent="0" algn="just">
              <a:buNone/>
            </a:pPr>
            <a:r>
              <a:rPr lang="en-US" sz="3200" dirty="0">
                <a:latin typeface="Constantia" panose="02030602050306030303" pitchFamily="18" charset="0"/>
              </a:rPr>
              <a:t>The doctrine has been evolved to ensure regularity, predictability and certainty in government dealing with the public and thus, shares space with the doctrine of </a:t>
            </a:r>
            <a:r>
              <a:rPr lang="en-US" sz="3200" i="1" dirty="0">
                <a:solidFill>
                  <a:srgbClr val="C00000"/>
                </a:solidFill>
                <a:latin typeface="Constantia" panose="02030602050306030303" pitchFamily="18" charset="0"/>
              </a:rPr>
              <a:t>“public trust”</a:t>
            </a:r>
            <a:r>
              <a:rPr lang="en-US" sz="3200" dirty="0">
                <a:latin typeface="Constantia" panose="02030602050306030303" pitchFamily="18" charset="0"/>
              </a:rPr>
              <a:t>. It is now considered to be a part of the principles of natural justice. Therefore, if by reason of the existing state of affairs, a party is given to understand that the other party shall not take away the benefit without complying with the principles of natural justice, the doctrine of legitimate expectation shall be applicable.</a:t>
            </a:r>
            <a:endParaRPr lang="en-IN" sz="3200" dirty="0">
              <a:latin typeface="Constantia" panose="02030602050306030303" pitchFamily="18" charset="0"/>
            </a:endParaRPr>
          </a:p>
        </p:txBody>
      </p:sp>
    </p:spTree>
    <p:extLst>
      <p:ext uri="{BB962C8B-B14F-4D97-AF65-F5344CB8AC3E}">
        <p14:creationId xmlns:p14="http://schemas.microsoft.com/office/powerpoint/2010/main" val="41332162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4062" y="430679"/>
            <a:ext cx="10660550" cy="782659"/>
          </a:xfrm>
        </p:spPr>
        <p:txBody>
          <a:bodyPr>
            <a:normAutofit/>
          </a:bodyPr>
          <a:lstStyle/>
          <a:p>
            <a:pPr algn="ctr"/>
            <a:r>
              <a:rPr lang="en-US" sz="4400" b="1" dirty="0">
                <a:solidFill>
                  <a:schemeClr val="tx2"/>
                </a:solidFill>
                <a:effectLst>
                  <a:outerShdw blurRad="38100" dist="38100" dir="2700000" algn="tl">
                    <a:srgbClr val="000000">
                      <a:alpha val="43137"/>
                    </a:srgbClr>
                  </a:outerShdw>
                </a:effectLst>
                <a:latin typeface="Constantia" pitchFamily="18" charset="0"/>
              </a:rPr>
              <a:t>REFERENCE :</a:t>
            </a:r>
            <a:endParaRPr lang="en-IN" sz="4400" dirty="0"/>
          </a:p>
        </p:txBody>
      </p:sp>
      <p:sp>
        <p:nvSpPr>
          <p:cNvPr id="3" name="Content Placeholder 2"/>
          <p:cNvSpPr>
            <a:spLocks noGrp="1"/>
          </p:cNvSpPr>
          <p:nvPr>
            <p:ph idx="1"/>
          </p:nvPr>
        </p:nvSpPr>
        <p:spPr>
          <a:xfrm>
            <a:off x="1397977" y="1784838"/>
            <a:ext cx="10106635" cy="4941276"/>
          </a:xfrm>
        </p:spPr>
        <p:txBody>
          <a:bodyPr>
            <a:noAutofit/>
          </a:bodyPr>
          <a:lstStyle/>
          <a:p>
            <a:pPr marL="742950" indent="-742950">
              <a:buFont typeface="+mj-lt"/>
              <a:buAutoNum type="arabicPeriod"/>
            </a:pPr>
            <a:r>
              <a:rPr lang="en-IN" sz="3600" dirty="0" err="1">
                <a:latin typeface="Constantia" panose="02030602050306030303" pitchFamily="18" charset="0"/>
              </a:rPr>
              <a:t>Dr.</a:t>
            </a:r>
            <a:r>
              <a:rPr lang="en-IN" sz="3600" dirty="0">
                <a:latin typeface="Constantia" panose="02030602050306030303" pitchFamily="18" charset="0"/>
              </a:rPr>
              <a:t> I. P. Massey, </a:t>
            </a:r>
            <a:r>
              <a:rPr lang="en-US" sz="3600" dirty="0">
                <a:latin typeface="Constantia" panose="02030602050306030303" pitchFamily="18" charset="0"/>
              </a:rPr>
              <a:t>Administrative Law</a:t>
            </a:r>
            <a:r>
              <a:rPr lang="en-IN" sz="3600" dirty="0">
                <a:latin typeface="Constantia" panose="02030602050306030303" pitchFamily="18" charset="0"/>
              </a:rPr>
              <a:t>, Eastern </a:t>
            </a:r>
            <a:r>
              <a:rPr lang="en-US" sz="3600" dirty="0">
                <a:latin typeface="Constantia" panose="02030602050306030303" pitchFamily="18" charset="0"/>
              </a:rPr>
              <a:t>Book Company, Lucknow, 8</a:t>
            </a:r>
            <a:r>
              <a:rPr lang="en-US" sz="3600" baseline="30000" dirty="0">
                <a:latin typeface="Constantia" panose="02030602050306030303" pitchFamily="18" charset="0"/>
              </a:rPr>
              <a:t>th</a:t>
            </a:r>
            <a:r>
              <a:rPr lang="en-US" sz="3600" dirty="0">
                <a:latin typeface="Constantia" panose="02030602050306030303" pitchFamily="18" charset="0"/>
              </a:rPr>
              <a:t> Edition, 2012</a:t>
            </a:r>
            <a:r>
              <a:rPr lang="en-IN" sz="3600" dirty="0">
                <a:latin typeface="Constantia" panose="02030602050306030303" pitchFamily="18" charset="0"/>
              </a:rPr>
              <a:t>.</a:t>
            </a:r>
          </a:p>
          <a:p>
            <a:pPr marL="742950" indent="-742950">
              <a:buFont typeface="+mj-lt"/>
              <a:buAutoNum type="arabicPeriod"/>
            </a:pPr>
            <a:r>
              <a:rPr lang="en-IN" sz="3600" dirty="0" err="1">
                <a:latin typeface="Constantia" panose="02030602050306030303" pitchFamily="18" charset="0"/>
              </a:rPr>
              <a:t>Qaisar</a:t>
            </a:r>
            <a:r>
              <a:rPr lang="en-IN" sz="3600" dirty="0">
                <a:latin typeface="Constantia" panose="02030602050306030303" pitchFamily="18" charset="0"/>
              </a:rPr>
              <a:t> Abbas</a:t>
            </a:r>
            <a:r>
              <a:rPr lang="en-US" sz="3600" dirty="0">
                <a:latin typeface="Constantia" panose="02030602050306030303" pitchFamily="18" charset="0"/>
              </a:rPr>
              <a:t>, Doctrine of Legitimate Expectations: Prospects and Problems in Pakistan, </a:t>
            </a:r>
            <a:r>
              <a:rPr lang="en-IN" sz="3600" dirty="0">
                <a:latin typeface="Constantia" panose="02030602050306030303" pitchFamily="18" charset="0"/>
              </a:rPr>
              <a:t>Pakistan Law Journal, 2008, http://ssrn.com/abstract=2609639, visited on 02.06.2020</a:t>
            </a:r>
            <a:r>
              <a:rPr lang="en-US" sz="3600" dirty="0">
                <a:latin typeface="Constantia" panose="02030602050306030303" pitchFamily="18" charset="0"/>
              </a:rPr>
              <a:t>.</a:t>
            </a:r>
          </a:p>
          <a:p>
            <a:pPr marL="0" indent="0">
              <a:buNone/>
            </a:pPr>
            <a:endParaRPr lang="en-IN" sz="3600" dirty="0">
              <a:latin typeface="Constantia" panose="02030602050306030303" pitchFamily="18" charset="0"/>
            </a:endParaRPr>
          </a:p>
          <a:p>
            <a:pPr marL="0" indent="0">
              <a:buNone/>
            </a:pPr>
            <a:endParaRPr lang="en-IN" sz="3600" dirty="0">
              <a:latin typeface="Constantia" panose="02030602050306030303" pitchFamily="18" charset="0"/>
            </a:endParaRPr>
          </a:p>
        </p:txBody>
      </p:sp>
    </p:spTree>
    <p:extLst>
      <p:ext uri="{BB962C8B-B14F-4D97-AF65-F5344CB8AC3E}">
        <p14:creationId xmlns:p14="http://schemas.microsoft.com/office/powerpoint/2010/main" val="4133216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4062" y="175702"/>
            <a:ext cx="10660550" cy="782659"/>
          </a:xfrm>
        </p:spPr>
        <p:txBody>
          <a:bodyPr>
            <a:normAutofit/>
          </a:bodyPr>
          <a:lstStyle/>
          <a:p>
            <a:pPr algn="ctr"/>
            <a:r>
              <a:rPr lang="en-US" sz="4400" b="1" dirty="0">
                <a:solidFill>
                  <a:schemeClr val="tx2"/>
                </a:solidFill>
                <a:effectLst>
                  <a:outerShdw blurRad="38100" dist="38100" dir="2700000" algn="tl">
                    <a:srgbClr val="000000">
                      <a:alpha val="43137"/>
                    </a:srgbClr>
                  </a:outerShdw>
                </a:effectLst>
                <a:latin typeface="Constantia" pitchFamily="18" charset="0"/>
              </a:rPr>
              <a:t>INTRODUCTION</a:t>
            </a:r>
            <a:endParaRPr lang="en-IN" sz="4400" dirty="0"/>
          </a:p>
        </p:txBody>
      </p:sp>
      <p:sp>
        <p:nvSpPr>
          <p:cNvPr id="3" name="Content Placeholder 2"/>
          <p:cNvSpPr>
            <a:spLocks noGrp="1"/>
          </p:cNvSpPr>
          <p:nvPr>
            <p:ph idx="1"/>
          </p:nvPr>
        </p:nvSpPr>
        <p:spPr>
          <a:xfrm>
            <a:off x="1397977" y="1160585"/>
            <a:ext cx="10106635" cy="5565530"/>
          </a:xfrm>
        </p:spPr>
        <p:txBody>
          <a:bodyPr>
            <a:noAutofit/>
          </a:bodyPr>
          <a:lstStyle/>
          <a:p>
            <a:pPr algn="just"/>
            <a:r>
              <a:rPr lang="en-US" sz="3200" dirty="0">
                <a:latin typeface="Constantia" panose="02030602050306030303" pitchFamily="18" charset="0"/>
              </a:rPr>
              <a:t>The doctrine of Legitimate Expectation belongs to the domain of public law.</a:t>
            </a:r>
          </a:p>
          <a:p>
            <a:pPr algn="just"/>
            <a:r>
              <a:rPr lang="en-US" sz="3200" dirty="0">
                <a:latin typeface="Constantia" panose="02030602050306030303" pitchFamily="18" charset="0"/>
              </a:rPr>
              <a:t>It is intended to give relief to the people when they are not able to justify their claims on the basis of law.</a:t>
            </a:r>
          </a:p>
          <a:p>
            <a:pPr algn="just"/>
            <a:r>
              <a:rPr lang="en-US" sz="3200" dirty="0">
                <a:latin typeface="Constantia" panose="02030602050306030303" pitchFamily="18" charset="0"/>
              </a:rPr>
              <a:t>In the strict sense of the term, though they have suffered a civil consequence because their legitimate expectation had been violated.</a:t>
            </a:r>
          </a:p>
          <a:p>
            <a:pPr algn="just"/>
            <a:r>
              <a:rPr lang="en-US" sz="3200" dirty="0">
                <a:latin typeface="Constantia" panose="02030602050306030303" pitchFamily="18" charset="0"/>
              </a:rPr>
              <a:t>It is something between a </a:t>
            </a:r>
            <a:r>
              <a:rPr lang="en-US" sz="3200" i="1" dirty="0">
                <a:solidFill>
                  <a:srgbClr val="C00000"/>
                </a:solidFill>
                <a:latin typeface="Constantia" panose="02030602050306030303" pitchFamily="18" charset="0"/>
              </a:rPr>
              <a:t>“right”</a:t>
            </a:r>
            <a:r>
              <a:rPr lang="en-US" sz="3200" dirty="0">
                <a:solidFill>
                  <a:srgbClr val="C00000"/>
                </a:solidFill>
                <a:latin typeface="Constantia" panose="02030602050306030303" pitchFamily="18" charset="0"/>
              </a:rPr>
              <a:t> </a:t>
            </a:r>
            <a:r>
              <a:rPr lang="en-US" sz="3200" dirty="0">
                <a:latin typeface="Constantia" panose="02030602050306030303" pitchFamily="18" charset="0"/>
              </a:rPr>
              <a:t>and </a:t>
            </a:r>
            <a:r>
              <a:rPr lang="en-US" sz="3200" i="1" dirty="0">
                <a:solidFill>
                  <a:srgbClr val="C00000"/>
                </a:solidFill>
                <a:latin typeface="Constantia" panose="02030602050306030303" pitchFamily="18" charset="0"/>
              </a:rPr>
              <a:t>“no right”</a:t>
            </a:r>
            <a:r>
              <a:rPr lang="en-US" sz="3200" dirty="0">
                <a:latin typeface="Constantia" panose="02030602050306030303" pitchFamily="18" charset="0"/>
              </a:rPr>
              <a:t>.</a:t>
            </a:r>
          </a:p>
          <a:p>
            <a:pPr algn="just"/>
            <a:r>
              <a:rPr lang="en-US" sz="3200" dirty="0">
                <a:latin typeface="Constantia" panose="02030602050306030303" pitchFamily="18" charset="0"/>
              </a:rPr>
              <a:t>It is different from anticipation, desire and hope.</a:t>
            </a:r>
            <a:endParaRPr lang="en-IN" sz="3200" dirty="0">
              <a:latin typeface="Constantia" panose="02030602050306030303" pitchFamily="18" charset="0"/>
            </a:endParaRPr>
          </a:p>
        </p:txBody>
      </p:sp>
    </p:spTree>
    <p:extLst>
      <p:ext uri="{BB962C8B-B14F-4D97-AF65-F5344CB8AC3E}">
        <p14:creationId xmlns:p14="http://schemas.microsoft.com/office/powerpoint/2010/main" val="4133216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4062" y="175702"/>
            <a:ext cx="10660550" cy="782659"/>
          </a:xfrm>
        </p:spPr>
        <p:txBody>
          <a:bodyPr>
            <a:normAutofit/>
          </a:bodyPr>
          <a:lstStyle/>
          <a:p>
            <a:pPr algn="ctr"/>
            <a:r>
              <a:rPr lang="en-US" sz="4400" b="1" dirty="0">
                <a:solidFill>
                  <a:schemeClr val="tx2"/>
                </a:solidFill>
                <a:effectLst>
                  <a:outerShdw blurRad="38100" dist="38100" dir="2700000" algn="tl">
                    <a:srgbClr val="000000">
                      <a:alpha val="43137"/>
                    </a:srgbClr>
                  </a:outerShdw>
                </a:effectLst>
                <a:latin typeface="Constantia" pitchFamily="18" charset="0"/>
              </a:rPr>
              <a:t>BACKDROP</a:t>
            </a:r>
            <a:endParaRPr lang="en-IN" sz="4400" dirty="0"/>
          </a:p>
        </p:txBody>
      </p:sp>
      <p:sp>
        <p:nvSpPr>
          <p:cNvPr id="3" name="Content Placeholder 2"/>
          <p:cNvSpPr>
            <a:spLocks noGrp="1"/>
          </p:cNvSpPr>
          <p:nvPr>
            <p:ph idx="1"/>
          </p:nvPr>
        </p:nvSpPr>
        <p:spPr>
          <a:xfrm>
            <a:off x="1397977" y="1160585"/>
            <a:ext cx="10454054" cy="5565530"/>
          </a:xfrm>
        </p:spPr>
        <p:txBody>
          <a:bodyPr>
            <a:normAutofit fontScale="92500" lnSpcReduction="10000"/>
          </a:bodyPr>
          <a:lstStyle/>
          <a:p>
            <a:pPr algn="just"/>
            <a:r>
              <a:rPr lang="en-US" sz="2800" dirty="0">
                <a:latin typeface="Constantia" panose="02030602050306030303" pitchFamily="18" charset="0"/>
              </a:rPr>
              <a:t>The </a:t>
            </a:r>
            <a:r>
              <a:rPr lang="en-US" sz="2800" i="1" dirty="0">
                <a:solidFill>
                  <a:srgbClr val="C00000"/>
                </a:solidFill>
                <a:latin typeface="Constantia" panose="02030602050306030303" pitchFamily="18" charset="0"/>
              </a:rPr>
              <a:t>‘Doctrine of Legitimate Expectation’ </a:t>
            </a:r>
            <a:r>
              <a:rPr lang="en-US" sz="2800" dirty="0">
                <a:latin typeface="Constantia" panose="02030602050306030303" pitchFamily="18" charset="0"/>
              </a:rPr>
              <a:t>originated in United Kingdom and later on followed in various other common law jurisdictions.</a:t>
            </a:r>
          </a:p>
          <a:p>
            <a:pPr algn="just"/>
            <a:r>
              <a:rPr lang="en-US" sz="2800" dirty="0">
                <a:latin typeface="Constantia" panose="02030602050306030303" pitchFamily="18" charset="0"/>
              </a:rPr>
              <a:t>The term </a:t>
            </a:r>
            <a:r>
              <a:rPr lang="en-US" sz="2800" i="1" dirty="0">
                <a:solidFill>
                  <a:srgbClr val="C00000"/>
                </a:solidFill>
                <a:latin typeface="Constantia" panose="02030602050306030303" pitchFamily="18" charset="0"/>
              </a:rPr>
              <a:t>“legitimate expectation” </a:t>
            </a:r>
            <a:r>
              <a:rPr lang="en-US" sz="2800" dirty="0">
                <a:latin typeface="Constantia" panose="02030602050306030303" pitchFamily="18" charset="0"/>
              </a:rPr>
              <a:t>was first used by Lord Denning in 1969.</a:t>
            </a:r>
          </a:p>
          <a:p>
            <a:pPr algn="just"/>
            <a:r>
              <a:rPr lang="en-US" sz="2800" dirty="0">
                <a:latin typeface="Constantia" panose="02030602050306030303" pitchFamily="18" charset="0"/>
              </a:rPr>
              <a:t>From that time it has assumed the position of a significant doctrine of public law in almost all jurisdictions.</a:t>
            </a:r>
          </a:p>
          <a:p>
            <a:pPr algn="just"/>
            <a:r>
              <a:rPr lang="en-US" sz="2800" dirty="0">
                <a:latin typeface="Constantia" panose="02030602050306030303" pitchFamily="18" charset="0"/>
              </a:rPr>
              <a:t>The concept of legitimate expectation first stepped into the English Law in </a:t>
            </a:r>
            <a:r>
              <a:rPr lang="en-US" sz="2800" i="1" dirty="0">
                <a:solidFill>
                  <a:srgbClr val="C00000"/>
                </a:solidFill>
                <a:latin typeface="Constantia" panose="02030602050306030303" pitchFamily="18" charset="0"/>
              </a:rPr>
              <a:t>Schmidt v. Secretary, of State for Home Affairs</a:t>
            </a:r>
            <a:r>
              <a:rPr lang="en-US" sz="2800" dirty="0">
                <a:solidFill>
                  <a:srgbClr val="C00000"/>
                </a:solidFill>
                <a:latin typeface="Constantia" panose="02030602050306030303" pitchFamily="18" charset="0"/>
              </a:rPr>
              <a:t>, 1969</a:t>
            </a:r>
            <a:r>
              <a:rPr lang="en-US" sz="2800" dirty="0">
                <a:latin typeface="Constantia" panose="02030602050306030303" pitchFamily="18" charset="0"/>
              </a:rPr>
              <a:t>, wherein Lord Denning observed that an alien who had been given leave to enter the United Kingdom for a limited period had a legitimate expectation of being allowed to stay for the permitted time and if that permission was revoked before the time expires, that alien ought to be given an opportunity of making representations. </a:t>
            </a:r>
          </a:p>
          <a:p>
            <a:endParaRPr lang="en-IN" sz="3600" dirty="0">
              <a:latin typeface="Constantia" panose="02030602050306030303" pitchFamily="18" charset="0"/>
            </a:endParaRPr>
          </a:p>
        </p:txBody>
      </p:sp>
    </p:spTree>
    <p:extLst>
      <p:ext uri="{BB962C8B-B14F-4D97-AF65-F5344CB8AC3E}">
        <p14:creationId xmlns:p14="http://schemas.microsoft.com/office/powerpoint/2010/main" val="4133216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0822" y="175702"/>
            <a:ext cx="11447585" cy="782659"/>
          </a:xfrm>
        </p:spPr>
        <p:txBody>
          <a:bodyPr>
            <a:normAutofit fontScale="90000"/>
          </a:bodyPr>
          <a:lstStyle/>
          <a:p>
            <a:pPr algn="ctr"/>
            <a:r>
              <a:rPr lang="en-US" sz="4400" b="1" dirty="0">
                <a:solidFill>
                  <a:schemeClr val="tx2"/>
                </a:solidFill>
                <a:effectLst>
                  <a:outerShdw blurRad="38100" dist="38100" dir="2700000" algn="tl">
                    <a:srgbClr val="000000">
                      <a:alpha val="43137"/>
                    </a:srgbClr>
                  </a:outerShdw>
                </a:effectLst>
                <a:latin typeface="Constantia" pitchFamily="18" charset="0"/>
              </a:rPr>
              <a:t>DOCTRINE OF LEGITIMATE EXPECTATION</a:t>
            </a:r>
            <a:endParaRPr lang="en-IN" sz="4400" dirty="0"/>
          </a:p>
        </p:txBody>
      </p:sp>
      <p:sp>
        <p:nvSpPr>
          <p:cNvPr id="3" name="Content Placeholder 2"/>
          <p:cNvSpPr>
            <a:spLocks noGrp="1"/>
          </p:cNvSpPr>
          <p:nvPr>
            <p:ph idx="1"/>
          </p:nvPr>
        </p:nvSpPr>
        <p:spPr>
          <a:xfrm>
            <a:off x="1046285" y="1160584"/>
            <a:ext cx="10269415" cy="5697415"/>
          </a:xfrm>
        </p:spPr>
        <p:txBody>
          <a:bodyPr>
            <a:normAutofit fontScale="85000" lnSpcReduction="20000"/>
          </a:bodyPr>
          <a:lstStyle/>
          <a:p>
            <a:pPr algn="just"/>
            <a:r>
              <a:rPr lang="en-IN" sz="2400" i="1" dirty="0">
                <a:solidFill>
                  <a:srgbClr val="C00000"/>
                </a:solidFill>
                <a:latin typeface="Constantia" panose="02030602050306030303" pitchFamily="18" charset="0"/>
              </a:rPr>
              <a:t>Halsbury’s Laws of England</a:t>
            </a:r>
            <a:r>
              <a:rPr lang="en-US" sz="2400" dirty="0">
                <a:solidFill>
                  <a:srgbClr val="C00000"/>
                </a:solidFill>
                <a:latin typeface="Constantia" panose="02030602050306030303" pitchFamily="18" charset="0"/>
              </a:rPr>
              <a:t> </a:t>
            </a:r>
            <a:r>
              <a:rPr lang="en-US" sz="2400" dirty="0">
                <a:latin typeface="Constantia" panose="02030602050306030303" pitchFamily="18" charset="0"/>
              </a:rPr>
              <a:t>explains the </a:t>
            </a:r>
            <a:r>
              <a:rPr lang="en-US" sz="2400" i="1" dirty="0">
                <a:solidFill>
                  <a:srgbClr val="C00000"/>
                </a:solidFill>
                <a:latin typeface="Constantia" panose="02030602050306030303" pitchFamily="18" charset="0"/>
              </a:rPr>
              <a:t>"doctrine of legitimate expectation”</a:t>
            </a:r>
            <a:r>
              <a:rPr lang="en-US" sz="2400" dirty="0">
                <a:latin typeface="Constantia" panose="02030602050306030303" pitchFamily="18" charset="0"/>
              </a:rPr>
              <a:t> in the following words:</a:t>
            </a:r>
          </a:p>
          <a:p>
            <a:pPr marL="0" indent="0" algn="just">
              <a:buNone/>
            </a:pPr>
            <a:r>
              <a:rPr lang="en-US" sz="2400" dirty="0">
                <a:latin typeface="Constantia" panose="02030602050306030303" pitchFamily="18" charset="0"/>
              </a:rPr>
              <a:t>	</a:t>
            </a:r>
            <a:r>
              <a:rPr lang="en-US" sz="2600" dirty="0">
                <a:latin typeface="Constantia" panose="02030602050306030303" pitchFamily="18" charset="0"/>
              </a:rPr>
              <a:t>“</a:t>
            </a:r>
            <a:r>
              <a:rPr lang="en-US" sz="2600" b="1" dirty="0">
                <a:latin typeface="Constantia" panose="02030602050306030303" pitchFamily="18" charset="0"/>
              </a:rPr>
              <a:t>Legitimate expectations: </a:t>
            </a:r>
            <a:r>
              <a:rPr lang="en-US" sz="2600" dirty="0">
                <a:latin typeface="Constantia" panose="02030602050306030303" pitchFamily="18" charset="0"/>
              </a:rPr>
              <a:t>A person may have a legitimate expectation of being treated in a certain way by an administrative authority even though he has no legal right in private law to receive such treatment. </a:t>
            </a:r>
            <a:r>
              <a:rPr lang="en-US" sz="2600" i="1" dirty="0">
                <a:latin typeface="Constantia" panose="02030602050306030303" pitchFamily="18" charset="0"/>
              </a:rPr>
              <a:t>The expectation may arise either from 	a representation or promise made by the authority, including an implied representation, or from consistent past practice. </a:t>
            </a:r>
            <a:r>
              <a:rPr lang="en-US" sz="2600" dirty="0">
                <a:latin typeface="Constantia" panose="02030602050306030303" pitchFamily="18" charset="0"/>
              </a:rPr>
              <a:t>The existence of a legitimate expectation may have a number of different consequences; it may give locus standi to seek leave to apply for ‘judicial review’; it may mean that the authority ought not to act so as to defeat the expectation without some overriding reason of public policy to justify its doing so; or it may mean that, if the authority proposes to defeat a person's legitimate expectations, it must afford him an opportunity to make representation on the matter. The courts also distinguish, for example in licensing cases, between original applications, to renew and revocations; a party who has been granted a </a:t>
            </a:r>
            <a:r>
              <a:rPr lang="en-US" sz="2600" dirty="0" err="1">
                <a:latin typeface="Constantia" panose="02030602050306030303" pitchFamily="18" charset="0"/>
              </a:rPr>
              <a:t>licence</a:t>
            </a:r>
            <a:r>
              <a:rPr lang="en-US" sz="2600" dirty="0">
                <a:latin typeface="Constantia" panose="02030602050306030303" pitchFamily="18" charset="0"/>
              </a:rPr>
              <a:t> may have legitimate expectation that it will be renewed unless there is some good reason not to do so, and may therefore be entitled to 	greater procedural protection than a mere applicant for a grant." </a:t>
            </a:r>
          </a:p>
          <a:p>
            <a:pPr marL="0" indent="0" algn="just">
              <a:buNone/>
            </a:pPr>
            <a:endParaRPr lang="en-IN" sz="2400" dirty="0">
              <a:latin typeface="Constantia" panose="02030602050306030303" pitchFamily="18" charset="0"/>
            </a:endParaRPr>
          </a:p>
          <a:p>
            <a:pPr marL="0" indent="0" algn="just">
              <a:buNone/>
            </a:pPr>
            <a:r>
              <a:rPr lang="en-IN" sz="2400" dirty="0">
                <a:latin typeface="Constantia" panose="02030602050306030303" pitchFamily="18" charset="0"/>
              </a:rPr>
              <a:t>[Source: Halsbury’s Laws of England, </a:t>
            </a:r>
            <a:r>
              <a:rPr lang="en-US" sz="2400" dirty="0">
                <a:latin typeface="Constantia" panose="02030602050306030303" pitchFamily="18" charset="0"/>
              </a:rPr>
              <a:t>Fourth Edition, Volume 1(1) p. 151]</a:t>
            </a:r>
            <a:endParaRPr lang="en-IN" sz="2400" dirty="0">
              <a:latin typeface="Constantia" panose="02030602050306030303" pitchFamily="18" charset="0"/>
            </a:endParaRPr>
          </a:p>
        </p:txBody>
      </p:sp>
    </p:spTree>
    <p:extLst>
      <p:ext uri="{BB962C8B-B14F-4D97-AF65-F5344CB8AC3E}">
        <p14:creationId xmlns:p14="http://schemas.microsoft.com/office/powerpoint/2010/main" val="4133216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9231" y="166910"/>
            <a:ext cx="10796953" cy="782659"/>
          </a:xfrm>
        </p:spPr>
        <p:txBody>
          <a:bodyPr>
            <a:normAutofit/>
          </a:bodyPr>
          <a:lstStyle/>
          <a:p>
            <a:pPr algn="ctr"/>
            <a:r>
              <a:rPr lang="en-US" sz="4400" b="1" dirty="0">
                <a:solidFill>
                  <a:schemeClr val="tx2"/>
                </a:solidFill>
                <a:effectLst>
                  <a:outerShdw blurRad="38100" dist="38100" dir="2700000" algn="tl">
                    <a:srgbClr val="000000">
                      <a:alpha val="43137"/>
                    </a:srgbClr>
                  </a:outerShdw>
                </a:effectLst>
                <a:latin typeface="Constantia" pitchFamily="18" charset="0"/>
              </a:rPr>
              <a:t>EXPLANATION</a:t>
            </a:r>
            <a:endParaRPr lang="en-IN" sz="4400" dirty="0"/>
          </a:p>
        </p:txBody>
      </p:sp>
      <p:sp>
        <p:nvSpPr>
          <p:cNvPr id="3" name="Content Placeholder 2"/>
          <p:cNvSpPr>
            <a:spLocks noGrp="1"/>
          </p:cNvSpPr>
          <p:nvPr>
            <p:ph idx="1"/>
          </p:nvPr>
        </p:nvSpPr>
        <p:spPr>
          <a:xfrm>
            <a:off x="1397977" y="1160585"/>
            <a:ext cx="10106635" cy="5565530"/>
          </a:xfrm>
        </p:spPr>
        <p:txBody>
          <a:bodyPr>
            <a:normAutofit fontScale="92500" lnSpcReduction="10000"/>
          </a:bodyPr>
          <a:lstStyle/>
          <a:p>
            <a:pPr algn="just"/>
            <a:r>
              <a:rPr lang="en-US" sz="3200" dirty="0">
                <a:latin typeface="Constantia" panose="02030602050306030303" pitchFamily="18" charset="0"/>
              </a:rPr>
              <a:t>In India, the Supreme Court has developed this doctrine in order to check the arbitrary exercise of power by the administrative authorities.</a:t>
            </a:r>
          </a:p>
          <a:p>
            <a:pPr algn="just"/>
            <a:r>
              <a:rPr lang="en-US" sz="3200" dirty="0">
                <a:latin typeface="Constantia" panose="02030602050306030303" pitchFamily="18" charset="0"/>
              </a:rPr>
              <a:t>In private law, a person can approach the court only when his right based on statute or contract is violated.</a:t>
            </a:r>
          </a:p>
          <a:p>
            <a:pPr algn="just"/>
            <a:r>
              <a:rPr lang="en-US" sz="3200" dirty="0">
                <a:latin typeface="Constantia" panose="02030602050306030303" pitchFamily="18" charset="0"/>
              </a:rPr>
              <a:t>But this rule of locus standi is relaxed in public law to allow standing even when a legitimate expectation from a public authority is not fulfilled.</a:t>
            </a:r>
          </a:p>
          <a:p>
            <a:pPr algn="just"/>
            <a:r>
              <a:rPr lang="en-US" sz="3200" dirty="0">
                <a:latin typeface="Constantia" panose="02030602050306030303" pitchFamily="18" charset="0"/>
              </a:rPr>
              <a:t>Therefore, this doctrine provides a central space between </a:t>
            </a:r>
            <a:r>
              <a:rPr lang="en-US" sz="3200" i="1" dirty="0">
                <a:solidFill>
                  <a:srgbClr val="C00000"/>
                </a:solidFill>
                <a:latin typeface="Constantia" panose="02030602050306030303" pitchFamily="18" charset="0"/>
              </a:rPr>
              <a:t>“no claim” </a:t>
            </a:r>
            <a:r>
              <a:rPr lang="en-US" sz="3200" dirty="0">
                <a:latin typeface="Constantia" panose="02030602050306030303" pitchFamily="18" charset="0"/>
              </a:rPr>
              <a:t>and a </a:t>
            </a:r>
            <a:r>
              <a:rPr lang="en-US" sz="3200" i="1" dirty="0">
                <a:solidFill>
                  <a:srgbClr val="C00000"/>
                </a:solidFill>
                <a:latin typeface="Constantia" panose="02030602050306030303" pitchFamily="18" charset="0"/>
              </a:rPr>
              <a:t>“legal claim”</a:t>
            </a:r>
            <a:r>
              <a:rPr lang="en-US" sz="3200" dirty="0">
                <a:latin typeface="Constantia" panose="02030602050306030303" pitchFamily="18" charset="0"/>
              </a:rPr>
              <a:t>, wherein public authority can be made accountable on the ground of an expectation which is legitimate.</a:t>
            </a:r>
          </a:p>
          <a:p>
            <a:endParaRPr lang="en-IN" sz="3600" dirty="0">
              <a:latin typeface="Constantia" panose="02030602050306030303" pitchFamily="18" charset="0"/>
            </a:endParaRPr>
          </a:p>
        </p:txBody>
      </p:sp>
    </p:spTree>
    <p:extLst>
      <p:ext uri="{BB962C8B-B14F-4D97-AF65-F5344CB8AC3E}">
        <p14:creationId xmlns:p14="http://schemas.microsoft.com/office/powerpoint/2010/main" val="41332162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4062" y="175702"/>
            <a:ext cx="10660550" cy="782659"/>
          </a:xfrm>
        </p:spPr>
        <p:txBody>
          <a:bodyPr>
            <a:normAutofit/>
          </a:bodyPr>
          <a:lstStyle/>
          <a:p>
            <a:pPr algn="ctr"/>
            <a:r>
              <a:rPr lang="en-US" sz="4400" b="1" dirty="0">
                <a:solidFill>
                  <a:schemeClr val="tx2"/>
                </a:solidFill>
                <a:effectLst>
                  <a:outerShdw blurRad="38100" dist="38100" dir="2700000" algn="tl">
                    <a:srgbClr val="000000">
                      <a:alpha val="43137"/>
                    </a:srgbClr>
                  </a:outerShdw>
                </a:effectLst>
                <a:latin typeface="Constantia" pitchFamily="18" charset="0"/>
              </a:rPr>
              <a:t>EXAMPLE</a:t>
            </a:r>
            <a:endParaRPr lang="en-IN" sz="4400" dirty="0"/>
          </a:p>
        </p:txBody>
      </p:sp>
      <p:sp>
        <p:nvSpPr>
          <p:cNvPr id="3" name="Content Placeholder 2"/>
          <p:cNvSpPr>
            <a:spLocks noGrp="1"/>
          </p:cNvSpPr>
          <p:nvPr>
            <p:ph idx="1"/>
          </p:nvPr>
        </p:nvSpPr>
        <p:spPr>
          <a:xfrm>
            <a:off x="1397977" y="1160585"/>
            <a:ext cx="10106635" cy="5565530"/>
          </a:xfrm>
        </p:spPr>
        <p:txBody>
          <a:bodyPr>
            <a:normAutofit lnSpcReduction="10000"/>
          </a:bodyPr>
          <a:lstStyle/>
          <a:p>
            <a:pPr algn="just"/>
            <a:r>
              <a:rPr lang="en-US" sz="3200" dirty="0">
                <a:latin typeface="Constantia" panose="02030602050306030303" pitchFamily="18" charset="0"/>
              </a:rPr>
              <a:t>For example, if the government has made a scheme for providing drinking water in villages in certain area but later on changed it, so as to exclude certain villages from the purview of the scheme, then in such a case, what is violated is the legitimate expectation of the people in the excluded villages for tap water, and the government can be held responsible, if the exclusion is not fair and reasonable.</a:t>
            </a:r>
          </a:p>
          <a:p>
            <a:pPr algn="just"/>
            <a:r>
              <a:rPr lang="en-US" sz="3200" dirty="0">
                <a:latin typeface="Constantia" panose="02030602050306030303" pitchFamily="18" charset="0"/>
              </a:rPr>
              <a:t>Thus, this doctrine becomes a part of the principles of natural justice, and no one can be deprived of his legitimate expectation without following the principles of natural justice.</a:t>
            </a:r>
            <a:endParaRPr lang="en-IN" sz="3200" dirty="0">
              <a:latin typeface="Constantia" panose="02030602050306030303" pitchFamily="18" charset="0"/>
            </a:endParaRPr>
          </a:p>
        </p:txBody>
      </p:sp>
    </p:spTree>
    <p:extLst>
      <p:ext uri="{BB962C8B-B14F-4D97-AF65-F5344CB8AC3E}">
        <p14:creationId xmlns:p14="http://schemas.microsoft.com/office/powerpoint/2010/main" val="4133216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4062" y="175702"/>
            <a:ext cx="10660550" cy="782659"/>
          </a:xfrm>
        </p:spPr>
        <p:txBody>
          <a:bodyPr>
            <a:normAutofit/>
          </a:bodyPr>
          <a:lstStyle/>
          <a:p>
            <a:pPr algn="ctr"/>
            <a:r>
              <a:rPr lang="en-US" sz="4400" b="1" dirty="0">
                <a:solidFill>
                  <a:schemeClr val="tx2"/>
                </a:solidFill>
                <a:effectLst>
                  <a:outerShdw blurRad="38100" dist="38100" dir="2700000" algn="tl">
                    <a:srgbClr val="000000">
                      <a:alpha val="43137"/>
                    </a:srgbClr>
                  </a:outerShdw>
                </a:effectLst>
                <a:latin typeface="Constantia" pitchFamily="18" charset="0"/>
              </a:rPr>
              <a:t>CATEGORIES</a:t>
            </a:r>
            <a:endParaRPr lang="en-IN" sz="4400" dirty="0"/>
          </a:p>
        </p:txBody>
      </p:sp>
      <p:sp>
        <p:nvSpPr>
          <p:cNvPr id="3" name="Content Placeholder 2"/>
          <p:cNvSpPr>
            <a:spLocks noGrp="1"/>
          </p:cNvSpPr>
          <p:nvPr>
            <p:ph idx="1"/>
          </p:nvPr>
        </p:nvSpPr>
        <p:spPr>
          <a:xfrm>
            <a:off x="1046285" y="1160584"/>
            <a:ext cx="10682653" cy="5697415"/>
          </a:xfrm>
        </p:spPr>
        <p:txBody>
          <a:bodyPr>
            <a:noAutofit/>
          </a:bodyPr>
          <a:lstStyle/>
          <a:p>
            <a:pPr algn="just">
              <a:buFont typeface="+mj-lt"/>
              <a:buAutoNum type="arabicPeriod"/>
            </a:pPr>
            <a:r>
              <a:rPr lang="en-US" sz="2400" dirty="0">
                <a:latin typeface="Constantia" panose="02030602050306030303" pitchFamily="18" charset="0"/>
              </a:rPr>
              <a:t>Whether it was necessary for the public authority to bear in mind its previous policy? Here the court will be confined to determine the </a:t>
            </a:r>
            <a:r>
              <a:rPr lang="en-US" sz="2400" i="1" dirty="0">
                <a:solidFill>
                  <a:srgbClr val="C00000"/>
                </a:solidFill>
                <a:latin typeface="Constantia" panose="02030602050306030303" pitchFamily="18" charset="0"/>
              </a:rPr>
              <a:t>rationality of the decision</a:t>
            </a:r>
            <a:r>
              <a:rPr lang="en-US" sz="2400" dirty="0">
                <a:latin typeface="Constantia" panose="02030602050306030303" pitchFamily="18" charset="0"/>
              </a:rPr>
              <a:t>. </a:t>
            </a:r>
          </a:p>
          <a:p>
            <a:pPr algn="just">
              <a:buFont typeface="+mj-lt"/>
              <a:buAutoNum type="arabicPeriod"/>
            </a:pPr>
            <a:r>
              <a:rPr lang="en-US" sz="2400" dirty="0">
                <a:latin typeface="Constantia" panose="02030602050306030303" pitchFamily="18" charset="0"/>
              </a:rPr>
              <a:t>When the court considers that promise or practice of such authority induced legitimate expectation the court will, by itself presume that </a:t>
            </a:r>
            <a:r>
              <a:rPr lang="en-US" sz="2400" dirty="0">
                <a:solidFill>
                  <a:srgbClr val="C00000"/>
                </a:solidFill>
                <a:latin typeface="Constantia" panose="02030602050306030303" pitchFamily="18" charset="0"/>
              </a:rPr>
              <a:t>‘right to be heard’</a:t>
            </a:r>
            <a:r>
              <a:rPr lang="en-US" sz="2400" dirty="0">
                <a:latin typeface="Constantia" panose="02030602050306030303" pitchFamily="18" charset="0"/>
              </a:rPr>
              <a:t> is there, until </a:t>
            </a:r>
            <a:r>
              <a:rPr lang="en-US" sz="2400" i="1" dirty="0">
                <a:solidFill>
                  <a:srgbClr val="C00000"/>
                </a:solidFill>
                <a:latin typeface="Constantia" panose="02030602050306030303" pitchFamily="18" charset="0"/>
              </a:rPr>
              <a:t>overriding public interest</a:t>
            </a:r>
            <a:r>
              <a:rPr lang="en-US" sz="2400" i="1" dirty="0">
                <a:latin typeface="Constantia" panose="02030602050306030303" pitchFamily="18" charset="0"/>
              </a:rPr>
              <a:t> </a:t>
            </a:r>
            <a:r>
              <a:rPr lang="en-US" sz="2400" dirty="0">
                <a:latin typeface="Constantia" panose="02030602050306030303" pitchFamily="18" charset="0"/>
              </a:rPr>
              <a:t>is established by said authority. </a:t>
            </a:r>
          </a:p>
          <a:p>
            <a:pPr algn="just">
              <a:buFont typeface="+mj-lt"/>
              <a:buAutoNum type="arabicPeriod"/>
            </a:pPr>
            <a:r>
              <a:rPr lang="en-US" sz="2400" dirty="0">
                <a:latin typeface="Constantia" panose="02030602050306030303" pitchFamily="18" charset="0"/>
              </a:rPr>
              <a:t>When the court considers that a lawful promise or practice has induced a legitimate expectation of a benefit which is substantive, not simply procedural, authority now establishes that here too the court will in a proper case decide whether to frustrate the expectation is so unfair that to take a new and different course will amount to an abuse of power. Here, once the legitimacy of the expectation is established, the court will have the task of weighing the requirements of fairness against any overriding interest relied upon for the change of policy. </a:t>
            </a:r>
            <a:endParaRPr lang="en-IN" sz="2400" dirty="0">
              <a:latin typeface="Constantia" panose="02030602050306030303" pitchFamily="18" charset="0"/>
            </a:endParaRPr>
          </a:p>
        </p:txBody>
      </p:sp>
    </p:spTree>
    <p:extLst>
      <p:ext uri="{BB962C8B-B14F-4D97-AF65-F5344CB8AC3E}">
        <p14:creationId xmlns:p14="http://schemas.microsoft.com/office/powerpoint/2010/main" val="4133216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4062" y="175702"/>
            <a:ext cx="10660550" cy="782659"/>
          </a:xfrm>
        </p:spPr>
        <p:txBody>
          <a:bodyPr>
            <a:normAutofit/>
          </a:bodyPr>
          <a:lstStyle/>
          <a:p>
            <a:pPr algn="ctr"/>
            <a:r>
              <a:rPr lang="en-US" sz="4400" b="1" dirty="0">
                <a:solidFill>
                  <a:schemeClr val="tx2"/>
                </a:solidFill>
                <a:effectLst>
                  <a:outerShdw blurRad="38100" dist="38100" dir="2700000" algn="tl">
                    <a:srgbClr val="000000">
                      <a:alpha val="43137"/>
                    </a:srgbClr>
                  </a:outerShdw>
                </a:effectLst>
                <a:latin typeface="Constantia" pitchFamily="18" charset="0"/>
              </a:rPr>
              <a:t>GROUNDS OF REFUSAL</a:t>
            </a:r>
            <a:endParaRPr lang="en-IN" sz="4400" dirty="0"/>
          </a:p>
        </p:txBody>
      </p:sp>
      <p:sp>
        <p:nvSpPr>
          <p:cNvPr id="3" name="Content Placeholder 2"/>
          <p:cNvSpPr>
            <a:spLocks noGrp="1"/>
          </p:cNvSpPr>
          <p:nvPr>
            <p:ph idx="1"/>
          </p:nvPr>
        </p:nvSpPr>
        <p:spPr>
          <a:xfrm>
            <a:off x="2039815" y="1837592"/>
            <a:ext cx="7622931" cy="4932484"/>
          </a:xfrm>
        </p:spPr>
        <p:txBody>
          <a:bodyPr>
            <a:noAutofit/>
          </a:bodyPr>
          <a:lstStyle/>
          <a:p>
            <a:pPr algn="just"/>
            <a:r>
              <a:rPr lang="en-IN" sz="3600" dirty="0">
                <a:latin typeface="Constantia" panose="02030602050306030303" pitchFamily="18" charset="0"/>
              </a:rPr>
              <a:t>Overriding Public Interest</a:t>
            </a:r>
          </a:p>
          <a:p>
            <a:pPr algn="just"/>
            <a:r>
              <a:rPr lang="en-IN" sz="3600" dirty="0">
                <a:latin typeface="Constantia" panose="02030602050306030303" pitchFamily="18" charset="0"/>
              </a:rPr>
              <a:t>Change in Statutory Law</a:t>
            </a:r>
          </a:p>
          <a:p>
            <a:pPr algn="just"/>
            <a:r>
              <a:rPr lang="en-IN" sz="3600" dirty="0">
                <a:latin typeface="Constantia" panose="02030602050306030303" pitchFamily="18" charset="0"/>
              </a:rPr>
              <a:t>Ultra Vires</a:t>
            </a:r>
          </a:p>
          <a:p>
            <a:pPr algn="just"/>
            <a:r>
              <a:rPr lang="en-IN" sz="3600" dirty="0">
                <a:latin typeface="Constantia" panose="02030602050306030303" pitchFamily="18" charset="0"/>
              </a:rPr>
              <a:t>Legislative Instruments</a:t>
            </a:r>
          </a:p>
          <a:p>
            <a:pPr algn="just"/>
            <a:r>
              <a:rPr lang="en-IN" sz="3600" dirty="0">
                <a:latin typeface="Constantia" panose="02030602050306030303" pitchFamily="18" charset="0"/>
              </a:rPr>
              <a:t>Doctrine of Balancing</a:t>
            </a:r>
          </a:p>
        </p:txBody>
      </p:sp>
    </p:spTree>
    <p:extLst>
      <p:ext uri="{BB962C8B-B14F-4D97-AF65-F5344CB8AC3E}">
        <p14:creationId xmlns:p14="http://schemas.microsoft.com/office/powerpoint/2010/main" val="4133216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4062" y="175702"/>
            <a:ext cx="10660550" cy="782659"/>
          </a:xfrm>
        </p:spPr>
        <p:txBody>
          <a:bodyPr>
            <a:normAutofit/>
          </a:bodyPr>
          <a:lstStyle/>
          <a:p>
            <a:pPr algn="ctr"/>
            <a:r>
              <a:rPr lang="en-US" sz="4400" b="1" dirty="0">
                <a:solidFill>
                  <a:schemeClr val="tx2"/>
                </a:solidFill>
                <a:effectLst>
                  <a:outerShdw blurRad="38100" dist="38100" dir="2700000" algn="tl">
                    <a:srgbClr val="000000">
                      <a:alpha val="43137"/>
                    </a:srgbClr>
                  </a:outerShdw>
                </a:effectLst>
                <a:latin typeface="Constantia" pitchFamily="18" charset="0"/>
              </a:rPr>
              <a:t>POSITION IN GREAT BRITAIN</a:t>
            </a:r>
            <a:endParaRPr lang="en-IN" sz="4400" dirty="0"/>
          </a:p>
        </p:txBody>
      </p:sp>
      <p:sp>
        <p:nvSpPr>
          <p:cNvPr id="3" name="Content Placeholder 2"/>
          <p:cNvSpPr>
            <a:spLocks noGrp="1"/>
          </p:cNvSpPr>
          <p:nvPr>
            <p:ph idx="1"/>
          </p:nvPr>
        </p:nvSpPr>
        <p:spPr>
          <a:xfrm>
            <a:off x="1397977" y="1160585"/>
            <a:ext cx="10106635" cy="5565530"/>
          </a:xfrm>
        </p:spPr>
        <p:txBody>
          <a:bodyPr>
            <a:noAutofit/>
          </a:bodyPr>
          <a:lstStyle/>
          <a:p>
            <a:pPr algn="just"/>
            <a:r>
              <a:rPr lang="en-US" sz="2400" dirty="0">
                <a:latin typeface="Constantia" panose="02030602050306030303" pitchFamily="18" charset="0"/>
              </a:rPr>
              <a:t>In </a:t>
            </a:r>
            <a:r>
              <a:rPr lang="en-US" sz="2400" i="1" dirty="0">
                <a:solidFill>
                  <a:srgbClr val="C00000"/>
                </a:solidFill>
                <a:latin typeface="Constantia" panose="02030602050306030303" pitchFamily="18" charset="0"/>
              </a:rPr>
              <a:t>Breen v. Amalgamated </a:t>
            </a:r>
            <a:r>
              <a:rPr lang="en-US" sz="2400" i="1" dirty="0" err="1">
                <a:solidFill>
                  <a:srgbClr val="C00000"/>
                </a:solidFill>
                <a:latin typeface="Constantia" panose="02030602050306030303" pitchFamily="18" charset="0"/>
              </a:rPr>
              <a:t>Engg</a:t>
            </a:r>
            <a:r>
              <a:rPr lang="en-US" sz="2400" i="1" dirty="0">
                <a:solidFill>
                  <a:srgbClr val="C00000"/>
                </a:solidFill>
                <a:latin typeface="Constantia" panose="02030602050306030303" pitchFamily="18" charset="0"/>
              </a:rPr>
              <a:t>. Union, 1971</a:t>
            </a:r>
            <a:r>
              <a:rPr lang="en-US" sz="2400" dirty="0">
                <a:latin typeface="Constantia" panose="02030602050306030303" pitchFamily="18" charset="0"/>
              </a:rPr>
              <a:t>, the doctrine of legitimate expectation found its legitimate place in England.</a:t>
            </a:r>
          </a:p>
          <a:p>
            <a:pPr algn="just"/>
            <a:r>
              <a:rPr lang="en-US" sz="2400" dirty="0">
                <a:latin typeface="Constantia" panose="02030602050306030303" pitchFamily="18" charset="0"/>
              </a:rPr>
              <a:t>In that case, the court held that, if a person claims a privilege, he can be turned away without hearing, but here a person has something more than a mere privilege – a legitimate expectation that his election would be approved unless there are relevant reasons for not doing so, therefore, the natural justice principles are attracted to the case in order to ensure fairness.</a:t>
            </a:r>
          </a:p>
          <a:p>
            <a:pPr algn="just"/>
            <a:r>
              <a:rPr lang="en-US" sz="2400" dirty="0">
                <a:latin typeface="Constantia" panose="02030602050306030303" pitchFamily="18" charset="0"/>
              </a:rPr>
              <a:t>Evolving the doctrine further, courts in England, support the opinion that the claim of legitimate expectation must not always fail against legal incapacity.</a:t>
            </a:r>
          </a:p>
          <a:p>
            <a:pPr algn="just"/>
            <a:r>
              <a:rPr lang="en-US" sz="2400" dirty="0">
                <a:latin typeface="Constantia" panose="02030602050306030303" pitchFamily="18" charset="0"/>
              </a:rPr>
              <a:t>Therefore, on the grounds of equity, recourse to legitimate expectation can be taken even when the expectation is based on representation which is beyond the powers of authority.</a:t>
            </a:r>
            <a:endParaRPr lang="en-IN" sz="2400" dirty="0">
              <a:latin typeface="Constantia" panose="02030602050306030303" pitchFamily="18" charset="0"/>
            </a:endParaRPr>
          </a:p>
        </p:txBody>
      </p:sp>
    </p:spTree>
    <p:extLst>
      <p:ext uri="{BB962C8B-B14F-4D97-AF65-F5344CB8AC3E}">
        <p14:creationId xmlns:p14="http://schemas.microsoft.com/office/powerpoint/2010/main" val="413321628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TM02892315[[fn=Wisp]]</Template>
  <TotalTime>173</TotalTime>
  <Words>1211</Words>
  <Application>Microsoft Office PowerPoint</Application>
  <PresentationFormat>Widescreen</PresentationFormat>
  <Paragraphs>64</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Century Gothic</vt:lpstr>
      <vt:lpstr>Constantia</vt:lpstr>
      <vt:lpstr>Simplified Arabic Fixed</vt:lpstr>
      <vt:lpstr>Tahoma</vt:lpstr>
      <vt:lpstr>Wingdings 3</vt:lpstr>
      <vt:lpstr>Wisp</vt:lpstr>
      <vt:lpstr>LL.M. SEMESTER II  COURSE CODE : 204E (Gr-B)  COURSE TITLE : COMPARATIVE ADMINISTRATIVE LAW  UNIT IV : GOVERNMENT LIABILITY FOR TORTS, PROMISSORY ESTOPPEL AND DOCTRINE OF  LEGITIMATE EXPECTATION  4.3 DOCTRINE OF LEGITIMATE EXPECTATION IN INDIA AND GREAT BRITAIN </vt:lpstr>
      <vt:lpstr>INTRODUCTION</vt:lpstr>
      <vt:lpstr>BACKDROP</vt:lpstr>
      <vt:lpstr>DOCTRINE OF LEGITIMATE EXPECTATION</vt:lpstr>
      <vt:lpstr>EXPLANATION</vt:lpstr>
      <vt:lpstr>EXAMPLE</vt:lpstr>
      <vt:lpstr>CATEGORIES</vt:lpstr>
      <vt:lpstr>GROUNDS OF REFUSAL</vt:lpstr>
      <vt:lpstr>POSITION IN GREAT BRITAIN</vt:lpstr>
      <vt:lpstr>POSITION IN INDIA</vt:lpstr>
      <vt:lpstr>RELATION WITH PROMISSORY ESTOPPEL</vt:lpstr>
      <vt:lpstr>CRITICISM</vt:lpstr>
      <vt:lpstr>CONCLUSION</vt:lpstr>
      <vt:lpstr>REFERENCE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LL.M. SEMESTER II  COURSE CODE : 204E (Gr-B)  COURSE TITLE : COMPARATIVE ADMINISTRATIVE LAW  UNIT IV : GOVERNMENT LIABILITY FOR TORTS, PROMISSORY ESTOPPEL AND DOCTRINE OF  LEGITIMATE EXPECTATION  4.3 DOCTRINE OF LEGITIMATE EXPECTATION IN INDIA AND GREAT BRITAIN </dc:title>
  <dc:creator>Admin</dc:creator>
  <cp:lastModifiedBy>Admin</cp:lastModifiedBy>
  <cp:revision>23</cp:revision>
  <dcterms:created xsi:type="dcterms:W3CDTF">2020-06-02T20:24:50Z</dcterms:created>
  <dcterms:modified xsi:type="dcterms:W3CDTF">2020-06-03T21:21:40Z</dcterms:modified>
</cp:coreProperties>
</file>