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6" r:id="rId1"/>
  </p:sldMasterIdLst>
  <p:sldIdLst>
    <p:sldId id="256" r:id="rId2"/>
    <p:sldId id="257" r:id="rId3"/>
    <p:sldId id="263" r:id="rId4"/>
    <p:sldId id="264" r:id="rId5"/>
    <p:sldId id="265" r:id="rId6"/>
    <p:sldId id="266" r:id="rId7"/>
    <p:sldId id="268" r:id="rId8"/>
    <p:sldId id="269" r:id="rId9"/>
    <p:sldId id="261" r:id="rId10"/>
    <p:sldId id="260" r:id="rId11"/>
    <p:sldId id="259" r:id="rId12"/>
    <p:sldId id="258"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7" d="100"/>
          <a:sy n="87" d="100"/>
        </p:scale>
        <p:origin x="52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dirty="0"/>
              <a:t>6/4/2020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dirty="0"/>
              <a:t>6/4/2020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dirty="0"/>
              <a:t>6/4/2020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dirty="0"/>
              <a:t>6/4/2020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1160EA64-D806-43AC-9DF2-F8C432F32B4C}" type="datetimeFigureOut">
              <a:rPr lang="en-US" dirty="0"/>
              <a:t>6/4/2020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dirty="0"/>
              <a:t>6/4/2020</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4F7D4976-E339-4826-83B7-FBD03F55ECF8}" type="datetimeFigureOut">
              <a:rPr lang="en-US" dirty="0"/>
              <a:t>6/4/2020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dirty="0"/>
              <a:t>6/4/2020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dirty="0"/>
              <a:t>6/4/2020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D1BE4249-C0D0-4B06-8692-E8BB871AF643}" type="datetimeFigureOut">
              <a:rPr lang="en-US" dirty="0"/>
              <a:t>6/4/2020</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dirty="0"/>
              <a:t>6/4/2020</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dirty="0"/>
              <a:t>6/4/2020</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5269" y="61546"/>
            <a:ext cx="10480430" cy="4879731"/>
          </a:xfrm>
        </p:spPr>
        <p:txBody>
          <a:bodyPr>
            <a:noAutofit/>
          </a:bodyPr>
          <a:lstStyle/>
          <a:p>
            <a:r>
              <a:rPr lang="en-IN" sz="2400" b="1" dirty="0">
                <a:solidFill>
                  <a:srgbClr val="002060"/>
                </a:solidFill>
                <a:effectLst>
                  <a:outerShdw blurRad="38100" dist="38100" dir="2700000" algn="tl">
                    <a:srgbClr val="000000">
                      <a:alpha val="43137"/>
                    </a:srgbClr>
                  </a:outerShdw>
                </a:effectLst>
                <a:latin typeface="Constantia" pitchFamily="18" charset="0"/>
              </a:rPr>
              <a:t>LL.M. SEMESTER II</a:t>
            </a:r>
            <a:br>
              <a:rPr lang="en-IN" sz="2400" b="1" dirty="0">
                <a:solidFill>
                  <a:srgbClr val="002060"/>
                </a:solidFill>
                <a:effectLst>
                  <a:outerShdw blurRad="38100" dist="38100" dir="2700000" algn="tl">
                    <a:srgbClr val="000000">
                      <a:alpha val="43137"/>
                    </a:srgbClr>
                  </a:outerShdw>
                </a:effectLst>
                <a:latin typeface="Constantia" pitchFamily="18" charset="0"/>
              </a:rPr>
            </a:br>
            <a:br>
              <a:rPr lang="en-IN" sz="2400" b="1" dirty="0">
                <a:solidFill>
                  <a:srgbClr val="002060"/>
                </a:solidFill>
                <a:effectLst>
                  <a:outerShdw blurRad="38100" dist="38100" dir="2700000" algn="tl">
                    <a:srgbClr val="000000">
                      <a:alpha val="43137"/>
                    </a:srgbClr>
                  </a:outerShdw>
                </a:effectLst>
                <a:latin typeface="Constantia" pitchFamily="18" charset="0"/>
              </a:rPr>
            </a:br>
            <a:r>
              <a:rPr lang="en-IN" sz="2400" b="1" dirty="0">
                <a:solidFill>
                  <a:srgbClr val="002060"/>
                </a:solidFill>
                <a:effectLst>
                  <a:outerShdw blurRad="38100" dist="38100" dir="2700000" algn="tl">
                    <a:srgbClr val="000000">
                      <a:alpha val="43137"/>
                    </a:srgbClr>
                  </a:outerShdw>
                </a:effectLst>
                <a:latin typeface="Constantia" pitchFamily="18" charset="0"/>
              </a:rPr>
              <a:t>COURSE CODE : 204E (Gr-B)</a:t>
            </a:r>
            <a:br>
              <a:rPr lang="en-IN" sz="2400" b="1" dirty="0">
                <a:solidFill>
                  <a:srgbClr val="002060"/>
                </a:solidFill>
                <a:effectLst>
                  <a:outerShdw blurRad="38100" dist="38100" dir="2700000" algn="tl">
                    <a:srgbClr val="000000">
                      <a:alpha val="43137"/>
                    </a:srgbClr>
                  </a:outerShdw>
                </a:effectLst>
                <a:latin typeface="Constantia" pitchFamily="18" charset="0"/>
              </a:rPr>
            </a:br>
            <a:br>
              <a:rPr lang="en-IN" sz="2400" b="1" dirty="0">
                <a:solidFill>
                  <a:srgbClr val="002060"/>
                </a:solidFill>
                <a:effectLst>
                  <a:outerShdw blurRad="38100" dist="38100" dir="2700000" algn="tl">
                    <a:srgbClr val="000000">
                      <a:alpha val="43137"/>
                    </a:srgbClr>
                  </a:outerShdw>
                </a:effectLst>
                <a:latin typeface="Constantia" pitchFamily="18" charset="0"/>
              </a:rPr>
            </a:br>
            <a:r>
              <a:rPr lang="en-IN" sz="2400" b="1" dirty="0">
                <a:solidFill>
                  <a:srgbClr val="002060"/>
                </a:solidFill>
                <a:effectLst>
                  <a:outerShdw blurRad="38100" dist="38100" dir="2700000" algn="tl">
                    <a:srgbClr val="000000">
                      <a:alpha val="43137"/>
                    </a:srgbClr>
                  </a:outerShdw>
                </a:effectLst>
                <a:latin typeface="Constantia" pitchFamily="18" charset="0"/>
              </a:rPr>
              <a:t>COURSE TITLE : COMPARATIVE ADMINISTRATIVE LAW</a:t>
            </a:r>
            <a:br>
              <a:rPr lang="en-IN" sz="2400" b="1" dirty="0">
                <a:solidFill>
                  <a:srgbClr val="002060"/>
                </a:solidFill>
                <a:effectLst>
                  <a:outerShdw blurRad="38100" dist="38100" dir="2700000" algn="tl">
                    <a:srgbClr val="000000">
                      <a:alpha val="43137"/>
                    </a:srgbClr>
                  </a:outerShdw>
                </a:effectLst>
                <a:latin typeface="Constantia" pitchFamily="18" charset="0"/>
              </a:rPr>
            </a:br>
            <a:br>
              <a:rPr lang="en-IN" sz="2400" b="1" dirty="0">
                <a:solidFill>
                  <a:srgbClr val="002060"/>
                </a:solidFill>
                <a:effectLst>
                  <a:outerShdw blurRad="38100" dist="38100" dir="2700000" algn="tl">
                    <a:srgbClr val="000000">
                      <a:alpha val="43137"/>
                    </a:srgbClr>
                  </a:outerShdw>
                </a:effectLst>
                <a:latin typeface="Constantia" pitchFamily="18" charset="0"/>
              </a:rPr>
            </a:br>
            <a:r>
              <a:rPr lang="en-IN" sz="2400" b="1" dirty="0">
                <a:solidFill>
                  <a:srgbClr val="002060"/>
                </a:solidFill>
                <a:effectLst>
                  <a:outerShdw blurRad="38100" dist="38100" dir="2700000" algn="tl">
                    <a:srgbClr val="000000">
                      <a:alpha val="43137"/>
                    </a:srgbClr>
                  </a:outerShdw>
                </a:effectLst>
                <a:latin typeface="Constantia" pitchFamily="18" charset="0"/>
              </a:rPr>
              <a:t>UNIT V : </a:t>
            </a:r>
            <a:r>
              <a:rPr lang="en-US" sz="2400" b="1" dirty="0">
                <a:solidFill>
                  <a:srgbClr val="002060"/>
                </a:solidFill>
                <a:effectLst>
                  <a:outerShdw blurRad="38100" dist="38100" dir="2700000" algn="tl">
                    <a:srgbClr val="000000">
                      <a:alpha val="43137"/>
                    </a:srgbClr>
                  </a:outerShdw>
                </a:effectLst>
                <a:latin typeface="Constantia" pitchFamily="18" charset="0"/>
              </a:rPr>
              <a:t>State privilege to refuse Production of documents in Courts, Right to Information and Official Secrets Act</a:t>
            </a:r>
            <a:br>
              <a:rPr lang="en-US" sz="2400" b="1" dirty="0">
                <a:solidFill>
                  <a:srgbClr val="002060"/>
                </a:solidFill>
                <a:effectLst>
                  <a:outerShdw blurRad="38100" dist="38100" dir="2700000" algn="tl">
                    <a:srgbClr val="000000">
                      <a:alpha val="43137"/>
                    </a:srgbClr>
                  </a:outerShdw>
                </a:effectLst>
                <a:latin typeface="Constantia" pitchFamily="18" charset="0"/>
              </a:rPr>
            </a:br>
            <a:r>
              <a:rPr lang="en-US" sz="2400" b="1" dirty="0">
                <a:solidFill>
                  <a:srgbClr val="002060"/>
                </a:solidFill>
                <a:effectLst>
                  <a:outerShdw blurRad="38100" dist="38100" dir="2700000" algn="tl">
                    <a:srgbClr val="000000">
                      <a:alpha val="43137"/>
                    </a:srgbClr>
                  </a:outerShdw>
                </a:effectLst>
                <a:latin typeface="Constantia" pitchFamily="18" charset="0"/>
              </a:rPr>
              <a:t> </a:t>
            </a:r>
            <a:br>
              <a:rPr lang="en-IN" sz="2400" b="1" dirty="0">
                <a:solidFill>
                  <a:srgbClr val="002060"/>
                </a:solidFill>
                <a:effectLst>
                  <a:outerShdw blurRad="38100" dist="38100" dir="2700000" algn="tl">
                    <a:srgbClr val="000000">
                      <a:alpha val="43137"/>
                    </a:srgbClr>
                  </a:outerShdw>
                </a:effectLst>
                <a:latin typeface="Constantia" pitchFamily="18" charset="0"/>
              </a:rPr>
            </a:br>
            <a:r>
              <a:rPr lang="en-IN" sz="3600" b="1" dirty="0">
                <a:solidFill>
                  <a:schemeClr val="accent1">
                    <a:lumMod val="75000"/>
                  </a:schemeClr>
                </a:solidFill>
                <a:effectLst>
                  <a:outerShdw blurRad="38100" dist="38100" dir="2700000" algn="tl">
                    <a:srgbClr val="000000">
                      <a:alpha val="43137"/>
                    </a:srgbClr>
                  </a:outerShdw>
                </a:effectLst>
                <a:latin typeface="Constantia" pitchFamily="18" charset="0"/>
              </a:rPr>
              <a:t>5.1 </a:t>
            </a:r>
            <a:r>
              <a:rPr lang="en-US" sz="3600" b="1" dirty="0">
                <a:solidFill>
                  <a:schemeClr val="accent1">
                    <a:lumMod val="75000"/>
                  </a:schemeClr>
                </a:solidFill>
                <a:effectLst>
                  <a:outerShdw blurRad="38100" dist="38100" dir="2700000" algn="tl">
                    <a:srgbClr val="000000">
                      <a:alpha val="43137"/>
                    </a:srgbClr>
                  </a:outerShdw>
                </a:effectLst>
                <a:latin typeface="Constantia" pitchFamily="18" charset="0"/>
              </a:rPr>
              <a:t>State privilege to refuse Production of documents in Courts in Great Britain and India </a:t>
            </a:r>
            <a:endParaRPr lang="en-IN" sz="3600" b="1" dirty="0">
              <a:solidFill>
                <a:schemeClr val="accent1">
                  <a:lumMod val="75000"/>
                </a:schemeClr>
              </a:solidFill>
              <a:effectLst>
                <a:outerShdw blurRad="38100" dist="38100" dir="2700000" algn="tl">
                  <a:srgbClr val="000000">
                    <a:alpha val="43137"/>
                  </a:srgbClr>
                </a:outerShdw>
              </a:effectLst>
              <a:latin typeface="Constantia" pitchFamily="18" charset="0"/>
            </a:endParaRPr>
          </a:p>
        </p:txBody>
      </p:sp>
      <p:sp>
        <p:nvSpPr>
          <p:cNvPr id="3" name="Subtitle 2"/>
          <p:cNvSpPr>
            <a:spLocks noGrp="1"/>
          </p:cNvSpPr>
          <p:nvPr>
            <p:ph type="subTitle" idx="1"/>
          </p:nvPr>
        </p:nvSpPr>
        <p:spPr>
          <a:xfrm>
            <a:off x="3046887" y="5081955"/>
            <a:ext cx="8268812" cy="1776046"/>
          </a:xfrm>
        </p:spPr>
        <p:txBody>
          <a:bodyPr>
            <a:normAutofit lnSpcReduction="10000"/>
          </a:bodyPr>
          <a:lstStyle/>
          <a:p>
            <a:pPr algn="r">
              <a:spcBef>
                <a:spcPts val="0"/>
              </a:spcBef>
            </a:pPr>
            <a:r>
              <a:rPr lang="en-US" sz="2400" b="1" dirty="0">
                <a:latin typeface="Constantia" pitchFamily="18" charset="0"/>
                <a:ea typeface="Tahoma" pitchFamily="34" charset="0"/>
                <a:cs typeface="Simplified Arabic Fixed" pitchFamily="49" charset="-78"/>
              </a:rPr>
              <a:t>Presented by –</a:t>
            </a:r>
          </a:p>
          <a:p>
            <a:pPr algn="r">
              <a:spcBef>
                <a:spcPts val="0"/>
              </a:spcBef>
            </a:pPr>
            <a:r>
              <a:rPr lang="en-US" sz="2400" b="1" dirty="0">
                <a:latin typeface="Constantia" pitchFamily="18" charset="0"/>
                <a:ea typeface="Tahoma" pitchFamily="34" charset="0"/>
                <a:cs typeface="Simplified Arabic Fixed" pitchFamily="49" charset="-78"/>
              </a:rPr>
              <a:t>Dr. Sangeeta Chatterjee</a:t>
            </a:r>
          </a:p>
          <a:p>
            <a:pPr algn="r">
              <a:spcBef>
                <a:spcPts val="0"/>
              </a:spcBef>
            </a:pPr>
            <a:r>
              <a:rPr lang="en-US" sz="2400" b="1" dirty="0">
                <a:latin typeface="Constantia" pitchFamily="18" charset="0"/>
                <a:ea typeface="Tahoma" pitchFamily="34" charset="0"/>
                <a:cs typeface="Simplified Arabic Fixed" pitchFamily="49" charset="-78"/>
              </a:rPr>
              <a:t>Assistant Professor</a:t>
            </a:r>
          </a:p>
          <a:p>
            <a:pPr algn="r">
              <a:spcBef>
                <a:spcPts val="0"/>
              </a:spcBef>
            </a:pPr>
            <a:r>
              <a:rPr lang="en-US" sz="2400" b="1" dirty="0">
                <a:latin typeface="Constantia" pitchFamily="18" charset="0"/>
                <a:ea typeface="Tahoma" pitchFamily="34" charset="0"/>
                <a:cs typeface="Simplified Arabic Fixed" pitchFamily="49" charset="-78"/>
              </a:rPr>
              <a:t>Department of Law,</a:t>
            </a:r>
          </a:p>
          <a:p>
            <a:pPr algn="r">
              <a:spcBef>
                <a:spcPts val="0"/>
              </a:spcBef>
            </a:pPr>
            <a:r>
              <a:rPr lang="en-US" sz="2400" b="1" dirty="0" err="1">
                <a:latin typeface="Constantia" pitchFamily="18" charset="0"/>
                <a:ea typeface="Tahoma" pitchFamily="34" charset="0"/>
                <a:cs typeface="Simplified Arabic Fixed" pitchFamily="49" charset="-78"/>
              </a:rPr>
              <a:t>Bankura</a:t>
            </a:r>
            <a:r>
              <a:rPr lang="en-US" sz="2400" b="1" dirty="0">
                <a:latin typeface="Constantia" pitchFamily="18" charset="0"/>
                <a:ea typeface="Tahoma" pitchFamily="34" charset="0"/>
                <a:cs typeface="Simplified Arabic Fixed" pitchFamily="49" charset="-78"/>
              </a:rPr>
              <a:t> University</a:t>
            </a:r>
          </a:p>
          <a:p>
            <a:endParaRPr lang="en-IN" dirty="0"/>
          </a:p>
        </p:txBody>
      </p:sp>
    </p:spTree>
    <p:extLst>
      <p:ext uri="{BB962C8B-B14F-4D97-AF65-F5344CB8AC3E}">
        <p14:creationId xmlns:p14="http://schemas.microsoft.com/office/powerpoint/2010/main" val="249693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02423" y="76668"/>
            <a:ext cx="8379069" cy="1013577"/>
          </a:xfrm>
        </p:spPr>
        <p:txBody>
          <a:bodyPr>
            <a:normAutofit/>
          </a:bodyPr>
          <a:lstStyle/>
          <a:p>
            <a:r>
              <a:rPr lang="en-US" sz="4400" b="1" dirty="0">
                <a:solidFill>
                  <a:schemeClr val="accent3">
                    <a:lumMod val="75000"/>
                  </a:schemeClr>
                </a:solidFill>
                <a:effectLst>
                  <a:outerShdw blurRad="38100" dist="38100" dir="2700000" algn="tl">
                    <a:srgbClr val="000000">
                      <a:alpha val="43137"/>
                    </a:srgbClr>
                  </a:outerShdw>
                </a:effectLst>
                <a:latin typeface="Constantia" pitchFamily="18" charset="0"/>
              </a:rPr>
              <a:t>FUTURE PROPOSITIONS</a:t>
            </a:r>
            <a:endParaRPr lang="en-IN" sz="4400" dirty="0">
              <a:solidFill>
                <a:schemeClr val="accent3">
                  <a:lumMod val="75000"/>
                </a:schemeClr>
              </a:solidFill>
            </a:endParaRPr>
          </a:p>
        </p:txBody>
      </p:sp>
      <p:sp>
        <p:nvSpPr>
          <p:cNvPr id="3" name="Content Placeholder 2"/>
          <p:cNvSpPr>
            <a:spLocks noGrp="1"/>
          </p:cNvSpPr>
          <p:nvPr>
            <p:ph idx="1"/>
          </p:nvPr>
        </p:nvSpPr>
        <p:spPr>
          <a:xfrm>
            <a:off x="712177" y="1459523"/>
            <a:ext cx="10840915" cy="5398477"/>
          </a:xfrm>
        </p:spPr>
        <p:txBody>
          <a:bodyPr>
            <a:normAutofit fontScale="92500"/>
          </a:bodyPr>
          <a:lstStyle/>
          <a:p>
            <a:pPr marL="0" indent="0" algn="just">
              <a:buNone/>
            </a:pPr>
            <a:r>
              <a:rPr lang="en-US" sz="2200" dirty="0">
                <a:latin typeface="Constantia" panose="02030602050306030303" pitchFamily="18" charset="0"/>
              </a:rPr>
              <a:t>The privilege would not for the future be claimed in respect of certain classes of documents :</a:t>
            </a:r>
          </a:p>
          <a:p>
            <a:pPr algn="just"/>
            <a:r>
              <a:rPr lang="en-US" sz="2200" dirty="0">
                <a:latin typeface="Constantia" panose="02030602050306030303" pitchFamily="18" charset="0"/>
              </a:rPr>
              <a:t>In relation to road accidents, accidents involving government employees and accidents on government premises, reports of the employees involved and other eyewitnesses and subsequent report made by the foreman, superintendent or other official as to such matters as the state of the machinery, vehicle or premises involved. This class does not include reports of a government inspector, etc. investigating an industrial or mining accident.</a:t>
            </a:r>
          </a:p>
          <a:p>
            <a:pPr algn="just"/>
            <a:r>
              <a:rPr lang="en-US" sz="2200" dirty="0">
                <a:latin typeface="Constantia" panose="02030602050306030303" pitchFamily="18" charset="0"/>
              </a:rPr>
              <a:t>Ordinary medical reports in respect of the health of civilian employees. This class does not include medical reports and records in the fighting services and in the prison service, though the privilege would not be claimed in proceedings against the medical officer concerned for negligence, or in criminal proceedings.</a:t>
            </a:r>
          </a:p>
          <a:p>
            <a:pPr algn="just"/>
            <a:r>
              <a:rPr lang="en-US" sz="2200" dirty="0">
                <a:latin typeface="Constantia" panose="02030602050306030303" pitchFamily="18" charset="0"/>
              </a:rPr>
              <a:t>Statements made to the police (except by “informers”). These would be produced in court on subpoena or furnished earlier with the consent or at the request of the witnesses themselves.</a:t>
            </a:r>
          </a:p>
          <a:p>
            <a:pPr algn="just"/>
            <a:r>
              <a:rPr lang="en-US" sz="2200" dirty="0">
                <a:latin typeface="Constantia" panose="02030602050306030303" pitchFamily="18" charset="0"/>
              </a:rPr>
              <a:t>In contract cases, all documents passing between the parties, other documents affecting the legal position (for example, an authority to an agent), and relevant reports on matters of fact (as distinct from comment and advice). </a:t>
            </a:r>
            <a:endParaRPr lang="en-IN" sz="2200" dirty="0">
              <a:latin typeface="Constantia" panose="02030602050306030303" pitchFamily="18" charset="0"/>
            </a:endParaRPr>
          </a:p>
        </p:txBody>
      </p:sp>
    </p:spTree>
    <p:extLst>
      <p:ext uri="{BB962C8B-B14F-4D97-AF65-F5344CB8AC3E}">
        <p14:creationId xmlns:p14="http://schemas.microsoft.com/office/powerpoint/2010/main" val="20365480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02423" y="76668"/>
            <a:ext cx="8379069" cy="1013577"/>
          </a:xfrm>
        </p:spPr>
        <p:txBody>
          <a:bodyPr>
            <a:normAutofit/>
          </a:bodyPr>
          <a:lstStyle/>
          <a:p>
            <a:r>
              <a:rPr lang="en-US" sz="4400" b="1" dirty="0">
                <a:solidFill>
                  <a:schemeClr val="accent3">
                    <a:lumMod val="75000"/>
                  </a:schemeClr>
                </a:solidFill>
                <a:effectLst>
                  <a:outerShdw blurRad="38100" dist="38100" dir="2700000" algn="tl">
                    <a:srgbClr val="000000">
                      <a:alpha val="43137"/>
                    </a:srgbClr>
                  </a:outerShdw>
                </a:effectLst>
                <a:latin typeface="Constantia" pitchFamily="18" charset="0"/>
              </a:rPr>
              <a:t>CONCLUSION</a:t>
            </a:r>
            <a:endParaRPr lang="en-IN" sz="4400" dirty="0">
              <a:solidFill>
                <a:schemeClr val="accent3">
                  <a:lumMod val="75000"/>
                </a:schemeClr>
              </a:solidFill>
            </a:endParaRPr>
          </a:p>
        </p:txBody>
      </p:sp>
      <p:sp>
        <p:nvSpPr>
          <p:cNvPr id="3" name="Content Placeholder 2"/>
          <p:cNvSpPr>
            <a:spLocks noGrp="1"/>
          </p:cNvSpPr>
          <p:nvPr>
            <p:ph idx="1"/>
          </p:nvPr>
        </p:nvSpPr>
        <p:spPr>
          <a:xfrm>
            <a:off x="712177" y="1459523"/>
            <a:ext cx="10840915" cy="5301761"/>
          </a:xfrm>
        </p:spPr>
        <p:txBody>
          <a:bodyPr>
            <a:normAutofit fontScale="92500" lnSpcReduction="20000"/>
          </a:bodyPr>
          <a:lstStyle/>
          <a:p>
            <a:pPr marL="0" indent="0" algn="just">
              <a:buNone/>
            </a:pPr>
            <a:r>
              <a:rPr lang="en-US" sz="3200" dirty="0">
                <a:latin typeface="Constantia" panose="02030602050306030303" pitchFamily="18" charset="0"/>
              </a:rPr>
              <a:t>In </a:t>
            </a:r>
            <a:r>
              <a:rPr lang="en-US" sz="3200" i="1" dirty="0">
                <a:solidFill>
                  <a:schemeClr val="accent3">
                    <a:lumMod val="75000"/>
                  </a:schemeClr>
                </a:solidFill>
                <a:latin typeface="Constantia" panose="02030602050306030303" pitchFamily="18" charset="0"/>
              </a:rPr>
              <a:t>S. P. Gupta v. Union of India, 1981</a:t>
            </a:r>
            <a:r>
              <a:rPr lang="en-US" sz="3200" dirty="0">
                <a:latin typeface="Constantia" panose="02030602050306030303" pitchFamily="18" charset="0"/>
              </a:rPr>
              <a:t>, the Supreme Court rejected the government’s claim of privilege over the correspondence relating to the transfer and non-extension of the terms of two judges of High Courts. After studying the documents in the chamber, the judges came to the conclusion that the documents did not belong to the privileged category covering </a:t>
            </a:r>
            <a:r>
              <a:rPr lang="en-US" sz="3200" i="1" dirty="0">
                <a:solidFill>
                  <a:schemeClr val="accent3">
                    <a:lumMod val="75000"/>
                  </a:schemeClr>
                </a:solidFill>
                <a:latin typeface="Constantia" panose="02030602050306030303" pitchFamily="18" charset="0"/>
              </a:rPr>
              <a:t>“affairs of State” </a:t>
            </a:r>
            <a:r>
              <a:rPr lang="en-US" sz="3200" dirty="0">
                <a:latin typeface="Constantia" panose="02030602050306030303" pitchFamily="18" charset="0"/>
              </a:rPr>
              <a:t>and their disclosure would not jeopardize public interest. In arriving at this conclusion, the court applied the </a:t>
            </a:r>
            <a:r>
              <a:rPr lang="en-US" sz="3200" i="1" dirty="0">
                <a:solidFill>
                  <a:schemeClr val="accent3">
                    <a:lumMod val="75000"/>
                  </a:schemeClr>
                </a:solidFill>
                <a:latin typeface="Constantia" panose="02030602050306030303" pitchFamily="18" charset="0"/>
              </a:rPr>
              <a:t>“balancing of interest”</a:t>
            </a:r>
            <a:r>
              <a:rPr lang="en-US" sz="3200" dirty="0">
                <a:latin typeface="Constantia" panose="02030602050306030303" pitchFamily="18" charset="0"/>
              </a:rPr>
              <a:t> test. It was stressed that, in the ultimate analysis the approach of the court, while deciding the question of privilege, would be that it has to balance public interest in just justice and just administration of justice and State affairs and then decide which way the balance tilts.</a:t>
            </a:r>
            <a:endParaRPr lang="en-IN" sz="3200" dirty="0">
              <a:latin typeface="Constantia" panose="02030602050306030303" pitchFamily="18" charset="0"/>
            </a:endParaRPr>
          </a:p>
        </p:txBody>
      </p:sp>
    </p:spTree>
    <p:extLst>
      <p:ext uri="{BB962C8B-B14F-4D97-AF65-F5344CB8AC3E}">
        <p14:creationId xmlns:p14="http://schemas.microsoft.com/office/powerpoint/2010/main" val="20365480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81554" y="595414"/>
            <a:ext cx="8379069" cy="1013577"/>
          </a:xfrm>
        </p:spPr>
        <p:txBody>
          <a:bodyPr>
            <a:normAutofit/>
          </a:bodyPr>
          <a:lstStyle/>
          <a:p>
            <a:r>
              <a:rPr lang="en-US" sz="4400" b="1" dirty="0">
                <a:solidFill>
                  <a:schemeClr val="accent3">
                    <a:lumMod val="75000"/>
                  </a:schemeClr>
                </a:solidFill>
                <a:effectLst>
                  <a:outerShdw blurRad="38100" dist="38100" dir="2700000" algn="tl">
                    <a:srgbClr val="000000">
                      <a:alpha val="43137"/>
                    </a:srgbClr>
                  </a:outerShdw>
                </a:effectLst>
                <a:latin typeface="Constantia" pitchFamily="18" charset="0"/>
              </a:rPr>
              <a:t>REFERENCE :</a:t>
            </a:r>
            <a:endParaRPr lang="en-IN" sz="4400" b="1" dirty="0">
              <a:solidFill>
                <a:schemeClr val="accent3">
                  <a:lumMod val="75000"/>
                </a:schemeClr>
              </a:solidFill>
              <a:effectLst>
                <a:outerShdw blurRad="38100" dist="38100" dir="2700000" algn="tl">
                  <a:srgbClr val="000000">
                    <a:alpha val="43137"/>
                  </a:srgbClr>
                </a:outerShdw>
              </a:effectLst>
              <a:latin typeface="Constantia" pitchFamily="18" charset="0"/>
            </a:endParaRPr>
          </a:p>
        </p:txBody>
      </p:sp>
      <p:sp>
        <p:nvSpPr>
          <p:cNvPr id="3" name="Content Placeholder 2"/>
          <p:cNvSpPr>
            <a:spLocks noGrp="1"/>
          </p:cNvSpPr>
          <p:nvPr>
            <p:ph idx="1"/>
          </p:nvPr>
        </p:nvSpPr>
        <p:spPr>
          <a:xfrm>
            <a:off x="1802423" y="2409091"/>
            <a:ext cx="8379070" cy="2611317"/>
          </a:xfrm>
        </p:spPr>
        <p:txBody>
          <a:bodyPr>
            <a:noAutofit/>
          </a:bodyPr>
          <a:lstStyle/>
          <a:p>
            <a:pPr marL="742950" indent="-742950" algn="just">
              <a:buFont typeface="+mj-lt"/>
              <a:buAutoNum type="arabicPeriod"/>
            </a:pPr>
            <a:r>
              <a:rPr lang="en-IN" sz="3600" dirty="0" err="1">
                <a:latin typeface="Constantia" panose="02030602050306030303" pitchFamily="18" charset="0"/>
              </a:rPr>
              <a:t>Dr.</a:t>
            </a:r>
            <a:r>
              <a:rPr lang="en-IN" sz="3600" dirty="0">
                <a:latin typeface="Constantia" panose="02030602050306030303" pitchFamily="18" charset="0"/>
              </a:rPr>
              <a:t> I. P. Massey, </a:t>
            </a:r>
            <a:r>
              <a:rPr lang="en-US" sz="3600" dirty="0">
                <a:latin typeface="Constantia" panose="02030602050306030303" pitchFamily="18" charset="0"/>
              </a:rPr>
              <a:t>Administrative Law</a:t>
            </a:r>
            <a:r>
              <a:rPr lang="en-IN" sz="3600" dirty="0">
                <a:latin typeface="Constantia" panose="02030602050306030303" pitchFamily="18" charset="0"/>
              </a:rPr>
              <a:t>, Eastern </a:t>
            </a:r>
            <a:r>
              <a:rPr lang="en-US" sz="3600" dirty="0">
                <a:latin typeface="Constantia" panose="02030602050306030303" pitchFamily="18" charset="0"/>
              </a:rPr>
              <a:t>Book Company, Lucknow, 8</a:t>
            </a:r>
            <a:r>
              <a:rPr lang="en-US" sz="3600" baseline="30000" dirty="0">
                <a:latin typeface="Constantia" panose="02030602050306030303" pitchFamily="18" charset="0"/>
              </a:rPr>
              <a:t>th</a:t>
            </a:r>
            <a:r>
              <a:rPr lang="en-US" sz="3600" dirty="0">
                <a:latin typeface="Constantia" panose="02030602050306030303" pitchFamily="18" charset="0"/>
              </a:rPr>
              <a:t> Edition, 2012</a:t>
            </a:r>
            <a:r>
              <a:rPr lang="en-IN" sz="3600" dirty="0">
                <a:latin typeface="Constantia" panose="02030602050306030303" pitchFamily="18" charset="0"/>
              </a:rPr>
              <a:t>.</a:t>
            </a:r>
          </a:p>
          <a:p>
            <a:pPr algn="just"/>
            <a:endParaRPr lang="en-IN" sz="3600" dirty="0">
              <a:latin typeface="Constantia" panose="02030602050306030303" pitchFamily="18" charset="0"/>
            </a:endParaRPr>
          </a:p>
        </p:txBody>
      </p:sp>
    </p:spTree>
    <p:extLst>
      <p:ext uri="{BB962C8B-B14F-4D97-AF65-F5344CB8AC3E}">
        <p14:creationId xmlns:p14="http://schemas.microsoft.com/office/powerpoint/2010/main" val="20365480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02423" y="94253"/>
            <a:ext cx="8379069" cy="1013577"/>
          </a:xfrm>
        </p:spPr>
        <p:txBody>
          <a:bodyPr>
            <a:normAutofit/>
          </a:bodyPr>
          <a:lstStyle/>
          <a:p>
            <a:r>
              <a:rPr lang="en-US" sz="4400" b="1" dirty="0">
                <a:solidFill>
                  <a:schemeClr val="accent3">
                    <a:lumMod val="75000"/>
                  </a:schemeClr>
                </a:solidFill>
                <a:effectLst>
                  <a:outerShdw blurRad="38100" dist="38100" dir="2700000" algn="tl">
                    <a:srgbClr val="000000">
                      <a:alpha val="43137"/>
                    </a:srgbClr>
                  </a:outerShdw>
                </a:effectLst>
                <a:latin typeface="Constantia" pitchFamily="18" charset="0"/>
              </a:rPr>
              <a:t>INTRODUCTION</a:t>
            </a:r>
            <a:endParaRPr lang="en-IN" sz="4400" dirty="0">
              <a:solidFill>
                <a:schemeClr val="accent3">
                  <a:lumMod val="75000"/>
                </a:schemeClr>
              </a:solidFill>
            </a:endParaRPr>
          </a:p>
        </p:txBody>
      </p:sp>
      <p:sp>
        <p:nvSpPr>
          <p:cNvPr id="3" name="Content Placeholder 2"/>
          <p:cNvSpPr>
            <a:spLocks noGrp="1"/>
          </p:cNvSpPr>
          <p:nvPr>
            <p:ph idx="1"/>
          </p:nvPr>
        </p:nvSpPr>
        <p:spPr>
          <a:xfrm>
            <a:off x="712177" y="1459523"/>
            <a:ext cx="10840915" cy="5301761"/>
          </a:xfrm>
        </p:spPr>
        <p:txBody>
          <a:bodyPr>
            <a:normAutofit fontScale="92500" lnSpcReduction="20000"/>
          </a:bodyPr>
          <a:lstStyle/>
          <a:p>
            <a:pPr algn="just"/>
            <a:r>
              <a:rPr lang="en-US" sz="3200" dirty="0">
                <a:latin typeface="Constantia" panose="02030602050306030303" pitchFamily="18" charset="0"/>
              </a:rPr>
              <a:t>Though the equality clause  of the Constitution envisages absence of any special privileges to anyone including government, but government is allowed certain state privileges.</a:t>
            </a:r>
          </a:p>
          <a:p>
            <a:pPr algn="just"/>
            <a:r>
              <a:rPr lang="en-US" sz="3200" dirty="0">
                <a:latin typeface="Constantia" panose="02030602050306030303" pitchFamily="18" charset="0"/>
              </a:rPr>
              <a:t>Since government is a government in contradistinction to a private individual, law allows certain privileges to the government as a litigant.</a:t>
            </a:r>
          </a:p>
          <a:p>
            <a:pPr algn="just"/>
            <a:r>
              <a:rPr lang="en-US" sz="3200" dirty="0">
                <a:latin typeface="Constantia" panose="02030602050306030303" pitchFamily="18" charset="0"/>
              </a:rPr>
              <a:t>From among numerous privileges available to the government under various statutes, one important is state privilege to refuse production of documents in courts.</a:t>
            </a:r>
          </a:p>
          <a:p>
            <a:pPr algn="just"/>
            <a:r>
              <a:rPr lang="en-US" sz="3200" dirty="0">
                <a:latin typeface="Constantia" panose="02030602050306030303" pitchFamily="18" charset="0"/>
              </a:rPr>
              <a:t>This doctrine is available in Great Britain and India.</a:t>
            </a:r>
          </a:p>
          <a:p>
            <a:pPr algn="just"/>
            <a:r>
              <a:rPr lang="en-US" sz="3200" dirty="0">
                <a:latin typeface="Constantia" panose="02030602050306030303" pitchFamily="18" charset="0"/>
              </a:rPr>
              <a:t>Though this doctrine is flourished by judicial creativity, but it has statutory provisions also. </a:t>
            </a:r>
            <a:endParaRPr lang="en-IN" sz="3200" dirty="0">
              <a:latin typeface="Constantia" panose="02030602050306030303" pitchFamily="18" charset="0"/>
            </a:endParaRPr>
          </a:p>
        </p:txBody>
      </p:sp>
    </p:spTree>
    <p:extLst>
      <p:ext uri="{BB962C8B-B14F-4D97-AF65-F5344CB8AC3E}">
        <p14:creationId xmlns:p14="http://schemas.microsoft.com/office/powerpoint/2010/main" val="20365480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2469" y="94253"/>
            <a:ext cx="9460523" cy="1013577"/>
          </a:xfrm>
        </p:spPr>
        <p:txBody>
          <a:bodyPr>
            <a:normAutofit/>
          </a:bodyPr>
          <a:lstStyle/>
          <a:p>
            <a:r>
              <a:rPr lang="en-US" sz="4400" b="1" dirty="0">
                <a:solidFill>
                  <a:schemeClr val="accent3">
                    <a:lumMod val="75000"/>
                  </a:schemeClr>
                </a:solidFill>
                <a:effectLst>
                  <a:outerShdw blurRad="38100" dist="38100" dir="2700000" algn="tl">
                    <a:srgbClr val="000000">
                      <a:alpha val="43137"/>
                    </a:srgbClr>
                  </a:outerShdw>
                </a:effectLst>
                <a:latin typeface="Constantia" pitchFamily="18" charset="0"/>
              </a:rPr>
              <a:t>Position in great Britain</a:t>
            </a:r>
            <a:endParaRPr lang="en-IN" sz="4400" dirty="0">
              <a:solidFill>
                <a:schemeClr val="accent3">
                  <a:lumMod val="75000"/>
                </a:schemeClr>
              </a:solidFill>
            </a:endParaRPr>
          </a:p>
        </p:txBody>
      </p:sp>
      <p:sp>
        <p:nvSpPr>
          <p:cNvPr id="3" name="Content Placeholder 2"/>
          <p:cNvSpPr>
            <a:spLocks noGrp="1"/>
          </p:cNvSpPr>
          <p:nvPr>
            <p:ph idx="1"/>
          </p:nvPr>
        </p:nvSpPr>
        <p:spPr>
          <a:xfrm>
            <a:off x="712177" y="1459523"/>
            <a:ext cx="10840915" cy="5301761"/>
          </a:xfrm>
        </p:spPr>
        <p:txBody>
          <a:bodyPr>
            <a:normAutofit fontScale="85000" lnSpcReduction="20000"/>
          </a:bodyPr>
          <a:lstStyle/>
          <a:p>
            <a:pPr algn="just"/>
            <a:r>
              <a:rPr lang="en-US" sz="3200" dirty="0">
                <a:latin typeface="Constantia" panose="02030602050306030303" pitchFamily="18" charset="0"/>
              </a:rPr>
              <a:t>In England until the Second World War, it was generally recognized in the courts that the Crown’s powers to forbid the disclosure of specified evidence was not absolute.</a:t>
            </a:r>
          </a:p>
          <a:p>
            <a:pPr algn="just"/>
            <a:r>
              <a:rPr lang="en-US" sz="3200" dirty="0">
                <a:latin typeface="Constantia" panose="02030602050306030303" pitchFamily="18" charset="0"/>
              </a:rPr>
              <a:t>However, the law took a sharp turn in the wrong direction in </a:t>
            </a:r>
            <a:r>
              <a:rPr lang="en-US" sz="3200" i="1" dirty="0">
                <a:solidFill>
                  <a:schemeClr val="accent3">
                    <a:lumMod val="75000"/>
                  </a:schemeClr>
                </a:solidFill>
                <a:latin typeface="Constantia" panose="02030602050306030303" pitchFamily="18" charset="0"/>
              </a:rPr>
              <a:t>1942</a:t>
            </a:r>
            <a:r>
              <a:rPr lang="en-US" sz="3200" dirty="0">
                <a:latin typeface="Constantia" panose="02030602050306030303" pitchFamily="18" charset="0"/>
              </a:rPr>
              <a:t> when the </a:t>
            </a:r>
            <a:r>
              <a:rPr lang="en-US" sz="3200" i="1" dirty="0">
                <a:solidFill>
                  <a:schemeClr val="accent3">
                    <a:lumMod val="75000"/>
                  </a:schemeClr>
                </a:solidFill>
                <a:latin typeface="Constantia" panose="02030602050306030303" pitchFamily="18" charset="0"/>
              </a:rPr>
              <a:t>House of Lords</a:t>
            </a:r>
            <a:r>
              <a:rPr lang="en-US" sz="3200" dirty="0">
                <a:latin typeface="Constantia" panose="02030602050306030303" pitchFamily="18" charset="0"/>
              </a:rPr>
              <a:t> decided </a:t>
            </a:r>
            <a:r>
              <a:rPr lang="en-US" sz="3200" i="1" dirty="0">
                <a:solidFill>
                  <a:schemeClr val="accent3">
                    <a:lumMod val="75000"/>
                  </a:schemeClr>
                </a:solidFill>
                <a:latin typeface="Constantia" panose="02030602050306030303" pitchFamily="18" charset="0"/>
              </a:rPr>
              <a:t>Duncan v. </a:t>
            </a:r>
            <a:r>
              <a:rPr lang="en-US" sz="3200" i="1" dirty="0" err="1">
                <a:solidFill>
                  <a:schemeClr val="accent3">
                    <a:lumMod val="75000"/>
                  </a:schemeClr>
                </a:solidFill>
                <a:latin typeface="Constantia" panose="02030602050306030303" pitchFamily="18" charset="0"/>
              </a:rPr>
              <a:t>Cammel</a:t>
            </a:r>
            <a:r>
              <a:rPr lang="en-US" sz="3200" i="1" dirty="0">
                <a:solidFill>
                  <a:schemeClr val="accent3">
                    <a:lumMod val="75000"/>
                  </a:schemeClr>
                </a:solidFill>
                <a:latin typeface="Constantia" panose="02030602050306030303" pitchFamily="18" charset="0"/>
              </a:rPr>
              <a:t> Laird and Co. Ltd., 1942</a:t>
            </a:r>
            <a:r>
              <a:rPr lang="en-US" sz="3200" dirty="0">
                <a:latin typeface="Constantia" panose="02030602050306030303" pitchFamily="18" charset="0"/>
              </a:rPr>
              <a:t>.</a:t>
            </a:r>
          </a:p>
          <a:p>
            <a:pPr algn="just"/>
            <a:r>
              <a:rPr lang="en-US" sz="3200" dirty="0">
                <a:latin typeface="Constantia" panose="02030602050306030303" pitchFamily="18" charset="0"/>
              </a:rPr>
              <a:t>In that case, the House of Lords ruled that, if a Minister claims privilege for any document on the ground of public interest, it shall be considered as final and conclusive.</a:t>
            </a:r>
          </a:p>
          <a:p>
            <a:pPr algn="just"/>
            <a:r>
              <a:rPr lang="en-US" sz="3200" dirty="0">
                <a:latin typeface="Constantia" panose="02030602050306030303" pitchFamily="18" charset="0"/>
              </a:rPr>
              <a:t>This judicial abdication, however, can be justified in view of the special circumstances attending the case.</a:t>
            </a:r>
          </a:p>
          <a:p>
            <a:pPr algn="just"/>
            <a:r>
              <a:rPr lang="en-US" sz="3200" dirty="0">
                <a:latin typeface="Constantia" panose="02030602050306030303" pitchFamily="18" charset="0"/>
              </a:rPr>
              <a:t>The Lord Chancellor pointed out that, as to oral communications, the privilege was available on the same principles as in the case of written communications.</a:t>
            </a:r>
          </a:p>
          <a:p>
            <a:pPr algn="just"/>
            <a:endParaRPr lang="en-IN" sz="3200" dirty="0">
              <a:latin typeface="Constantia" panose="02030602050306030303" pitchFamily="18" charset="0"/>
            </a:endParaRPr>
          </a:p>
        </p:txBody>
      </p:sp>
    </p:spTree>
    <p:extLst>
      <p:ext uri="{BB962C8B-B14F-4D97-AF65-F5344CB8AC3E}">
        <p14:creationId xmlns:p14="http://schemas.microsoft.com/office/powerpoint/2010/main" val="20365480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2469" y="94253"/>
            <a:ext cx="9460523" cy="1013577"/>
          </a:xfrm>
        </p:spPr>
        <p:txBody>
          <a:bodyPr>
            <a:normAutofit/>
          </a:bodyPr>
          <a:lstStyle/>
          <a:p>
            <a:r>
              <a:rPr lang="en-US" sz="4400" b="1" dirty="0">
                <a:solidFill>
                  <a:schemeClr val="accent3">
                    <a:lumMod val="75000"/>
                  </a:schemeClr>
                </a:solidFill>
                <a:effectLst>
                  <a:outerShdw blurRad="38100" dist="38100" dir="2700000" algn="tl">
                    <a:srgbClr val="000000">
                      <a:alpha val="43137"/>
                    </a:srgbClr>
                  </a:outerShdw>
                </a:effectLst>
                <a:latin typeface="Constantia" pitchFamily="18" charset="0"/>
              </a:rPr>
              <a:t>Position in great Britain</a:t>
            </a:r>
            <a:endParaRPr lang="en-IN" sz="4400" dirty="0">
              <a:solidFill>
                <a:schemeClr val="accent3">
                  <a:lumMod val="75000"/>
                </a:schemeClr>
              </a:solidFill>
            </a:endParaRPr>
          </a:p>
        </p:txBody>
      </p:sp>
      <p:sp>
        <p:nvSpPr>
          <p:cNvPr id="3" name="Content Placeholder 2"/>
          <p:cNvSpPr>
            <a:spLocks noGrp="1"/>
          </p:cNvSpPr>
          <p:nvPr>
            <p:ph idx="1"/>
          </p:nvPr>
        </p:nvSpPr>
        <p:spPr>
          <a:xfrm>
            <a:off x="712177" y="1459523"/>
            <a:ext cx="10840915" cy="5301761"/>
          </a:xfrm>
        </p:spPr>
        <p:txBody>
          <a:bodyPr>
            <a:normAutofit fontScale="77500" lnSpcReduction="20000"/>
          </a:bodyPr>
          <a:lstStyle/>
          <a:p>
            <a:pPr algn="just"/>
            <a:r>
              <a:rPr lang="en-US" sz="3200" dirty="0">
                <a:latin typeface="Constantia" panose="02030602050306030303" pitchFamily="18" charset="0"/>
              </a:rPr>
              <a:t>In England, the privilege to withhold documents cannot be referred to as Crown privilege.</a:t>
            </a:r>
          </a:p>
          <a:p>
            <a:pPr algn="just"/>
            <a:r>
              <a:rPr lang="en-US" sz="3200" dirty="0">
                <a:latin typeface="Constantia" panose="02030602050306030303" pitchFamily="18" charset="0"/>
              </a:rPr>
              <a:t>A private person may raise the same claim and the court itself may, of its own motion, refuse to permit disclosure.</a:t>
            </a:r>
          </a:p>
          <a:p>
            <a:pPr algn="just"/>
            <a:r>
              <a:rPr lang="en-US" sz="3200" dirty="0">
                <a:latin typeface="Constantia" panose="02030602050306030303" pitchFamily="18" charset="0"/>
              </a:rPr>
              <a:t>Therefore, it can be rightly called a public interest privilege.</a:t>
            </a:r>
          </a:p>
          <a:p>
            <a:pPr algn="just"/>
            <a:r>
              <a:rPr lang="en-US" sz="3200" dirty="0">
                <a:latin typeface="Constantia" panose="02030602050306030303" pitchFamily="18" charset="0"/>
              </a:rPr>
              <a:t>In England now, </a:t>
            </a:r>
            <a:r>
              <a:rPr lang="en-US" sz="3200" i="1" dirty="0">
                <a:solidFill>
                  <a:schemeClr val="accent3">
                    <a:lumMod val="75000"/>
                  </a:schemeClr>
                </a:solidFill>
                <a:latin typeface="Constantia" panose="02030602050306030303" pitchFamily="18" charset="0"/>
              </a:rPr>
              <a:t>Section 28 of the Crown Proceedings Act, 1974 </a:t>
            </a:r>
            <a:r>
              <a:rPr lang="en-US" sz="3200" dirty="0">
                <a:latin typeface="Constantia" panose="02030602050306030303" pitchFamily="18" charset="0"/>
              </a:rPr>
              <a:t>specifically recognizes the right of the Crown to withhold documents, if in the opinion of the relevant Minister it would be injurious to the public interest to disclose them.</a:t>
            </a:r>
          </a:p>
          <a:p>
            <a:pPr algn="just"/>
            <a:r>
              <a:rPr lang="en-US" sz="3200" dirty="0">
                <a:latin typeface="Constantia" panose="02030602050306030303" pitchFamily="18" charset="0"/>
              </a:rPr>
              <a:t>However, the claim of privilege is to be decided by the judge and not by the executives.</a:t>
            </a:r>
          </a:p>
          <a:p>
            <a:pPr algn="just"/>
            <a:r>
              <a:rPr lang="en-US" sz="3200" dirty="0">
                <a:latin typeface="Constantia" panose="02030602050306030303" pitchFamily="18" charset="0"/>
              </a:rPr>
              <a:t>Exceptions are documents relate to national security, diplomatic relations or State secrets of high importance.</a:t>
            </a:r>
          </a:p>
          <a:p>
            <a:pPr algn="just"/>
            <a:r>
              <a:rPr lang="en-US" sz="3200" dirty="0">
                <a:latin typeface="Constantia" panose="02030602050306030303" pitchFamily="18" charset="0"/>
              </a:rPr>
              <a:t>In all other cases, the court shall have the power to inspect the document.</a:t>
            </a:r>
            <a:endParaRPr lang="en-IN" sz="3200" dirty="0">
              <a:latin typeface="Constantia" panose="02030602050306030303" pitchFamily="18" charset="0"/>
            </a:endParaRPr>
          </a:p>
        </p:txBody>
      </p:sp>
    </p:spTree>
    <p:extLst>
      <p:ext uri="{BB962C8B-B14F-4D97-AF65-F5344CB8AC3E}">
        <p14:creationId xmlns:p14="http://schemas.microsoft.com/office/powerpoint/2010/main" val="20365480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2469" y="94253"/>
            <a:ext cx="9460523" cy="1013577"/>
          </a:xfrm>
        </p:spPr>
        <p:txBody>
          <a:bodyPr>
            <a:normAutofit/>
          </a:bodyPr>
          <a:lstStyle/>
          <a:p>
            <a:r>
              <a:rPr lang="en-US" sz="4400" b="1" dirty="0">
                <a:solidFill>
                  <a:schemeClr val="accent3">
                    <a:lumMod val="75000"/>
                  </a:schemeClr>
                </a:solidFill>
                <a:effectLst>
                  <a:outerShdw blurRad="38100" dist="38100" dir="2700000" algn="tl">
                    <a:srgbClr val="000000">
                      <a:alpha val="43137"/>
                    </a:srgbClr>
                  </a:outerShdw>
                </a:effectLst>
                <a:latin typeface="Constantia" pitchFamily="18" charset="0"/>
              </a:rPr>
              <a:t>Position in </a:t>
            </a:r>
            <a:r>
              <a:rPr lang="en-US" sz="4400" b="1" dirty="0" err="1">
                <a:solidFill>
                  <a:schemeClr val="accent3">
                    <a:lumMod val="75000"/>
                  </a:schemeClr>
                </a:solidFill>
                <a:effectLst>
                  <a:outerShdw blurRad="38100" dist="38100" dir="2700000" algn="tl">
                    <a:srgbClr val="000000">
                      <a:alpha val="43137"/>
                    </a:srgbClr>
                  </a:outerShdw>
                </a:effectLst>
                <a:latin typeface="Constantia" pitchFamily="18" charset="0"/>
              </a:rPr>
              <a:t>india</a:t>
            </a:r>
            <a:endParaRPr lang="en-IN" sz="4400" dirty="0">
              <a:solidFill>
                <a:schemeClr val="accent3">
                  <a:lumMod val="75000"/>
                </a:schemeClr>
              </a:solidFill>
            </a:endParaRPr>
          </a:p>
        </p:txBody>
      </p:sp>
      <p:sp>
        <p:nvSpPr>
          <p:cNvPr id="3" name="Content Placeholder 2"/>
          <p:cNvSpPr>
            <a:spLocks noGrp="1"/>
          </p:cNvSpPr>
          <p:nvPr>
            <p:ph idx="1"/>
          </p:nvPr>
        </p:nvSpPr>
        <p:spPr>
          <a:xfrm>
            <a:off x="712177" y="1459523"/>
            <a:ext cx="10840915" cy="5301761"/>
          </a:xfrm>
        </p:spPr>
        <p:txBody>
          <a:bodyPr>
            <a:normAutofit fontScale="77500" lnSpcReduction="20000"/>
          </a:bodyPr>
          <a:lstStyle/>
          <a:p>
            <a:pPr algn="just"/>
            <a:r>
              <a:rPr lang="en-US" sz="3200" dirty="0">
                <a:latin typeface="Constantia" panose="02030602050306030303" pitchFamily="18" charset="0"/>
              </a:rPr>
              <a:t>In India, the privilege of the government to withhold documents from the courts is claimed on the basis of </a:t>
            </a:r>
            <a:r>
              <a:rPr lang="en-US" sz="3200" i="1" dirty="0">
                <a:solidFill>
                  <a:schemeClr val="accent3">
                    <a:lumMod val="75000"/>
                  </a:schemeClr>
                </a:solidFill>
                <a:latin typeface="Constantia" panose="02030602050306030303" pitchFamily="18" charset="0"/>
              </a:rPr>
              <a:t>Section 123 of the Evidence Act, 1872</a:t>
            </a:r>
            <a:r>
              <a:rPr lang="en-US" sz="3200" dirty="0">
                <a:latin typeface="Constantia" panose="02030602050306030303" pitchFamily="18" charset="0"/>
              </a:rPr>
              <a:t>.</a:t>
            </a:r>
          </a:p>
          <a:p>
            <a:pPr algn="just"/>
            <a:r>
              <a:rPr lang="en-US" sz="3200" dirty="0">
                <a:latin typeface="Constantia" panose="02030602050306030303" pitchFamily="18" charset="0"/>
              </a:rPr>
              <a:t>It lays down that, no one shall be permitted to give any evidence derived from unpublished official records relating to the affairs of the State.</a:t>
            </a:r>
          </a:p>
          <a:p>
            <a:pPr algn="just"/>
            <a:r>
              <a:rPr lang="en-US" sz="3200" dirty="0">
                <a:latin typeface="Constantia" panose="02030602050306030303" pitchFamily="18" charset="0"/>
              </a:rPr>
              <a:t>Exception is with the permission of the head of the department concerned, who shall give or withhold such permission as he thinks fit.</a:t>
            </a:r>
          </a:p>
          <a:p>
            <a:pPr algn="just"/>
            <a:r>
              <a:rPr lang="en-US" sz="3200" i="1" dirty="0">
                <a:solidFill>
                  <a:schemeClr val="accent3">
                    <a:lumMod val="75000"/>
                  </a:schemeClr>
                </a:solidFill>
                <a:latin typeface="Constantia" panose="02030602050306030303" pitchFamily="18" charset="0"/>
              </a:rPr>
              <a:t>Section 124 </a:t>
            </a:r>
            <a:r>
              <a:rPr lang="en-US" sz="3200" dirty="0">
                <a:latin typeface="Constantia" panose="02030602050306030303" pitchFamily="18" charset="0"/>
              </a:rPr>
              <a:t>extends this privilege to confidential official communication also.</a:t>
            </a:r>
          </a:p>
          <a:p>
            <a:pPr algn="just"/>
            <a:r>
              <a:rPr lang="en-US" sz="3200" dirty="0">
                <a:latin typeface="Constantia" panose="02030602050306030303" pitchFamily="18" charset="0"/>
              </a:rPr>
              <a:t>The privilege claimed is not conclusive in the sense that the courts can do nothing except to admit it.</a:t>
            </a:r>
          </a:p>
          <a:p>
            <a:pPr algn="just"/>
            <a:r>
              <a:rPr lang="en-US" sz="3200" dirty="0">
                <a:latin typeface="Constantia" panose="02030602050306030303" pitchFamily="18" charset="0"/>
              </a:rPr>
              <a:t>This proposition is based on </a:t>
            </a:r>
            <a:r>
              <a:rPr lang="en-US" sz="3200" i="1" dirty="0">
                <a:solidFill>
                  <a:schemeClr val="accent3">
                    <a:lumMod val="75000"/>
                  </a:schemeClr>
                </a:solidFill>
                <a:latin typeface="Constantia" panose="02030602050306030303" pitchFamily="18" charset="0"/>
              </a:rPr>
              <a:t>Section 162 of the Evidence Act, 1872</a:t>
            </a:r>
            <a:r>
              <a:rPr lang="en-US" sz="3200" dirty="0">
                <a:latin typeface="Constantia" panose="02030602050306030303" pitchFamily="18" charset="0"/>
              </a:rPr>
              <a:t>. </a:t>
            </a:r>
          </a:p>
          <a:p>
            <a:pPr algn="just"/>
            <a:r>
              <a:rPr lang="en-US" sz="3200" dirty="0">
                <a:latin typeface="Constantia" panose="02030602050306030303" pitchFamily="18" charset="0"/>
              </a:rPr>
              <a:t>It provides that, when a witness is required to produce a document, he must bring it to the court and then may raise an objection to its production and admissibility.</a:t>
            </a:r>
            <a:endParaRPr lang="en-IN" sz="3200" dirty="0">
              <a:latin typeface="Constantia" panose="02030602050306030303" pitchFamily="18" charset="0"/>
            </a:endParaRPr>
          </a:p>
        </p:txBody>
      </p:sp>
    </p:spTree>
    <p:extLst>
      <p:ext uri="{BB962C8B-B14F-4D97-AF65-F5344CB8AC3E}">
        <p14:creationId xmlns:p14="http://schemas.microsoft.com/office/powerpoint/2010/main" val="20365480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2469" y="94253"/>
            <a:ext cx="9460523" cy="1013577"/>
          </a:xfrm>
        </p:spPr>
        <p:txBody>
          <a:bodyPr>
            <a:normAutofit/>
          </a:bodyPr>
          <a:lstStyle/>
          <a:p>
            <a:r>
              <a:rPr lang="en-US" sz="4400" b="1" dirty="0">
                <a:solidFill>
                  <a:schemeClr val="accent3">
                    <a:lumMod val="75000"/>
                  </a:schemeClr>
                </a:solidFill>
                <a:effectLst>
                  <a:outerShdw blurRad="38100" dist="38100" dir="2700000" algn="tl">
                    <a:srgbClr val="000000">
                      <a:alpha val="43137"/>
                    </a:srgbClr>
                  </a:outerShdw>
                </a:effectLst>
                <a:latin typeface="Constantia" pitchFamily="18" charset="0"/>
              </a:rPr>
              <a:t>Position in India</a:t>
            </a:r>
            <a:endParaRPr lang="en-IN" sz="4400" dirty="0">
              <a:solidFill>
                <a:schemeClr val="accent3">
                  <a:lumMod val="75000"/>
                </a:schemeClr>
              </a:solidFill>
            </a:endParaRPr>
          </a:p>
        </p:txBody>
      </p:sp>
      <p:sp>
        <p:nvSpPr>
          <p:cNvPr id="3" name="Content Placeholder 2"/>
          <p:cNvSpPr>
            <a:spLocks noGrp="1"/>
          </p:cNvSpPr>
          <p:nvPr>
            <p:ph idx="1"/>
          </p:nvPr>
        </p:nvSpPr>
        <p:spPr>
          <a:xfrm>
            <a:off x="712177" y="1459523"/>
            <a:ext cx="10840915" cy="5301761"/>
          </a:xfrm>
        </p:spPr>
        <p:txBody>
          <a:bodyPr>
            <a:normAutofit fontScale="77500" lnSpcReduction="20000"/>
          </a:bodyPr>
          <a:lstStyle/>
          <a:p>
            <a:pPr algn="just"/>
            <a:r>
              <a:rPr lang="en-US" sz="2800" dirty="0">
                <a:latin typeface="Constantia" panose="02030602050306030303" pitchFamily="18" charset="0"/>
              </a:rPr>
              <a:t>In </a:t>
            </a:r>
            <a:r>
              <a:rPr lang="en-US" sz="2800" i="1" dirty="0">
                <a:solidFill>
                  <a:schemeClr val="accent3">
                    <a:lumMod val="75000"/>
                  </a:schemeClr>
                </a:solidFill>
                <a:latin typeface="Constantia" panose="02030602050306030303" pitchFamily="18" charset="0"/>
              </a:rPr>
              <a:t>State of Punjab v. </a:t>
            </a:r>
            <a:r>
              <a:rPr lang="en-US" sz="2800" i="1" dirty="0" err="1">
                <a:solidFill>
                  <a:schemeClr val="accent3">
                    <a:lumMod val="75000"/>
                  </a:schemeClr>
                </a:solidFill>
                <a:latin typeface="Constantia" panose="02030602050306030303" pitchFamily="18" charset="0"/>
              </a:rPr>
              <a:t>Sodhi</a:t>
            </a:r>
            <a:r>
              <a:rPr lang="en-US" sz="2800" i="1" dirty="0">
                <a:solidFill>
                  <a:schemeClr val="accent3">
                    <a:lumMod val="75000"/>
                  </a:schemeClr>
                </a:solidFill>
                <a:latin typeface="Constantia" panose="02030602050306030303" pitchFamily="18" charset="0"/>
              </a:rPr>
              <a:t> </a:t>
            </a:r>
            <a:r>
              <a:rPr lang="en-US" sz="2800" i="1" dirty="0" err="1">
                <a:solidFill>
                  <a:schemeClr val="accent3">
                    <a:lumMod val="75000"/>
                  </a:schemeClr>
                </a:solidFill>
                <a:latin typeface="Constantia" panose="02030602050306030303" pitchFamily="18" charset="0"/>
              </a:rPr>
              <a:t>Sukhdev</a:t>
            </a:r>
            <a:r>
              <a:rPr lang="en-US" sz="2800" i="1" dirty="0">
                <a:solidFill>
                  <a:schemeClr val="accent3">
                    <a:lumMod val="75000"/>
                  </a:schemeClr>
                </a:solidFill>
                <a:latin typeface="Constantia" panose="02030602050306030303" pitchFamily="18" charset="0"/>
              </a:rPr>
              <a:t> Singh, 1961</a:t>
            </a:r>
            <a:r>
              <a:rPr lang="en-US" sz="2800" dirty="0">
                <a:latin typeface="Constantia" panose="02030602050306030303" pitchFamily="18" charset="0"/>
              </a:rPr>
              <a:t>, the court had the opportunity of discussing the extent of government privilege to withhold documents where twin claims of governmental confidentiality and individual justice compete for recognition.</a:t>
            </a:r>
          </a:p>
          <a:p>
            <a:pPr algn="just"/>
            <a:r>
              <a:rPr lang="en-US" sz="2800" dirty="0">
                <a:latin typeface="Constantia" panose="02030602050306030303" pitchFamily="18" charset="0"/>
              </a:rPr>
              <a:t>The court elaborated the extent of privilege by holding that, the government documents can be classified into two categories :</a:t>
            </a:r>
          </a:p>
          <a:p>
            <a:pPr marL="742950" lvl="1" indent="-514350" algn="just">
              <a:buFont typeface="+mj-lt"/>
              <a:buAutoNum type="arabicPeriod"/>
            </a:pPr>
            <a:r>
              <a:rPr lang="en-US" sz="2800" dirty="0">
                <a:latin typeface="Constantia" panose="02030602050306030303" pitchFamily="18" charset="0"/>
              </a:rPr>
              <a:t>Documents relating to the affairs of the State; and</a:t>
            </a:r>
          </a:p>
          <a:p>
            <a:pPr marL="742950" lvl="1" indent="-514350" algn="just">
              <a:buFont typeface="+mj-lt"/>
              <a:buAutoNum type="arabicPeriod"/>
            </a:pPr>
            <a:r>
              <a:rPr lang="en-US" sz="2800" dirty="0">
                <a:latin typeface="Constantia" panose="02030602050306030303" pitchFamily="18" charset="0"/>
              </a:rPr>
              <a:t>Documents not relating to the affairs of the State.</a:t>
            </a:r>
            <a:endParaRPr lang="en-IN" sz="2800" dirty="0">
              <a:latin typeface="Constantia" panose="02030602050306030303" pitchFamily="18" charset="0"/>
            </a:endParaRPr>
          </a:p>
          <a:p>
            <a:pPr algn="just"/>
            <a:r>
              <a:rPr lang="en-US" sz="2800" dirty="0">
                <a:latin typeface="Constantia" panose="02030602050306030303" pitchFamily="18" charset="0"/>
              </a:rPr>
              <a:t>For the second category documents, there is no immunity.</a:t>
            </a:r>
          </a:p>
          <a:p>
            <a:pPr algn="just"/>
            <a:r>
              <a:rPr lang="en-US" sz="2800" dirty="0">
                <a:latin typeface="Constantia" panose="02030602050306030303" pitchFamily="18" charset="0"/>
              </a:rPr>
              <a:t>But for the first category documents, the claim of the privilege is not conclusive and the court is required to enquire into the nature of the document in the light of relevant facts and circumstances.</a:t>
            </a:r>
          </a:p>
          <a:p>
            <a:pPr algn="just"/>
            <a:r>
              <a:rPr lang="en-US" sz="2800" dirty="0">
                <a:latin typeface="Constantia" panose="02030602050306030303" pitchFamily="18" charset="0"/>
              </a:rPr>
              <a:t>However, the court held that, in order to determine the claim of privilege, the court cannot inspect the document.</a:t>
            </a:r>
          </a:p>
          <a:p>
            <a:pPr algn="just"/>
            <a:r>
              <a:rPr lang="en-US" sz="2800" dirty="0">
                <a:latin typeface="Constantia" panose="02030602050306030303" pitchFamily="18" charset="0"/>
              </a:rPr>
              <a:t>The administration shall be the sole judge of the public interest involved in the disclosure.</a:t>
            </a:r>
          </a:p>
        </p:txBody>
      </p:sp>
    </p:spTree>
    <p:extLst>
      <p:ext uri="{BB962C8B-B14F-4D97-AF65-F5344CB8AC3E}">
        <p14:creationId xmlns:p14="http://schemas.microsoft.com/office/powerpoint/2010/main" val="20365480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23192" y="94253"/>
            <a:ext cx="10629899" cy="1013577"/>
          </a:xfrm>
        </p:spPr>
        <p:txBody>
          <a:bodyPr>
            <a:normAutofit/>
          </a:bodyPr>
          <a:lstStyle/>
          <a:p>
            <a:r>
              <a:rPr lang="en-US" sz="4400" b="1" dirty="0">
                <a:solidFill>
                  <a:schemeClr val="accent3">
                    <a:lumMod val="75000"/>
                  </a:schemeClr>
                </a:solidFill>
                <a:effectLst>
                  <a:outerShdw blurRad="38100" dist="38100" dir="2700000" algn="tl">
                    <a:srgbClr val="000000">
                      <a:alpha val="43137"/>
                    </a:srgbClr>
                  </a:outerShdw>
                </a:effectLst>
                <a:latin typeface="Constantia" pitchFamily="18" charset="0"/>
              </a:rPr>
              <a:t>Measures to prevent misuse</a:t>
            </a:r>
            <a:endParaRPr lang="en-IN" sz="4400" dirty="0">
              <a:solidFill>
                <a:schemeClr val="accent3">
                  <a:lumMod val="75000"/>
                </a:schemeClr>
              </a:solidFill>
            </a:endParaRPr>
          </a:p>
        </p:txBody>
      </p:sp>
      <p:sp>
        <p:nvSpPr>
          <p:cNvPr id="3" name="Content Placeholder 2"/>
          <p:cNvSpPr>
            <a:spLocks noGrp="1"/>
          </p:cNvSpPr>
          <p:nvPr>
            <p:ph idx="1"/>
          </p:nvPr>
        </p:nvSpPr>
        <p:spPr>
          <a:xfrm>
            <a:off x="712177" y="1459523"/>
            <a:ext cx="10840915" cy="5301761"/>
          </a:xfrm>
        </p:spPr>
        <p:txBody>
          <a:bodyPr>
            <a:normAutofit/>
          </a:bodyPr>
          <a:lstStyle/>
          <a:p>
            <a:pPr algn="just"/>
            <a:r>
              <a:rPr lang="en-US" sz="3200" dirty="0">
                <a:latin typeface="Constantia" panose="02030602050306030303" pitchFamily="18" charset="0"/>
              </a:rPr>
              <a:t>The claim of privilege should be in the form of an affidavit which must be signed by the Minister concerned or the Secretary of the department. </a:t>
            </a:r>
          </a:p>
          <a:p>
            <a:pPr algn="just"/>
            <a:r>
              <a:rPr lang="en-US" sz="3200" dirty="0">
                <a:latin typeface="Constantia" panose="02030602050306030303" pitchFamily="18" charset="0"/>
              </a:rPr>
              <a:t>The affidavit must indicate within permissible limits the reasons why the disclosure would result in public injury, and that the document in question has been carefully read and considered and the authority is fully convinced that its disclosure would injure public interest.</a:t>
            </a:r>
          </a:p>
          <a:p>
            <a:pPr algn="just"/>
            <a:r>
              <a:rPr lang="en-US" sz="3200" dirty="0">
                <a:latin typeface="Constantia" panose="02030602050306030303" pitchFamily="18" charset="0"/>
              </a:rPr>
              <a:t>If the affidavit is found unsatisfactory, the court may summon the authority for cross-examination.</a:t>
            </a:r>
          </a:p>
          <a:p>
            <a:pPr algn="just"/>
            <a:endParaRPr lang="en-US" sz="2800" dirty="0">
              <a:latin typeface="Constantia" panose="02030602050306030303" pitchFamily="18" charset="0"/>
            </a:endParaRPr>
          </a:p>
          <a:p>
            <a:pPr algn="just"/>
            <a:endParaRPr lang="en-US" sz="2800" dirty="0">
              <a:latin typeface="Constantia" panose="02030602050306030303" pitchFamily="18" charset="0"/>
            </a:endParaRPr>
          </a:p>
        </p:txBody>
      </p:sp>
    </p:spTree>
    <p:extLst>
      <p:ext uri="{BB962C8B-B14F-4D97-AF65-F5344CB8AC3E}">
        <p14:creationId xmlns:p14="http://schemas.microsoft.com/office/powerpoint/2010/main" val="20365480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6523" y="94253"/>
            <a:ext cx="11553092" cy="1013577"/>
          </a:xfrm>
        </p:spPr>
        <p:txBody>
          <a:bodyPr>
            <a:noAutofit/>
          </a:bodyPr>
          <a:lstStyle/>
          <a:p>
            <a:r>
              <a:rPr lang="en-US" sz="3600" b="1" dirty="0">
                <a:solidFill>
                  <a:schemeClr val="accent3">
                    <a:lumMod val="75000"/>
                  </a:schemeClr>
                </a:solidFill>
                <a:effectLst>
                  <a:outerShdw blurRad="38100" dist="38100" dir="2700000" algn="tl">
                    <a:srgbClr val="000000">
                      <a:alpha val="43137"/>
                    </a:srgbClr>
                  </a:outerShdw>
                </a:effectLst>
                <a:latin typeface="Constantia" pitchFamily="18" charset="0"/>
              </a:rPr>
              <a:t>Factors to be considered for deciding public interest immunity claims</a:t>
            </a:r>
            <a:endParaRPr lang="en-IN" sz="3600" dirty="0">
              <a:solidFill>
                <a:schemeClr val="accent3">
                  <a:lumMod val="75000"/>
                </a:schemeClr>
              </a:solidFill>
            </a:endParaRPr>
          </a:p>
        </p:txBody>
      </p:sp>
      <p:sp>
        <p:nvSpPr>
          <p:cNvPr id="3" name="Content Placeholder 2"/>
          <p:cNvSpPr>
            <a:spLocks noGrp="1"/>
          </p:cNvSpPr>
          <p:nvPr>
            <p:ph idx="1"/>
          </p:nvPr>
        </p:nvSpPr>
        <p:spPr>
          <a:xfrm>
            <a:off x="712177" y="1459523"/>
            <a:ext cx="10840915" cy="5301761"/>
          </a:xfrm>
        </p:spPr>
        <p:txBody>
          <a:bodyPr>
            <a:normAutofit fontScale="92500" lnSpcReduction="20000"/>
          </a:bodyPr>
          <a:lstStyle/>
          <a:p>
            <a:pPr marL="0" indent="0" algn="just">
              <a:buNone/>
            </a:pPr>
            <a:r>
              <a:rPr lang="en-US" sz="2800" dirty="0">
                <a:latin typeface="Constantia" panose="02030602050306030303" pitchFamily="18" charset="0"/>
              </a:rPr>
              <a:t>The court further amplified the law by laying down the factors to be considered in deciding the public interest immunity claims. These factors would include the following :</a:t>
            </a:r>
          </a:p>
          <a:p>
            <a:pPr algn="just"/>
            <a:r>
              <a:rPr lang="en-US" sz="2800" dirty="0">
                <a:latin typeface="Constantia" panose="02030602050306030303" pitchFamily="18" charset="0"/>
              </a:rPr>
              <a:t>Interest affected by the disclosure of the document.</a:t>
            </a:r>
          </a:p>
          <a:p>
            <a:pPr algn="just"/>
            <a:r>
              <a:rPr lang="en-US" sz="2800" dirty="0">
                <a:latin typeface="Constantia" panose="02030602050306030303" pitchFamily="18" charset="0"/>
              </a:rPr>
              <a:t>In case of “class” protection – Whether the public interest immunity protects the class. </a:t>
            </a:r>
          </a:p>
          <a:p>
            <a:pPr algn="just"/>
            <a:r>
              <a:rPr lang="en-US" sz="2800" dirty="0">
                <a:latin typeface="Constantia" panose="02030602050306030303" pitchFamily="18" charset="0"/>
              </a:rPr>
              <a:t>The extent to which the interests referred to have become attenuated by the passage of time or intervening events.</a:t>
            </a:r>
          </a:p>
          <a:p>
            <a:pPr algn="just"/>
            <a:r>
              <a:rPr lang="en-US" sz="2800" dirty="0">
                <a:latin typeface="Constantia" panose="02030602050306030303" pitchFamily="18" charset="0"/>
              </a:rPr>
              <a:t>The seriousness of the issue by which production of the document is sought.</a:t>
            </a:r>
          </a:p>
          <a:p>
            <a:pPr algn="just"/>
            <a:r>
              <a:rPr lang="en-US" sz="2800" dirty="0">
                <a:latin typeface="Constantia" panose="02030602050306030303" pitchFamily="18" charset="0"/>
              </a:rPr>
              <a:t>The likelihood that production of the document will affect the outcome of the case. </a:t>
            </a:r>
          </a:p>
          <a:p>
            <a:pPr algn="just"/>
            <a:r>
              <a:rPr lang="en-US" sz="2800" dirty="0">
                <a:latin typeface="Constantia" panose="02030602050306030303" pitchFamily="18" charset="0"/>
              </a:rPr>
              <a:t>The likelihood of injustice if the document is not produced. </a:t>
            </a:r>
          </a:p>
        </p:txBody>
      </p:sp>
    </p:spTree>
    <p:extLst>
      <p:ext uri="{BB962C8B-B14F-4D97-AF65-F5344CB8AC3E}">
        <p14:creationId xmlns:p14="http://schemas.microsoft.com/office/powerpoint/2010/main" val="20365480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02423" y="94253"/>
            <a:ext cx="8379069" cy="1013577"/>
          </a:xfrm>
        </p:spPr>
        <p:txBody>
          <a:bodyPr>
            <a:normAutofit/>
          </a:bodyPr>
          <a:lstStyle/>
          <a:p>
            <a:r>
              <a:rPr lang="en-US" sz="4400" b="1" dirty="0">
                <a:solidFill>
                  <a:schemeClr val="accent3">
                    <a:lumMod val="75000"/>
                  </a:schemeClr>
                </a:solidFill>
                <a:effectLst>
                  <a:outerShdw blurRad="38100" dist="38100" dir="2700000" algn="tl">
                    <a:srgbClr val="000000">
                      <a:alpha val="43137"/>
                    </a:srgbClr>
                  </a:outerShdw>
                </a:effectLst>
                <a:latin typeface="Constantia" pitchFamily="18" charset="0"/>
              </a:rPr>
              <a:t>CRITICISM</a:t>
            </a:r>
            <a:endParaRPr lang="en-IN" sz="4400" dirty="0">
              <a:solidFill>
                <a:schemeClr val="accent3">
                  <a:lumMod val="75000"/>
                </a:schemeClr>
              </a:solidFill>
            </a:endParaRPr>
          </a:p>
        </p:txBody>
      </p:sp>
      <p:sp>
        <p:nvSpPr>
          <p:cNvPr id="3" name="Content Placeholder 2"/>
          <p:cNvSpPr>
            <a:spLocks noGrp="1"/>
          </p:cNvSpPr>
          <p:nvPr>
            <p:ph idx="1"/>
          </p:nvPr>
        </p:nvSpPr>
        <p:spPr>
          <a:xfrm>
            <a:off x="712177" y="1459523"/>
            <a:ext cx="10840915" cy="5301761"/>
          </a:xfrm>
        </p:spPr>
        <p:txBody>
          <a:bodyPr>
            <a:normAutofit lnSpcReduction="10000"/>
          </a:bodyPr>
          <a:lstStyle/>
          <a:p>
            <a:pPr algn="just"/>
            <a:r>
              <a:rPr lang="en-US" sz="2800" dirty="0">
                <a:latin typeface="Constantia" panose="02030602050306030303" pitchFamily="18" charset="0"/>
              </a:rPr>
              <a:t>The privilege is a narrow one, to be exercised only where there is some plain overriding principle of public policy.</a:t>
            </a:r>
          </a:p>
          <a:p>
            <a:pPr algn="just"/>
            <a:r>
              <a:rPr lang="en-US" sz="2800" dirty="0">
                <a:latin typeface="Constantia" panose="02030602050306030303" pitchFamily="18" charset="0"/>
              </a:rPr>
              <a:t>Only rarely can documents relating to the industrial or commercial activities of the State come within the rule, especially in times of peace.</a:t>
            </a:r>
          </a:p>
          <a:p>
            <a:pPr algn="just"/>
            <a:r>
              <a:rPr lang="en-US" sz="2800" dirty="0">
                <a:latin typeface="Constantia" panose="02030602050306030303" pitchFamily="18" charset="0"/>
              </a:rPr>
              <a:t>The mere fact that the production of a document might prejudice the Crown’s own case is not a justification for a claim of privilege.</a:t>
            </a:r>
          </a:p>
          <a:p>
            <a:pPr algn="just"/>
            <a:r>
              <a:rPr lang="en-US" sz="2800" dirty="0">
                <a:latin typeface="Constantia" panose="02030602050306030303" pitchFamily="18" charset="0"/>
              </a:rPr>
              <a:t>The court is entitled to require, and should require, an actual affidavit from a responsible Minister whose mind has been directed to the questions involved.</a:t>
            </a:r>
          </a:p>
          <a:p>
            <a:pPr algn="just"/>
            <a:r>
              <a:rPr lang="en-US" sz="2800" dirty="0">
                <a:latin typeface="Constantia" panose="02030602050306030303" pitchFamily="18" charset="0"/>
              </a:rPr>
              <a:t>In all cases, the court has in reserve its power to inspect the document in question.</a:t>
            </a:r>
            <a:endParaRPr lang="en-IN" sz="2800" dirty="0">
              <a:latin typeface="Constantia" panose="02030602050306030303" pitchFamily="18" charset="0"/>
            </a:endParaRPr>
          </a:p>
        </p:txBody>
      </p:sp>
    </p:spTree>
    <p:extLst>
      <p:ext uri="{BB962C8B-B14F-4D97-AF65-F5344CB8AC3E}">
        <p14:creationId xmlns:p14="http://schemas.microsoft.com/office/powerpoint/2010/main" val="2036548039"/>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TM10001115[[fn=Parcel]]</Template>
  <TotalTime>224</TotalTime>
  <Words>1482</Words>
  <Application>Microsoft Office PowerPoint</Application>
  <PresentationFormat>Widescreen</PresentationFormat>
  <Paragraphs>71</Paragraphs>
  <Slides>12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Constantia</vt:lpstr>
      <vt:lpstr>Gill Sans MT</vt:lpstr>
      <vt:lpstr>Simplified Arabic Fixed</vt:lpstr>
      <vt:lpstr>Tahoma</vt:lpstr>
      <vt:lpstr>Parcel</vt:lpstr>
      <vt:lpstr>LL.M. SEMESTER II  COURSE CODE : 204E (Gr-B)  COURSE TITLE : COMPARATIVE ADMINISTRATIVE LAW  UNIT V : State privilege to refuse Production of documents in Courts, Right to Information and Official Secrets Act   5.1 State privilege to refuse Production of documents in Courts in Great Britain and India </vt:lpstr>
      <vt:lpstr>INTRODUCTION</vt:lpstr>
      <vt:lpstr>Position in great Britain</vt:lpstr>
      <vt:lpstr>Position in great Britain</vt:lpstr>
      <vt:lpstr>Position in india</vt:lpstr>
      <vt:lpstr>Position in India</vt:lpstr>
      <vt:lpstr>Measures to prevent misuse</vt:lpstr>
      <vt:lpstr>Factors to be considered for deciding public interest immunity claims</vt:lpstr>
      <vt:lpstr>CRITICISM</vt:lpstr>
      <vt:lpstr>FUTURE PROPOSITIONS</vt:lpstr>
      <vt:lpstr>CONCLUSION</vt:lpstr>
      <vt:lpstr>REFERENCE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LL.M. SEMESTER II  COURSE CODE : 204E (Gr-B)  COURSE TITLE : COMPARATIVE ADMINISTRATIVE LAW  UNIT V : State privilege to refuse Production of documents in Courts, Right to Information and Official Secrets Act   5.1 State privilege to refuse Production of documents in Courts in Great Britain and India </dc:title>
  <dc:creator>Admin</dc:creator>
  <cp:lastModifiedBy>Admin</cp:lastModifiedBy>
  <cp:revision>22</cp:revision>
  <dcterms:created xsi:type="dcterms:W3CDTF">2020-06-03T05:02:18Z</dcterms:created>
  <dcterms:modified xsi:type="dcterms:W3CDTF">2020-06-04T17:58:38Z</dcterms:modified>
</cp:coreProperties>
</file>