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8" r:id="rId1"/>
  </p:sldMasterIdLst>
  <p:sldIdLst>
    <p:sldId id="256" r:id="rId2"/>
    <p:sldId id="257" r:id="rId3"/>
    <p:sldId id="267" r:id="rId4"/>
    <p:sldId id="266" r:id="rId5"/>
    <p:sldId id="265" r:id="rId6"/>
    <p:sldId id="264" r:id="rId7"/>
    <p:sldId id="263" r:id="rId8"/>
    <p:sldId id="262" r:id="rId9"/>
    <p:sldId id="261" r:id="rId10"/>
    <p:sldId id="260" r:id="rId11"/>
    <p:sldId id="259" r:id="rId12"/>
    <p:sldId id="269" r:id="rId13"/>
    <p:sldId id="268" r:id="rId14"/>
    <p:sldId id="25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1160EA64-D806-43AC-9DF2-F8C432F32B4C}" type="datetimeFigureOut">
              <a:rPr lang="en-US" smtClean="0"/>
              <a:t>6/6/2020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8A7A6979-0714-4377-B894-6BE4C2D6E202}"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30569418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6/6/2020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058688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6/6/2020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770819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0A7B3-6521-4DCA-87E5-044747A908C1}" type="datetimeFigureOut">
              <a:rPr lang="en-US" smtClean="0"/>
              <a:t>6/6/2020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229885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1160EA64-D806-43AC-9DF2-F8C432F32B4C}" type="datetimeFigureOut">
              <a:rPr lang="en-US" smtClean="0"/>
              <a:t>6/6/2020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8A7A6979-0714-4377-B894-6BE4C2D6E202}"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9582972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134690-1557-4C89-A502-4959FE7FAD70}" type="datetimeFigureOut">
              <a:rPr lang="en-US" smtClean="0"/>
              <a:t>6/6/2020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254617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7D4976-E339-4826-83B7-FBD03F55ECF8}" type="datetimeFigureOut">
              <a:rPr lang="en-US" smtClean="0"/>
              <a:t>6/6/2020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777626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6/6/2020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86294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6/6/2020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628366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1BE4249-C0D0-4B06-8692-E8BB871AF643}" type="datetimeFigureOut">
              <a:rPr lang="en-US" smtClean="0"/>
              <a:t>6/6/2020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A7A6979-0714-4377-B894-6BE4C2D6E202}"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1075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42B0DB6-F5C7-45FB-8CF3-31B45F9C2DAC}" type="datetimeFigureOut">
              <a:rPr lang="en-US" smtClean="0"/>
              <a:t>6/6/2020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A7A6979-0714-4377-B894-6BE4C2D6E202}"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46038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1160EA64-D806-43AC-9DF2-F8C432F32B4C}" type="datetimeFigureOut">
              <a:rPr lang="en-US" smtClean="0"/>
              <a:t>6/6/2020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8A7A6979-0714-4377-B894-6BE4C2D6E202}"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59722997"/>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sldNum="0"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1455" y="-1"/>
            <a:ext cx="10207868" cy="4818185"/>
          </a:xfrm>
        </p:spPr>
        <p:txBody>
          <a:bodyPr>
            <a:normAutofit fontScale="90000"/>
          </a:bodyPr>
          <a:lstStyle/>
          <a:p>
            <a:r>
              <a:rPr lang="en-IN" sz="2700" b="1" dirty="0">
                <a:solidFill>
                  <a:srgbClr val="002060"/>
                </a:solidFill>
                <a:effectLst>
                  <a:outerShdw blurRad="38100" dist="38100" dir="2700000" algn="tl">
                    <a:srgbClr val="000000">
                      <a:alpha val="43137"/>
                    </a:srgbClr>
                  </a:outerShdw>
                </a:effectLst>
                <a:latin typeface="Constantia" pitchFamily="18" charset="0"/>
              </a:rPr>
              <a:t>LL.M. SEMESTER II</a:t>
            </a:r>
            <a:br>
              <a:rPr lang="en-IN" sz="2700" b="1" dirty="0">
                <a:solidFill>
                  <a:srgbClr val="002060"/>
                </a:solidFill>
                <a:effectLst>
                  <a:outerShdw blurRad="38100" dist="38100" dir="2700000" algn="tl">
                    <a:srgbClr val="000000">
                      <a:alpha val="43137"/>
                    </a:srgbClr>
                  </a:outerShdw>
                </a:effectLst>
                <a:latin typeface="Constantia" pitchFamily="18" charset="0"/>
              </a:rPr>
            </a:br>
            <a:br>
              <a:rPr lang="en-IN" sz="2700" b="1" dirty="0">
                <a:solidFill>
                  <a:srgbClr val="002060"/>
                </a:solidFill>
                <a:effectLst>
                  <a:outerShdw blurRad="38100" dist="38100" dir="2700000" algn="tl">
                    <a:srgbClr val="000000">
                      <a:alpha val="43137"/>
                    </a:srgbClr>
                  </a:outerShdw>
                </a:effectLst>
                <a:latin typeface="Constantia" pitchFamily="18" charset="0"/>
              </a:rPr>
            </a:br>
            <a:r>
              <a:rPr lang="en-IN" sz="2700" b="1" dirty="0">
                <a:solidFill>
                  <a:srgbClr val="002060"/>
                </a:solidFill>
                <a:effectLst>
                  <a:outerShdw blurRad="38100" dist="38100" dir="2700000" algn="tl">
                    <a:srgbClr val="000000">
                      <a:alpha val="43137"/>
                    </a:srgbClr>
                  </a:outerShdw>
                </a:effectLst>
                <a:latin typeface="Constantia" pitchFamily="18" charset="0"/>
              </a:rPr>
              <a:t>COURSE CODE : 204E (Gr-B)</a:t>
            </a:r>
            <a:br>
              <a:rPr lang="en-IN" sz="2700" b="1" dirty="0">
                <a:solidFill>
                  <a:srgbClr val="002060"/>
                </a:solidFill>
                <a:effectLst>
                  <a:outerShdw blurRad="38100" dist="38100" dir="2700000" algn="tl">
                    <a:srgbClr val="000000">
                      <a:alpha val="43137"/>
                    </a:srgbClr>
                  </a:outerShdw>
                </a:effectLst>
                <a:latin typeface="Constantia" pitchFamily="18" charset="0"/>
              </a:rPr>
            </a:br>
            <a:br>
              <a:rPr lang="en-IN" sz="2700" b="1" dirty="0">
                <a:solidFill>
                  <a:srgbClr val="002060"/>
                </a:solidFill>
                <a:effectLst>
                  <a:outerShdw blurRad="38100" dist="38100" dir="2700000" algn="tl">
                    <a:srgbClr val="000000">
                      <a:alpha val="43137"/>
                    </a:srgbClr>
                  </a:outerShdw>
                </a:effectLst>
                <a:latin typeface="Constantia" pitchFamily="18" charset="0"/>
              </a:rPr>
            </a:br>
            <a:r>
              <a:rPr lang="en-IN" sz="2700" b="1" dirty="0">
                <a:solidFill>
                  <a:srgbClr val="002060"/>
                </a:solidFill>
                <a:effectLst>
                  <a:outerShdw blurRad="38100" dist="38100" dir="2700000" algn="tl">
                    <a:srgbClr val="000000">
                      <a:alpha val="43137"/>
                    </a:srgbClr>
                  </a:outerShdw>
                </a:effectLst>
                <a:latin typeface="Constantia" pitchFamily="18" charset="0"/>
              </a:rPr>
              <a:t>COURSE TITLE : COMPARATIVE ADMINISTRATIVE LAW</a:t>
            </a:r>
            <a:br>
              <a:rPr lang="en-IN" sz="2700" b="1" dirty="0">
                <a:solidFill>
                  <a:srgbClr val="002060"/>
                </a:solidFill>
                <a:effectLst>
                  <a:outerShdw blurRad="38100" dist="38100" dir="2700000" algn="tl">
                    <a:srgbClr val="000000">
                      <a:alpha val="43137"/>
                    </a:srgbClr>
                  </a:outerShdw>
                </a:effectLst>
                <a:latin typeface="Constantia" pitchFamily="18" charset="0"/>
              </a:rPr>
            </a:br>
            <a:br>
              <a:rPr lang="en-IN" sz="2700" b="1" dirty="0">
                <a:solidFill>
                  <a:srgbClr val="002060"/>
                </a:solidFill>
                <a:effectLst>
                  <a:outerShdw blurRad="38100" dist="38100" dir="2700000" algn="tl">
                    <a:srgbClr val="000000">
                      <a:alpha val="43137"/>
                    </a:srgbClr>
                  </a:outerShdw>
                </a:effectLst>
                <a:latin typeface="Constantia" pitchFamily="18" charset="0"/>
              </a:rPr>
            </a:br>
            <a:r>
              <a:rPr lang="en-IN" sz="2700" b="1" dirty="0">
                <a:solidFill>
                  <a:srgbClr val="002060"/>
                </a:solidFill>
                <a:effectLst>
                  <a:outerShdw blurRad="38100" dist="38100" dir="2700000" algn="tl">
                    <a:srgbClr val="000000">
                      <a:alpha val="43137"/>
                    </a:srgbClr>
                  </a:outerShdw>
                </a:effectLst>
                <a:latin typeface="Constantia" pitchFamily="18" charset="0"/>
              </a:rPr>
              <a:t>UNIT V : </a:t>
            </a:r>
            <a:r>
              <a:rPr lang="en-US" sz="2700" b="1" dirty="0">
                <a:solidFill>
                  <a:srgbClr val="002060"/>
                </a:solidFill>
                <a:effectLst>
                  <a:outerShdw blurRad="38100" dist="38100" dir="2700000" algn="tl">
                    <a:srgbClr val="000000">
                      <a:alpha val="43137"/>
                    </a:srgbClr>
                  </a:outerShdw>
                </a:effectLst>
                <a:latin typeface="Constantia" pitchFamily="18" charset="0"/>
              </a:rPr>
              <a:t>State privilege to refuse Production of documents in Courts, Right to Information and </a:t>
            </a:r>
            <a:br>
              <a:rPr lang="en-US" sz="2700" b="1" dirty="0">
                <a:solidFill>
                  <a:srgbClr val="002060"/>
                </a:solidFill>
                <a:effectLst>
                  <a:outerShdw blurRad="38100" dist="38100" dir="2700000" algn="tl">
                    <a:srgbClr val="000000">
                      <a:alpha val="43137"/>
                    </a:srgbClr>
                  </a:outerShdw>
                </a:effectLst>
                <a:latin typeface="Constantia" pitchFamily="18" charset="0"/>
              </a:rPr>
            </a:br>
            <a:r>
              <a:rPr lang="en-US" sz="2700" b="1" dirty="0">
                <a:solidFill>
                  <a:srgbClr val="002060"/>
                </a:solidFill>
                <a:effectLst>
                  <a:outerShdw blurRad="38100" dist="38100" dir="2700000" algn="tl">
                    <a:srgbClr val="000000">
                      <a:alpha val="43137"/>
                    </a:srgbClr>
                  </a:outerShdw>
                </a:effectLst>
                <a:latin typeface="Constantia" pitchFamily="18" charset="0"/>
              </a:rPr>
              <a:t>Official Secrets Act</a:t>
            </a:r>
            <a:br>
              <a:rPr lang="en-US" sz="4000" b="1" dirty="0">
                <a:solidFill>
                  <a:srgbClr val="002060"/>
                </a:solidFill>
                <a:effectLst>
                  <a:outerShdw blurRad="38100" dist="38100" dir="2700000" algn="tl">
                    <a:srgbClr val="000000">
                      <a:alpha val="43137"/>
                    </a:srgbClr>
                  </a:outerShdw>
                </a:effectLst>
                <a:latin typeface="Constantia" pitchFamily="18" charset="0"/>
              </a:rPr>
            </a:br>
            <a:r>
              <a:rPr lang="en-US" sz="4000" b="1" dirty="0">
                <a:solidFill>
                  <a:srgbClr val="002060"/>
                </a:solidFill>
                <a:effectLst>
                  <a:outerShdw blurRad="38100" dist="38100" dir="2700000" algn="tl">
                    <a:srgbClr val="000000">
                      <a:alpha val="43137"/>
                    </a:srgbClr>
                  </a:outerShdw>
                </a:effectLst>
                <a:latin typeface="Constantia" pitchFamily="18" charset="0"/>
              </a:rPr>
              <a:t> </a:t>
            </a:r>
            <a:br>
              <a:rPr lang="en-IN" sz="4000" b="1" dirty="0">
                <a:solidFill>
                  <a:srgbClr val="002060"/>
                </a:solidFill>
                <a:effectLst>
                  <a:outerShdw blurRad="38100" dist="38100" dir="2700000" algn="tl">
                    <a:srgbClr val="000000">
                      <a:alpha val="43137"/>
                    </a:srgbClr>
                  </a:outerShdw>
                </a:effectLst>
                <a:latin typeface="Constantia" pitchFamily="18" charset="0"/>
              </a:rPr>
            </a:br>
            <a:r>
              <a:rPr lang="en-IN" sz="4400" b="1" dirty="0">
                <a:solidFill>
                  <a:schemeClr val="accent6">
                    <a:lumMod val="50000"/>
                  </a:schemeClr>
                </a:solidFill>
                <a:effectLst>
                  <a:outerShdw blurRad="38100" dist="38100" dir="2700000" algn="tl">
                    <a:srgbClr val="000000">
                      <a:alpha val="43137"/>
                    </a:srgbClr>
                  </a:outerShdw>
                </a:effectLst>
                <a:latin typeface="Constantia" pitchFamily="18" charset="0"/>
              </a:rPr>
              <a:t>5.2 </a:t>
            </a:r>
            <a:r>
              <a:rPr lang="en-US" sz="4400" b="1" dirty="0">
                <a:solidFill>
                  <a:schemeClr val="accent6">
                    <a:lumMod val="50000"/>
                  </a:schemeClr>
                </a:solidFill>
                <a:effectLst>
                  <a:outerShdw blurRad="38100" dist="38100" dir="2700000" algn="tl">
                    <a:srgbClr val="000000">
                      <a:alpha val="43137"/>
                    </a:srgbClr>
                  </a:outerShdw>
                </a:effectLst>
                <a:latin typeface="Constantia" pitchFamily="18" charset="0"/>
              </a:rPr>
              <a:t>Right to Information in </a:t>
            </a:r>
            <a:br>
              <a:rPr lang="en-US" sz="4400" b="1" dirty="0">
                <a:solidFill>
                  <a:schemeClr val="accent6">
                    <a:lumMod val="50000"/>
                  </a:schemeClr>
                </a:solidFill>
                <a:effectLst>
                  <a:outerShdw blurRad="38100" dist="38100" dir="2700000" algn="tl">
                    <a:srgbClr val="000000">
                      <a:alpha val="43137"/>
                    </a:srgbClr>
                  </a:outerShdw>
                </a:effectLst>
                <a:latin typeface="Constantia" pitchFamily="18" charset="0"/>
              </a:rPr>
            </a:br>
            <a:r>
              <a:rPr lang="en-US" sz="4400" b="1" dirty="0">
                <a:solidFill>
                  <a:schemeClr val="accent6">
                    <a:lumMod val="50000"/>
                  </a:schemeClr>
                </a:solidFill>
                <a:effectLst>
                  <a:outerShdw blurRad="38100" dist="38100" dir="2700000" algn="tl">
                    <a:srgbClr val="000000">
                      <a:alpha val="43137"/>
                    </a:srgbClr>
                  </a:outerShdw>
                </a:effectLst>
                <a:latin typeface="Constantia" pitchFamily="18" charset="0"/>
              </a:rPr>
              <a:t>India &amp; UK </a:t>
            </a:r>
            <a:endParaRPr lang="en-IN" sz="4400" b="1" dirty="0">
              <a:solidFill>
                <a:schemeClr val="accent6">
                  <a:lumMod val="50000"/>
                </a:schemeClr>
              </a:solidFill>
              <a:effectLst>
                <a:outerShdw blurRad="38100" dist="38100" dir="2700000" algn="tl">
                  <a:srgbClr val="000000">
                    <a:alpha val="43137"/>
                  </a:srgbClr>
                </a:outerShdw>
              </a:effectLst>
              <a:latin typeface="Constantia" pitchFamily="18" charset="0"/>
            </a:endParaRPr>
          </a:p>
        </p:txBody>
      </p:sp>
      <p:sp>
        <p:nvSpPr>
          <p:cNvPr id="3" name="Subtitle 2"/>
          <p:cNvSpPr>
            <a:spLocks noGrp="1"/>
          </p:cNvSpPr>
          <p:nvPr>
            <p:ph type="subTitle" idx="1"/>
          </p:nvPr>
        </p:nvSpPr>
        <p:spPr>
          <a:xfrm>
            <a:off x="1839967" y="5020408"/>
            <a:ext cx="8690844" cy="1837592"/>
          </a:xfrm>
        </p:spPr>
        <p:txBody>
          <a:bodyPr>
            <a:normAutofit fontScale="92500" lnSpcReduction="10000"/>
          </a:bodyPr>
          <a:lstStyle/>
          <a:p>
            <a:pPr>
              <a:spcBef>
                <a:spcPts val="0"/>
              </a:spcBef>
            </a:pPr>
            <a:r>
              <a:rPr lang="en-US" sz="2400" b="1" dirty="0">
                <a:solidFill>
                  <a:srgbClr val="0070C0"/>
                </a:solidFill>
                <a:latin typeface="Constantia" pitchFamily="18" charset="0"/>
                <a:ea typeface="Tahoma" pitchFamily="34" charset="0"/>
                <a:cs typeface="Simplified Arabic Fixed" pitchFamily="49" charset="-78"/>
              </a:rPr>
              <a:t>Presented by –</a:t>
            </a:r>
          </a:p>
          <a:p>
            <a:pPr>
              <a:spcBef>
                <a:spcPts val="0"/>
              </a:spcBef>
            </a:pPr>
            <a:r>
              <a:rPr lang="en-US" sz="2400" b="1" dirty="0">
                <a:solidFill>
                  <a:srgbClr val="0070C0"/>
                </a:solidFill>
                <a:latin typeface="Constantia" pitchFamily="18" charset="0"/>
                <a:ea typeface="Tahoma" pitchFamily="34" charset="0"/>
                <a:cs typeface="Simplified Arabic Fixed" pitchFamily="49" charset="-78"/>
              </a:rPr>
              <a:t>Dr. Sangeeta Chatterjee</a:t>
            </a:r>
          </a:p>
          <a:p>
            <a:pPr>
              <a:spcBef>
                <a:spcPts val="0"/>
              </a:spcBef>
            </a:pPr>
            <a:r>
              <a:rPr lang="en-US" sz="2400" b="1" dirty="0">
                <a:solidFill>
                  <a:srgbClr val="0070C0"/>
                </a:solidFill>
                <a:latin typeface="Constantia" pitchFamily="18" charset="0"/>
                <a:ea typeface="Tahoma" pitchFamily="34" charset="0"/>
                <a:cs typeface="Simplified Arabic Fixed" pitchFamily="49" charset="-78"/>
              </a:rPr>
              <a:t>Assistant Professor</a:t>
            </a:r>
          </a:p>
          <a:p>
            <a:pPr>
              <a:spcBef>
                <a:spcPts val="0"/>
              </a:spcBef>
            </a:pPr>
            <a:r>
              <a:rPr lang="en-US" sz="2400" b="1" dirty="0">
                <a:solidFill>
                  <a:srgbClr val="0070C0"/>
                </a:solidFill>
                <a:latin typeface="Constantia" pitchFamily="18" charset="0"/>
                <a:ea typeface="Tahoma" pitchFamily="34" charset="0"/>
                <a:cs typeface="Simplified Arabic Fixed" pitchFamily="49" charset="-78"/>
              </a:rPr>
              <a:t>Department of Law,</a:t>
            </a:r>
          </a:p>
          <a:p>
            <a:pPr>
              <a:spcBef>
                <a:spcPts val="0"/>
              </a:spcBef>
            </a:pPr>
            <a:r>
              <a:rPr lang="en-US" sz="2400" b="1" dirty="0" err="1">
                <a:solidFill>
                  <a:srgbClr val="0070C0"/>
                </a:solidFill>
                <a:latin typeface="Constantia" pitchFamily="18" charset="0"/>
                <a:ea typeface="Tahoma" pitchFamily="34" charset="0"/>
                <a:cs typeface="Simplified Arabic Fixed" pitchFamily="49" charset="-78"/>
              </a:rPr>
              <a:t>Bankura</a:t>
            </a:r>
            <a:r>
              <a:rPr lang="en-US" sz="2400" b="1" dirty="0">
                <a:solidFill>
                  <a:srgbClr val="0070C0"/>
                </a:solidFill>
                <a:latin typeface="Constantia" pitchFamily="18" charset="0"/>
                <a:ea typeface="Tahoma" pitchFamily="34" charset="0"/>
                <a:cs typeface="Simplified Arabic Fixed" pitchFamily="49" charset="-78"/>
              </a:rPr>
              <a:t> University</a:t>
            </a:r>
          </a:p>
          <a:p>
            <a:endParaRPr lang="en-IN" dirty="0"/>
          </a:p>
        </p:txBody>
      </p:sp>
    </p:spTree>
    <p:extLst>
      <p:ext uri="{BB962C8B-B14F-4D97-AF65-F5344CB8AC3E}">
        <p14:creationId xmlns:p14="http://schemas.microsoft.com/office/powerpoint/2010/main" val="268294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103045"/>
            <a:ext cx="8214126" cy="899278"/>
          </a:xfrm>
        </p:spPr>
        <p:txBody>
          <a:bodyPr>
            <a:normAutofit fontScale="90000"/>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RESTRICTIONS UNDER THE ACT</a:t>
            </a:r>
            <a:endParaRPr lang="en-IN" sz="4400" dirty="0">
              <a:solidFill>
                <a:schemeClr val="tx2"/>
              </a:solidFill>
            </a:endParaRPr>
          </a:p>
        </p:txBody>
      </p:sp>
      <p:sp>
        <p:nvSpPr>
          <p:cNvPr id="3" name="Content Placeholder 2"/>
          <p:cNvSpPr>
            <a:spLocks noGrp="1"/>
          </p:cNvSpPr>
          <p:nvPr>
            <p:ph idx="1"/>
          </p:nvPr>
        </p:nvSpPr>
        <p:spPr>
          <a:xfrm>
            <a:off x="1195755" y="1151791"/>
            <a:ext cx="10383714" cy="5574323"/>
          </a:xfrm>
        </p:spPr>
        <p:txBody>
          <a:bodyPr>
            <a:normAutofit fontScale="92500" lnSpcReduction="20000"/>
          </a:bodyPr>
          <a:lstStyle/>
          <a:p>
            <a:pPr algn="just">
              <a:spcAft>
                <a:spcPts val="0"/>
              </a:spcAft>
            </a:pPr>
            <a:r>
              <a:rPr lang="en-US" sz="2800" i="1" dirty="0">
                <a:solidFill>
                  <a:schemeClr val="tx1"/>
                </a:solidFill>
                <a:latin typeface="Constantia" panose="02030602050306030303" pitchFamily="18" charset="0"/>
              </a:rPr>
              <a:t>Section 8 </a:t>
            </a:r>
            <a:r>
              <a:rPr lang="en-US" sz="2800" dirty="0">
                <a:solidFill>
                  <a:schemeClr val="accent6">
                    <a:lumMod val="50000"/>
                  </a:schemeClr>
                </a:solidFill>
                <a:latin typeface="Constantia" panose="02030602050306030303" pitchFamily="18" charset="0"/>
              </a:rPr>
              <a:t>of the Act provides restrictions on information, disclosure of which would prejudicially affect the –</a:t>
            </a:r>
          </a:p>
          <a:p>
            <a:pPr lvl="1" algn="just">
              <a:spcAft>
                <a:spcPts val="0"/>
              </a:spcAft>
            </a:pPr>
            <a:r>
              <a:rPr lang="en-US" sz="2800" dirty="0">
                <a:solidFill>
                  <a:schemeClr val="accent6">
                    <a:lumMod val="50000"/>
                  </a:schemeClr>
                </a:solidFill>
                <a:latin typeface="Constantia" panose="02030602050306030303" pitchFamily="18" charset="0"/>
              </a:rPr>
              <a:t>Sovereignty and integrity of India, security, strategic, scientific or economic interest of the State, relations with foreign States;</a:t>
            </a:r>
          </a:p>
          <a:p>
            <a:pPr lvl="1" algn="just">
              <a:spcAft>
                <a:spcPts val="0"/>
              </a:spcAft>
            </a:pPr>
            <a:r>
              <a:rPr lang="en-US" sz="2800" dirty="0">
                <a:solidFill>
                  <a:schemeClr val="accent6">
                    <a:lumMod val="50000"/>
                  </a:schemeClr>
                </a:solidFill>
                <a:latin typeface="Constantia" panose="02030602050306030303" pitchFamily="18" charset="0"/>
              </a:rPr>
              <a:t>Forbidden information, disclosure of which would cause a breach of privilege of Parliament or State Legislature;</a:t>
            </a:r>
          </a:p>
          <a:p>
            <a:pPr lvl="1" algn="just">
              <a:spcAft>
                <a:spcPts val="0"/>
              </a:spcAft>
            </a:pPr>
            <a:r>
              <a:rPr lang="en-US" sz="2800" dirty="0">
                <a:solidFill>
                  <a:schemeClr val="accent6">
                    <a:lumMod val="50000"/>
                  </a:schemeClr>
                </a:solidFill>
                <a:latin typeface="Constantia" panose="02030602050306030303" pitchFamily="18" charset="0"/>
              </a:rPr>
              <a:t>Information relating to commercial confidence, trade secrets or intellectual properties, the disclosure of which would harm the competitive position of a third party;</a:t>
            </a:r>
          </a:p>
          <a:p>
            <a:pPr lvl="1" algn="just">
              <a:spcAft>
                <a:spcPts val="0"/>
              </a:spcAft>
            </a:pPr>
            <a:r>
              <a:rPr lang="en-US" sz="2800" dirty="0">
                <a:solidFill>
                  <a:schemeClr val="accent6">
                    <a:lumMod val="50000"/>
                  </a:schemeClr>
                </a:solidFill>
                <a:latin typeface="Constantia" panose="02030602050306030303" pitchFamily="18" charset="0"/>
              </a:rPr>
              <a:t>Information on fiduciary relationship;</a:t>
            </a:r>
          </a:p>
          <a:p>
            <a:pPr lvl="1" algn="just">
              <a:spcAft>
                <a:spcPts val="0"/>
              </a:spcAft>
            </a:pPr>
            <a:r>
              <a:rPr lang="en-US" sz="2800" dirty="0">
                <a:solidFill>
                  <a:schemeClr val="accent6">
                    <a:lumMod val="50000"/>
                  </a:schemeClr>
                </a:solidFill>
                <a:latin typeface="Constantia" panose="02030602050306030303" pitchFamily="18" charset="0"/>
              </a:rPr>
              <a:t>Confidential information of foreign land;</a:t>
            </a:r>
          </a:p>
          <a:p>
            <a:pPr lvl="1" algn="just">
              <a:spcAft>
                <a:spcPts val="0"/>
              </a:spcAft>
            </a:pPr>
            <a:r>
              <a:rPr lang="en-US" sz="2800" dirty="0">
                <a:solidFill>
                  <a:schemeClr val="accent6">
                    <a:lumMod val="50000"/>
                  </a:schemeClr>
                </a:solidFill>
                <a:latin typeface="Constantia" panose="02030602050306030303" pitchFamily="18" charset="0"/>
              </a:rPr>
              <a:t>Information relating to the physical safety of person;</a:t>
            </a:r>
          </a:p>
          <a:p>
            <a:pPr lvl="1" algn="just">
              <a:spcAft>
                <a:spcPts val="0"/>
              </a:spcAft>
            </a:pPr>
            <a:r>
              <a:rPr lang="en-US" sz="2800" dirty="0">
                <a:solidFill>
                  <a:schemeClr val="accent6">
                    <a:lumMod val="50000"/>
                  </a:schemeClr>
                </a:solidFill>
                <a:latin typeface="Constantia" panose="02030602050306030303" pitchFamily="18" charset="0"/>
              </a:rPr>
              <a:t>Cabinet papers;</a:t>
            </a:r>
          </a:p>
          <a:p>
            <a:pPr lvl="1" algn="just">
              <a:spcAft>
                <a:spcPts val="0"/>
              </a:spcAft>
            </a:pPr>
            <a:r>
              <a:rPr lang="en-US" sz="2800" dirty="0">
                <a:solidFill>
                  <a:schemeClr val="accent6">
                    <a:lumMod val="50000"/>
                  </a:schemeClr>
                </a:solidFill>
                <a:latin typeface="Constantia" panose="02030602050306030303" pitchFamily="18" charset="0"/>
              </a:rPr>
              <a:t>Information relating to personal information; and</a:t>
            </a:r>
          </a:p>
          <a:p>
            <a:pPr lvl="1" algn="just">
              <a:spcAft>
                <a:spcPts val="0"/>
              </a:spcAft>
            </a:pPr>
            <a:r>
              <a:rPr lang="en-US" sz="2800" dirty="0">
                <a:solidFill>
                  <a:schemeClr val="accent6">
                    <a:lumMod val="50000"/>
                  </a:schemeClr>
                </a:solidFill>
                <a:latin typeface="Constantia" panose="02030602050306030303" pitchFamily="18" charset="0"/>
              </a:rPr>
              <a:t>Information prohibited under the </a:t>
            </a:r>
            <a:r>
              <a:rPr lang="en-US" sz="2800" dirty="0">
                <a:solidFill>
                  <a:schemeClr val="tx1"/>
                </a:solidFill>
                <a:latin typeface="Constantia" panose="02030602050306030303" pitchFamily="18" charset="0"/>
              </a:rPr>
              <a:t>Official Secrets Act, 1923</a:t>
            </a:r>
            <a:r>
              <a:rPr lang="en-US" sz="2800" dirty="0">
                <a:solidFill>
                  <a:schemeClr val="accent6">
                    <a:lumMod val="50000"/>
                  </a:schemeClr>
                </a:solidFill>
                <a:latin typeface="Constantia" panose="02030602050306030303" pitchFamily="18" charset="0"/>
              </a:rPr>
              <a:t>. </a:t>
            </a:r>
          </a:p>
        </p:txBody>
      </p:sp>
    </p:spTree>
    <p:extLst>
      <p:ext uri="{BB962C8B-B14F-4D97-AF65-F5344CB8AC3E}">
        <p14:creationId xmlns:p14="http://schemas.microsoft.com/office/powerpoint/2010/main" val="3692272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423" y="103045"/>
            <a:ext cx="11122270" cy="899278"/>
          </a:xfrm>
        </p:spPr>
        <p:txBody>
          <a:bodyPr>
            <a:noAutofit/>
          </a:bodyPr>
          <a:lstStyle/>
          <a:p>
            <a:pPr algn="ctr"/>
            <a:r>
              <a:rPr lang="en-US" sz="3600" b="1" dirty="0">
                <a:solidFill>
                  <a:schemeClr val="tx2"/>
                </a:solidFill>
                <a:effectLst>
                  <a:outerShdw blurRad="38100" dist="38100" dir="2700000" algn="tl">
                    <a:srgbClr val="000000">
                      <a:alpha val="43137"/>
                    </a:srgbClr>
                  </a:outerShdw>
                </a:effectLst>
                <a:latin typeface="Constantia" pitchFamily="18" charset="0"/>
              </a:rPr>
              <a:t>RIGHT TO INFORMATION VS. RIGHT TO PRIVACY</a:t>
            </a:r>
            <a:endParaRPr lang="en-IN" sz="3600" dirty="0">
              <a:solidFill>
                <a:schemeClr val="tx2"/>
              </a:solidFill>
            </a:endParaRPr>
          </a:p>
        </p:txBody>
      </p:sp>
      <p:sp>
        <p:nvSpPr>
          <p:cNvPr id="3" name="Content Placeholder 2"/>
          <p:cNvSpPr>
            <a:spLocks noGrp="1"/>
          </p:cNvSpPr>
          <p:nvPr>
            <p:ph idx="1"/>
          </p:nvPr>
        </p:nvSpPr>
        <p:spPr>
          <a:xfrm>
            <a:off x="879232" y="844063"/>
            <a:ext cx="11060722" cy="5882052"/>
          </a:xfrm>
        </p:spPr>
        <p:txBody>
          <a:bodyPr>
            <a:normAutofit fontScale="92500" lnSpcReduction="20000"/>
          </a:bodyPr>
          <a:lstStyle/>
          <a:p>
            <a:pPr algn="just">
              <a:spcAft>
                <a:spcPts val="0"/>
              </a:spcAft>
            </a:pPr>
            <a:r>
              <a:rPr lang="en-IN" sz="2400" dirty="0">
                <a:solidFill>
                  <a:schemeClr val="accent6">
                    <a:lumMod val="50000"/>
                  </a:schemeClr>
                </a:solidFill>
                <a:latin typeface="Constantia" panose="02030602050306030303" pitchFamily="18" charset="0"/>
              </a:rPr>
              <a:t>In India, </a:t>
            </a:r>
            <a:r>
              <a:rPr lang="en-IN" sz="2400" i="1" dirty="0">
                <a:solidFill>
                  <a:schemeClr val="tx1"/>
                </a:solidFill>
                <a:latin typeface="Constantia" panose="02030602050306030303" pitchFamily="18" charset="0"/>
              </a:rPr>
              <a:t>Section 8(1)(j) of the Right to Information Act, 2005</a:t>
            </a:r>
            <a:r>
              <a:rPr lang="en-IN" sz="2400" i="1" dirty="0">
                <a:solidFill>
                  <a:schemeClr val="accent6">
                    <a:lumMod val="50000"/>
                  </a:schemeClr>
                </a:solidFill>
                <a:latin typeface="Constantia" panose="02030602050306030303" pitchFamily="18" charset="0"/>
              </a:rPr>
              <a:t> </a:t>
            </a:r>
            <a:r>
              <a:rPr lang="en-IN" sz="2400" dirty="0">
                <a:solidFill>
                  <a:schemeClr val="accent6">
                    <a:lumMod val="50000"/>
                  </a:schemeClr>
                </a:solidFill>
                <a:latin typeface="Constantia" panose="02030602050306030303" pitchFamily="18" charset="0"/>
              </a:rPr>
              <a:t>deals with the protection of Privacy. </a:t>
            </a:r>
          </a:p>
          <a:p>
            <a:pPr algn="just">
              <a:spcAft>
                <a:spcPts val="0"/>
              </a:spcAft>
            </a:pPr>
            <a:r>
              <a:rPr lang="en-IN" sz="2400" dirty="0">
                <a:solidFill>
                  <a:schemeClr val="accent6">
                    <a:lumMod val="50000"/>
                  </a:schemeClr>
                </a:solidFill>
                <a:latin typeface="Constantia" panose="02030602050306030303" pitchFamily="18" charset="0"/>
              </a:rPr>
              <a:t>According to </a:t>
            </a:r>
            <a:r>
              <a:rPr lang="en-IN" sz="2400" i="1" dirty="0">
                <a:solidFill>
                  <a:schemeClr val="tx1"/>
                </a:solidFill>
                <a:latin typeface="Constantia" panose="02030602050306030303" pitchFamily="18" charset="0"/>
              </a:rPr>
              <a:t>Section 8(1)(j) of the Act</a:t>
            </a:r>
            <a:r>
              <a:rPr lang="en-IN" sz="2400" i="1" dirty="0">
                <a:solidFill>
                  <a:schemeClr val="accent6">
                    <a:lumMod val="50000"/>
                  </a:schemeClr>
                </a:solidFill>
                <a:latin typeface="Constantia" panose="02030602050306030303" pitchFamily="18" charset="0"/>
              </a:rPr>
              <a:t>, </a:t>
            </a:r>
            <a:r>
              <a:rPr lang="en-IN" sz="2400" dirty="0">
                <a:solidFill>
                  <a:schemeClr val="accent6">
                    <a:lumMod val="50000"/>
                  </a:schemeClr>
                </a:solidFill>
                <a:latin typeface="Constantia" panose="02030602050306030303" pitchFamily="18" charset="0"/>
              </a:rPr>
              <a:t>if the information is personal causing unwarranted invasion of Privacy and serves no public interest, then the information cannot be disclosed unless the </a:t>
            </a:r>
            <a:r>
              <a:rPr lang="en-IN" sz="2400" i="1" dirty="0">
                <a:solidFill>
                  <a:schemeClr val="tx1"/>
                </a:solidFill>
                <a:latin typeface="Constantia" panose="02030602050306030303" pitchFamily="18" charset="0"/>
              </a:rPr>
              <a:t>Central Public Information Officer (CPIO) or State Public Information Officer (SPIO) </a:t>
            </a:r>
            <a:r>
              <a:rPr lang="en-IN" sz="2400" dirty="0">
                <a:solidFill>
                  <a:schemeClr val="accent6">
                    <a:lumMod val="50000"/>
                  </a:schemeClr>
                </a:solidFill>
                <a:latin typeface="Constantia" panose="02030602050306030303" pitchFamily="18" charset="0"/>
              </a:rPr>
              <a:t>or the appellate authority is of the opinion that the disclosure of information serves a larger public interest. </a:t>
            </a:r>
          </a:p>
          <a:p>
            <a:pPr algn="just">
              <a:spcAft>
                <a:spcPts val="0"/>
              </a:spcAft>
            </a:pPr>
            <a:r>
              <a:rPr lang="en-IN" sz="2400" dirty="0">
                <a:solidFill>
                  <a:schemeClr val="accent6">
                    <a:lumMod val="50000"/>
                  </a:schemeClr>
                </a:solidFill>
                <a:latin typeface="Constantia" panose="02030602050306030303" pitchFamily="18" charset="0"/>
              </a:rPr>
              <a:t>When this section is read as a whole, it is clear that, </a:t>
            </a:r>
            <a:r>
              <a:rPr lang="en-IN" sz="2400" i="1" dirty="0">
                <a:solidFill>
                  <a:schemeClr val="tx1"/>
                </a:solidFill>
                <a:latin typeface="Constantia" panose="02030602050306030303" pitchFamily="18" charset="0"/>
              </a:rPr>
              <a:t>‘personal information’</a:t>
            </a:r>
            <a:r>
              <a:rPr lang="en-IN" sz="2400" dirty="0">
                <a:solidFill>
                  <a:schemeClr val="accent6">
                    <a:lumMod val="50000"/>
                  </a:schemeClr>
                </a:solidFill>
                <a:latin typeface="Constantia" panose="02030602050306030303" pitchFamily="18" charset="0"/>
              </a:rPr>
              <a:t> means information regarding </a:t>
            </a:r>
            <a:r>
              <a:rPr lang="en-IN" sz="2400" i="1" dirty="0">
                <a:solidFill>
                  <a:schemeClr val="tx1"/>
                </a:solidFill>
                <a:latin typeface="Constantia" panose="02030602050306030303" pitchFamily="18" charset="0"/>
              </a:rPr>
              <a:t>‘third party’</a:t>
            </a:r>
            <a:r>
              <a:rPr lang="en-IN" sz="2400" dirty="0">
                <a:solidFill>
                  <a:schemeClr val="accent6">
                    <a:lumMod val="50000"/>
                  </a:schemeClr>
                </a:solidFill>
                <a:latin typeface="Constantia" panose="02030602050306030303" pitchFamily="18" charset="0"/>
              </a:rPr>
              <a:t>. </a:t>
            </a:r>
          </a:p>
          <a:p>
            <a:pPr algn="just">
              <a:spcAft>
                <a:spcPts val="0"/>
              </a:spcAft>
            </a:pPr>
            <a:r>
              <a:rPr lang="en-IN" sz="2400" dirty="0">
                <a:solidFill>
                  <a:schemeClr val="accent6">
                    <a:lumMod val="50000"/>
                  </a:schemeClr>
                </a:solidFill>
                <a:latin typeface="Constantia" panose="02030602050306030303" pitchFamily="18" charset="0"/>
              </a:rPr>
              <a:t>It does not apply if the information seeker wants information about himself or his case, as the question privacy does not arise in such cases. </a:t>
            </a:r>
          </a:p>
          <a:p>
            <a:pPr algn="just">
              <a:spcAft>
                <a:spcPts val="0"/>
              </a:spcAft>
            </a:pPr>
            <a:r>
              <a:rPr lang="en-IN" sz="2400" dirty="0">
                <a:solidFill>
                  <a:schemeClr val="accent6">
                    <a:lumMod val="50000"/>
                  </a:schemeClr>
                </a:solidFill>
                <a:latin typeface="Constantia" panose="02030602050306030303" pitchFamily="18" charset="0"/>
              </a:rPr>
              <a:t>Therefore, information can be denied only if the information seeker is seeking information about a third party and such information involves the Privacy of the individual. </a:t>
            </a:r>
          </a:p>
          <a:p>
            <a:pPr algn="just">
              <a:spcAft>
                <a:spcPts val="0"/>
              </a:spcAft>
            </a:pPr>
            <a:r>
              <a:rPr lang="en-IN" sz="2400" dirty="0">
                <a:solidFill>
                  <a:schemeClr val="accent6">
                    <a:lumMod val="50000"/>
                  </a:schemeClr>
                </a:solidFill>
                <a:latin typeface="Constantia" panose="02030602050306030303" pitchFamily="18" charset="0"/>
              </a:rPr>
              <a:t>It is also to be noted that the </a:t>
            </a:r>
            <a:r>
              <a:rPr lang="en-IN" sz="2400" i="1" dirty="0">
                <a:solidFill>
                  <a:schemeClr val="tx1"/>
                </a:solidFill>
                <a:latin typeface="Constantia" panose="02030602050306030303" pitchFamily="18" charset="0"/>
              </a:rPr>
              <a:t>Public Information Officer (PIO)</a:t>
            </a:r>
            <a:r>
              <a:rPr lang="en-IN" sz="2400" dirty="0">
                <a:solidFill>
                  <a:schemeClr val="accent6">
                    <a:lumMod val="50000"/>
                  </a:schemeClr>
                </a:solidFill>
                <a:latin typeface="Constantia" panose="02030602050306030303" pitchFamily="18" charset="0"/>
              </a:rPr>
              <a:t> and not the individual whose information is asked to be disclosed can deny information. </a:t>
            </a:r>
          </a:p>
          <a:p>
            <a:pPr algn="just">
              <a:spcAft>
                <a:spcPts val="0"/>
              </a:spcAft>
            </a:pPr>
            <a:r>
              <a:rPr lang="en-IN" sz="2400" dirty="0">
                <a:solidFill>
                  <a:schemeClr val="accent6">
                    <a:lumMod val="50000"/>
                  </a:schemeClr>
                </a:solidFill>
                <a:latin typeface="Constantia" panose="02030602050306030303" pitchFamily="18" charset="0"/>
              </a:rPr>
              <a:t>Also, this section is specifically concerned with Individual Privacy and does not consider any other body. </a:t>
            </a:r>
          </a:p>
        </p:txBody>
      </p:sp>
    </p:spTree>
    <p:extLst>
      <p:ext uri="{BB962C8B-B14F-4D97-AF65-F5344CB8AC3E}">
        <p14:creationId xmlns:p14="http://schemas.microsoft.com/office/powerpoint/2010/main" val="3692272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423" y="103045"/>
            <a:ext cx="11122270" cy="899278"/>
          </a:xfrm>
        </p:spPr>
        <p:txBody>
          <a:bodyPr>
            <a:noAutofit/>
          </a:bodyPr>
          <a:lstStyle/>
          <a:p>
            <a:pPr algn="ctr"/>
            <a:r>
              <a:rPr lang="en-US" b="1" dirty="0">
                <a:solidFill>
                  <a:schemeClr val="tx2"/>
                </a:solidFill>
                <a:effectLst>
                  <a:outerShdw blurRad="38100" dist="38100" dir="2700000" algn="tl">
                    <a:srgbClr val="000000">
                      <a:alpha val="43137"/>
                    </a:srgbClr>
                  </a:outerShdw>
                </a:effectLst>
                <a:latin typeface="Constantia" pitchFamily="18" charset="0"/>
              </a:rPr>
              <a:t>CRITICISM</a:t>
            </a:r>
            <a:endParaRPr lang="en-IN" dirty="0">
              <a:solidFill>
                <a:schemeClr val="tx2"/>
              </a:solidFill>
            </a:endParaRPr>
          </a:p>
        </p:txBody>
      </p:sp>
      <p:sp>
        <p:nvSpPr>
          <p:cNvPr id="3" name="Content Placeholder 2"/>
          <p:cNvSpPr>
            <a:spLocks noGrp="1"/>
          </p:cNvSpPr>
          <p:nvPr>
            <p:ph idx="1"/>
          </p:nvPr>
        </p:nvSpPr>
        <p:spPr>
          <a:xfrm>
            <a:off x="879232" y="1002323"/>
            <a:ext cx="11060722" cy="5855677"/>
          </a:xfrm>
        </p:spPr>
        <p:txBody>
          <a:bodyPr>
            <a:normAutofit fontScale="92500" lnSpcReduction="10000"/>
          </a:bodyPr>
          <a:lstStyle/>
          <a:p>
            <a:pPr algn="just">
              <a:spcAft>
                <a:spcPts val="0"/>
              </a:spcAft>
            </a:pPr>
            <a:r>
              <a:rPr lang="en-US" sz="2400" dirty="0">
                <a:solidFill>
                  <a:schemeClr val="accent6">
                    <a:lumMod val="50000"/>
                  </a:schemeClr>
                </a:solidFill>
                <a:latin typeface="Constantia" panose="02030602050306030303" pitchFamily="18" charset="0"/>
              </a:rPr>
              <a:t>The right to information has a definite implication for courts also. People have a right to access courtrooms and court judgments, irrespective of the fact whether it affects them individually or generally as a member of the community.</a:t>
            </a:r>
          </a:p>
          <a:p>
            <a:pPr algn="just">
              <a:spcAft>
                <a:spcPts val="0"/>
              </a:spcAft>
            </a:pPr>
            <a:r>
              <a:rPr lang="en-US" sz="2400" dirty="0">
                <a:solidFill>
                  <a:schemeClr val="accent6">
                    <a:lumMod val="50000"/>
                  </a:schemeClr>
                </a:solidFill>
                <a:latin typeface="Constantia" panose="02030602050306030303" pitchFamily="18" charset="0"/>
              </a:rPr>
              <a:t>Right to information has also another dimension. The Bhopal gas tragedy and its disaster syndrome could have been avoided, had the people known about the medical repercussions and environmental hazards of the deadly gas leaked from the Union Carbide chemical plant at Bhopal.</a:t>
            </a:r>
          </a:p>
          <a:p>
            <a:pPr algn="just">
              <a:spcAft>
                <a:spcPts val="0"/>
              </a:spcAft>
            </a:pPr>
            <a:r>
              <a:rPr lang="en-US" sz="2400" dirty="0">
                <a:solidFill>
                  <a:schemeClr val="accent6">
                    <a:lumMod val="50000"/>
                  </a:schemeClr>
                </a:solidFill>
                <a:latin typeface="Constantia" panose="02030602050306030303" pitchFamily="18" charset="0"/>
              </a:rPr>
              <a:t>Therefore, the government has a duty to provide people baseline health information around existing hazardous plants. Failure to undertake such studies and to provide information to people must render government liable.</a:t>
            </a:r>
          </a:p>
          <a:p>
            <a:pPr algn="just">
              <a:spcAft>
                <a:spcPts val="0"/>
              </a:spcAft>
            </a:pPr>
            <a:r>
              <a:rPr lang="en-US" sz="2400" dirty="0">
                <a:solidFill>
                  <a:schemeClr val="accent6">
                    <a:lumMod val="50000"/>
                  </a:schemeClr>
                </a:solidFill>
                <a:latin typeface="Constantia" panose="02030602050306030303" pitchFamily="18" charset="0"/>
              </a:rPr>
              <a:t>In India, bureaucrats place serious difficulties in the way of the public’s legitimate access to information.</a:t>
            </a:r>
          </a:p>
          <a:p>
            <a:pPr algn="just">
              <a:spcAft>
                <a:spcPts val="0"/>
              </a:spcAft>
            </a:pPr>
            <a:r>
              <a:rPr lang="en-US" sz="2400" dirty="0">
                <a:solidFill>
                  <a:schemeClr val="accent6">
                    <a:lumMod val="50000"/>
                  </a:schemeClr>
                </a:solidFill>
                <a:latin typeface="Constantia" panose="02030602050306030303" pitchFamily="18" charset="0"/>
              </a:rPr>
              <a:t>There is a strong public feeling against secrecy of any kind in the administration of government.</a:t>
            </a:r>
          </a:p>
          <a:p>
            <a:pPr algn="just">
              <a:spcAft>
                <a:spcPts val="0"/>
              </a:spcAft>
            </a:pPr>
            <a:r>
              <a:rPr lang="en-US" sz="2400" dirty="0">
                <a:solidFill>
                  <a:schemeClr val="accent6">
                    <a:lumMod val="50000"/>
                  </a:schemeClr>
                </a:solidFill>
                <a:latin typeface="Constantia" panose="02030602050306030303" pitchFamily="18" charset="0"/>
              </a:rPr>
              <a:t>The secrecy system has become much less a means by which government protects national security than a means by which the government safeguards its reputation, dissembles its purpose, buries its mistakes, manipulates its citizens and maximizes its power and corrupts itself.</a:t>
            </a:r>
          </a:p>
          <a:p>
            <a:pPr algn="just">
              <a:spcAft>
                <a:spcPts val="0"/>
              </a:spcAft>
            </a:pPr>
            <a:endParaRPr lang="en-IN" sz="2400" dirty="0">
              <a:solidFill>
                <a:schemeClr val="accent6">
                  <a:lumMod val="50000"/>
                </a:schemeClr>
              </a:solidFill>
              <a:latin typeface="Constantia" panose="02030602050306030303" pitchFamily="18" charset="0"/>
            </a:endParaRPr>
          </a:p>
        </p:txBody>
      </p:sp>
    </p:spTree>
    <p:extLst>
      <p:ext uri="{BB962C8B-B14F-4D97-AF65-F5344CB8AC3E}">
        <p14:creationId xmlns:p14="http://schemas.microsoft.com/office/powerpoint/2010/main" val="3692272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423" y="103045"/>
            <a:ext cx="11122270" cy="899278"/>
          </a:xfrm>
        </p:spPr>
        <p:txBody>
          <a:bodyPr>
            <a:noAutofit/>
          </a:bodyPr>
          <a:lstStyle/>
          <a:p>
            <a:pPr algn="ctr"/>
            <a:r>
              <a:rPr lang="en-US" b="1" dirty="0">
                <a:solidFill>
                  <a:schemeClr val="tx2"/>
                </a:solidFill>
                <a:effectLst>
                  <a:outerShdw blurRad="38100" dist="38100" dir="2700000" algn="tl">
                    <a:srgbClr val="000000">
                      <a:alpha val="43137"/>
                    </a:srgbClr>
                  </a:outerShdw>
                </a:effectLst>
                <a:latin typeface="Constantia" pitchFamily="18" charset="0"/>
              </a:rPr>
              <a:t>CONCLUSION</a:t>
            </a:r>
            <a:endParaRPr lang="en-IN" dirty="0">
              <a:solidFill>
                <a:schemeClr val="tx2"/>
              </a:solidFill>
            </a:endParaRPr>
          </a:p>
        </p:txBody>
      </p:sp>
      <p:sp>
        <p:nvSpPr>
          <p:cNvPr id="3" name="Content Placeholder 2"/>
          <p:cNvSpPr>
            <a:spLocks noGrp="1"/>
          </p:cNvSpPr>
          <p:nvPr>
            <p:ph idx="1"/>
          </p:nvPr>
        </p:nvSpPr>
        <p:spPr>
          <a:xfrm>
            <a:off x="1345223" y="1002323"/>
            <a:ext cx="10155116" cy="5398477"/>
          </a:xfrm>
        </p:spPr>
        <p:txBody>
          <a:bodyPr>
            <a:normAutofit/>
          </a:bodyPr>
          <a:lstStyle/>
          <a:p>
            <a:pPr marL="0" indent="0" algn="just">
              <a:spcAft>
                <a:spcPts val="0"/>
              </a:spcAft>
              <a:buNone/>
            </a:pPr>
            <a:r>
              <a:rPr lang="en-US" sz="2800" dirty="0">
                <a:solidFill>
                  <a:schemeClr val="accent6">
                    <a:lumMod val="50000"/>
                  </a:schemeClr>
                </a:solidFill>
                <a:latin typeface="Constantia" panose="02030602050306030303" pitchFamily="18" charset="0"/>
              </a:rPr>
              <a:t>There is a need for administrative secrecy in certain cases. No one wants classified documents concerning national </a:t>
            </a:r>
            <a:r>
              <a:rPr lang="en-US" sz="2800" dirty="0" err="1">
                <a:solidFill>
                  <a:schemeClr val="accent6">
                    <a:lumMod val="50000"/>
                  </a:schemeClr>
                </a:solidFill>
                <a:latin typeface="Constantia" panose="02030602050306030303" pitchFamily="18" charset="0"/>
              </a:rPr>
              <a:t>defence</a:t>
            </a:r>
            <a:r>
              <a:rPr lang="en-US" sz="2800" dirty="0">
                <a:solidFill>
                  <a:schemeClr val="accent6">
                    <a:lumMod val="50000"/>
                  </a:schemeClr>
                </a:solidFill>
                <a:latin typeface="Constantia" panose="02030602050306030303" pitchFamily="18" charset="0"/>
              </a:rPr>
              <a:t> and foreign policy to be made public till after the usual period of 35 years is over. Secrecy may also be claimed for other matters enumerated in the </a:t>
            </a:r>
            <a:r>
              <a:rPr lang="en-US" sz="2800" i="1" dirty="0">
                <a:solidFill>
                  <a:schemeClr val="tx1"/>
                </a:solidFill>
                <a:latin typeface="Constantia" panose="02030602050306030303" pitchFamily="18" charset="0"/>
              </a:rPr>
              <a:t>Right to Information Act, 2005</a:t>
            </a:r>
            <a:r>
              <a:rPr lang="en-US" sz="2800" dirty="0">
                <a:solidFill>
                  <a:schemeClr val="accent6">
                    <a:lumMod val="50000"/>
                  </a:schemeClr>
                </a:solidFill>
                <a:latin typeface="Constantia" panose="02030602050306030303" pitchFamily="18" charset="0"/>
              </a:rPr>
              <a:t>. But the claims of secrecy, generally by the government and public bodies, may play havoc with the survival of democracy in India. Because of the constraints of the </a:t>
            </a:r>
            <a:r>
              <a:rPr lang="en-US" sz="2800" i="1" dirty="0">
                <a:solidFill>
                  <a:schemeClr val="tx1"/>
                </a:solidFill>
                <a:latin typeface="Constantia" panose="02030602050306030303" pitchFamily="18" charset="0"/>
              </a:rPr>
              <a:t>Official Secrets Act, 1923</a:t>
            </a:r>
            <a:r>
              <a:rPr lang="en-US" sz="2800" dirty="0">
                <a:solidFill>
                  <a:schemeClr val="accent6">
                    <a:lumMod val="50000"/>
                  </a:schemeClr>
                </a:solidFill>
                <a:latin typeface="Constantia" panose="02030602050306030303" pitchFamily="18" charset="0"/>
              </a:rPr>
              <a:t>, which was drafted to suit the needs of a foreign rule in India, the claims of informing the public are ignored. The government has unlimited powers to classify documents as confidential with impunity. This may also seriously </a:t>
            </a:r>
            <a:r>
              <a:rPr lang="en-US" sz="2800" dirty="0" err="1">
                <a:solidFill>
                  <a:schemeClr val="accent6">
                    <a:lumMod val="50000"/>
                  </a:schemeClr>
                </a:solidFill>
                <a:latin typeface="Constantia" panose="02030602050306030303" pitchFamily="18" charset="0"/>
              </a:rPr>
              <a:t>jeopardise</a:t>
            </a:r>
            <a:r>
              <a:rPr lang="en-US" sz="2800" dirty="0">
                <a:solidFill>
                  <a:schemeClr val="accent6">
                    <a:lumMod val="50000"/>
                  </a:schemeClr>
                </a:solidFill>
                <a:latin typeface="Constantia" panose="02030602050306030303" pitchFamily="18" charset="0"/>
              </a:rPr>
              <a:t> the people’s right to know if the power of withholding information is not properly exercised.</a:t>
            </a:r>
            <a:endParaRPr lang="en-IN" sz="2800" dirty="0">
              <a:solidFill>
                <a:schemeClr val="accent6">
                  <a:lumMod val="50000"/>
                </a:schemeClr>
              </a:solidFill>
              <a:latin typeface="Constantia" panose="02030602050306030303" pitchFamily="18" charset="0"/>
            </a:endParaRPr>
          </a:p>
        </p:txBody>
      </p:sp>
    </p:spTree>
    <p:extLst>
      <p:ext uri="{BB962C8B-B14F-4D97-AF65-F5344CB8AC3E}">
        <p14:creationId xmlns:p14="http://schemas.microsoft.com/office/powerpoint/2010/main" val="3692272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103045"/>
            <a:ext cx="7729728" cy="899278"/>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REFERENCE :</a:t>
            </a:r>
            <a:endParaRPr lang="en-IN" sz="4400" dirty="0">
              <a:solidFill>
                <a:schemeClr val="tx2"/>
              </a:solidFill>
            </a:endParaRPr>
          </a:p>
        </p:txBody>
      </p:sp>
      <p:sp>
        <p:nvSpPr>
          <p:cNvPr id="3" name="Content Placeholder 2"/>
          <p:cNvSpPr>
            <a:spLocks noGrp="1"/>
          </p:cNvSpPr>
          <p:nvPr>
            <p:ph idx="1"/>
          </p:nvPr>
        </p:nvSpPr>
        <p:spPr>
          <a:xfrm>
            <a:off x="1195755" y="1151791"/>
            <a:ext cx="10498014" cy="5574323"/>
          </a:xfrm>
        </p:spPr>
        <p:txBody>
          <a:bodyPr>
            <a:noAutofit/>
          </a:bodyPr>
          <a:lstStyle/>
          <a:p>
            <a:pPr marL="514350" indent="-514350" algn="just">
              <a:spcAft>
                <a:spcPts val="0"/>
              </a:spcAft>
              <a:buFont typeface="+mj-lt"/>
              <a:buAutoNum type="arabicPeriod"/>
            </a:pPr>
            <a:r>
              <a:rPr lang="en-IN" sz="2800" dirty="0" err="1">
                <a:solidFill>
                  <a:schemeClr val="accent6">
                    <a:lumMod val="50000"/>
                  </a:schemeClr>
                </a:solidFill>
                <a:latin typeface="Constantia" panose="02030602050306030303" pitchFamily="18" charset="0"/>
              </a:rPr>
              <a:t>Dr.</a:t>
            </a:r>
            <a:r>
              <a:rPr lang="en-IN" sz="2800" dirty="0">
                <a:solidFill>
                  <a:schemeClr val="accent6">
                    <a:lumMod val="50000"/>
                  </a:schemeClr>
                </a:solidFill>
                <a:latin typeface="Constantia" panose="02030602050306030303" pitchFamily="18" charset="0"/>
              </a:rPr>
              <a:t> I. P. Massey, </a:t>
            </a:r>
            <a:r>
              <a:rPr lang="en-US" sz="2800" dirty="0">
                <a:solidFill>
                  <a:schemeClr val="accent6">
                    <a:lumMod val="50000"/>
                  </a:schemeClr>
                </a:solidFill>
                <a:latin typeface="Constantia" panose="02030602050306030303" pitchFamily="18" charset="0"/>
              </a:rPr>
              <a:t>Administrative Law</a:t>
            </a:r>
            <a:r>
              <a:rPr lang="en-IN" sz="2800" dirty="0">
                <a:solidFill>
                  <a:schemeClr val="accent6">
                    <a:lumMod val="50000"/>
                  </a:schemeClr>
                </a:solidFill>
                <a:latin typeface="Constantia" panose="02030602050306030303" pitchFamily="18" charset="0"/>
              </a:rPr>
              <a:t>, Eastern </a:t>
            </a:r>
            <a:r>
              <a:rPr lang="en-US" sz="2800" dirty="0">
                <a:solidFill>
                  <a:schemeClr val="accent6">
                    <a:lumMod val="50000"/>
                  </a:schemeClr>
                </a:solidFill>
                <a:latin typeface="Constantia" panose="02030602050306030303" pitchFamily="18" charset="0"/>
              </a:rPr>
              <a:t>Book Company, Lucknow, 8</a:t>
            </a:r>
            <a:r>
              <a:rPr lang="en-US" sz="2800" baseline="30000" dirty="0">
                <a:solidFill>
                  <a:schemeClr val="accent6">
                    <a:lumMod val="50000"/>
                  </a:schemeClr>
                </a:solidFill>
                <a:latin typeface="Constantia" panose="02030602050306030303" pitchFamily="18" charset="0"/>
              </a:rPr>
              <a:t>th</a:t>
            </a:r>
            <a:r>
              <a:rPr lang="en-US" sz="2800" dirty="0">
                <a:solidFill>
                  <a:schemeClr val="accent6">
                    <a:lumMod val="50000"/>
                  </a:schemeClr>
                </a:solidFill>
                <a:latin typeface="Constantia" panose="02030602050306030303" pitchFamily="18" charset="0"/>
              </a:rPr>
              <a:t> Edition, 2012</a:t>
            </a:r>
            <a:r>
              <a:rPr lang="en-IN" sz="2800" dirty="0">
                <a:solidFill>
                  <a:schemeClr val="accent6">
                    <a:lumMod val="50000"/>
                  </a:schemeClr>
                </a:solidFill>
                <a:latin typeface="Constantia" panose="02030602050306030303" pitchFamily="18" charset="0"/>
              </a:rPr>
              <a:t>.</a:t>
            </a:r>
          </a:p>
          <a:p>
            <a:pPr marL="514350" indent="-514350">
              <a:buFont typeface="+mj-lt"/>
              <a:buAutoNum type="arabicPeriod"/>
            </a:pPr>
            <a:r>
              <a:rPr lang="fr-FR" sz="2800" dirty="0">
                <a:solidFill>
                  <a:schemeClr val="accent6">
                    <a:lumMod val="50000"/>
                  </a:schemeClr>
                </a:solidFill>
                <a:latin typeface="Constantia" panose="02030602050306030303" pitchFamily="18" charset="0"/>
              </a:rPr>
              <a:t>Right to Information : A Comparative </a:t>
            </a:r>
            <a:r>
              <a:rPr lang="fr-FR" sz="2800" dirty="0" err="1">
                <a:solidFill>
                  <a:schemeClr val="accent6">
                    <a:lumMod val="50000"/>
                  </a:schemeClr>
                </a:solidFill>
                <a:latin typeface="Constantia" panose="02030602050306030303" pitchFamily="18" charset="0"/>
              </a:rPr>
              <a:t>Study</a:t>
            </a:r>
            <a:r>
              <a:rPr lang="fr-FR" sz="2800" dirty="0">
                <a:solidFill>
                  <a:schemeClr val="accent6">
                    <a:lumMod val="50000"/>
                  </a:schemeClr>
                </a:solidFill>
                <a:latin typeface="Constantia" panose="02030602050306030303" pitchFamily="18" charset="0"/>
              </a:rPr>
              <a:t>, 6 </a:t>
            </a:r>
            <a:r>
              <a:rPr lang="fr-FR" sz="2800" dirty="0" err="1">
                <a:solidFill>
                  <a:schemeClr val="accent6">
                    <a:lumMod val="50000"/>
                  </a:schemeClr>
                </a:solidFill>
                <a:latin typeface="Constantia" panose="02030602050306030303" pitchFamily="18" charset="0"/>
              </a:rPr>
              <a:t>chapter</a:t>
            </a:r>
            <a:r>
              <a:rPr lang="fr-FR" sz="2800" dirty="0">
                <a:solidFill>
                  <a:schemeClr val="accent6">
                    <a:lumMod val="50000"/>
                  </a:schemeClr>
                </a:solidFill>
                <a:latin typeface="Constantia" panose="02030602050306030303" pitchFamily="18" charset="0"/>
              </a:rPr>
              <a:t> 6.pdf, https://shodhganga.inflibnet.ac.in/bitstream/10603/122963/7/6%20chapter%206.pdf, </a:t>
            </a:r>
            <a:r>
              <a:rPr lang="fr-FR" sz="2800" dirty="0" err="1">
                <a:solidFill>
                  <a:schemeClr val="accent6">
                    <a:lumMod val="50000"/>
                  </a:schemeClr>
                </a:solidFill>
                <a:latin typeface="Constantia" panose="02030602050306030303" pitchFamily="18" charset="0"/>
              </a:rPr>
              <a:t>visited</a:t>
            </a:r>
            <a:r>
              <a:rPr lang="fr-FR" sz="2800" dirty="0">
                <a:solidFill>
                  <a:schemeClr val="accent6">
                    <a:lumMod val="50000"/>
                  </a:schemeClr>
                </a:solidFill>
                <a:latin typeface="Constantia" panose="02030602050306030303" pitchFamily="18" charset="0"/>
              </a:rPr>
              <a:t> on 10.03.2020. </a:t>
            </a:r>
          </a:p>
          <a:p>
            <a:pPr marL="514350" indent="-514350">
              <a:buFont typeface="+mj-lt"/>
              <a:buAutoNum type="arabicPeriod"/>
            </a:pPr>
            <a:r>
              <a:rPr lang="en-IN" sz="2800" dirty="0">
                <a:solidFill>
                  <a:schemeClr val="accent6">
                    <a:lumMod val="50000"/>
                  </a:schemeClr>
                </a:solidFill>
                <a:latin typeface="Constantia" panose="02030602050306030303" pitchFamily="18" charset="0"/>
              </a:rPr>
              <a:t>Caesar Roy, </a:t>
            </a:r>
            <a:r>
              <a:rPr lang="en-US" sz="2800" dirty="0">
                <a:solidFill>
                  <a:schemeClr val="accent6">
                    <a:lumMod val="50000"/>
                  </a:schemeClr>
                </a:solidFill>
                <a:latin typeface="Constantia" panose="02030602050306030303" pitchFamily="18" charset="0"/>
              </a:rPr>
              <a:t>Right to Information and it’s Significance to ensure Good Governance in India, </a:t>
            </a:r>
            <a:r>
              <a:rPr lang="en-IN" sz="2800" dirty="0">
                <a:solidFill>
                  <a:schemeClr val="accent6">
                    <a:lumMod val="50000"/>
                  </a:schemeClr>
                </a:solidFill>
                <a:latin typeface="Constantia" panose="02030602050306030303" pitchFamily="18" charset="0"/>
              </a:rPr>
              <a:t>SSRN-id2343109.pdf, https://poseidon01.ssrn.com/delivery.php?ID=65102511012110909600409908511211, visited on </a:t>
            </a:r>
            <a:r>
              <a:rPr lang="en-IN" sz="2800">
                <a:solidFill>
                  <a:schemeClr val="accent6">
                    <a:lumMod val="50000"/>
                  </a:schemeClr>
                </a:solidFill>
                <a:latin typeface="Constantia" panose="02030602050306030303" pitchFamily="18" charset="0"/>
              </a:rPr>
              <a:t>04.06.2020.</a:t>
            </a:r>
            <a:endParaRPr lang="en-IN" sz="2800" dirty="0">
              <a:solidFill>
                <a:schemeClr val="accent6">
                  <a:lumMod val="50000"/>
                </a:schemeClr>
              </a:solidFill>
              <a:latin typeface="Constantia" panose="02030602050306030303" pitchFamily="18" charset="0"/>
            </a:endParaRPr>
          </a:p>
        </p:txBody>
      </p:sp>
    </p:spTree>
    <p:extLst>
      <p:ext uri="{BB962C8B-B14F-4D97-AF65-F5344CB8AC3E}">
        <p14:creationId xmlns:p14="http://schemas.microsoft.com/office/powerpoint/2010/main" val="3692272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103045"/>
            <a:ext cx="7729728" cy="899278"/>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INTRODUCTION</a:t>
            </a:r>
            <a:endParaRPr lang="en-IN" sz="4400" dirty="0">
              <a:solidFill>
                <a:schemeClr val="tx2"/>
              </a:solidFill>
            </a:endParaRPr>
          </a:p>
        </p:txBody>
      </p:sp>
      <p:sp>
        <p:nvSpPr>
          <p:cNvPr id="3" name="Content Placeholder 2"/>
          <p:cNvSpPr>
            <a:spLocks noGrp="1"/>
          </p:cNvSpPr>
          <p:nvPr>
            <p:ph idx="1"/>
          </p:nvPr>
        </p:nvSpPr>
        <p:spPr>
          <a:xfrm>
            <a:off x="1195755" y="1151791"/>
            <a:ext cx="10383714" cy="5574323"/>
          </a:xfrm>
        </p:spPr>
        <p:txBody>
          <a:bodyPr>
            <a:normAutofit fontScale="92500" lnSpcReduction="20000"/>
          </a:bodyPr>
          <a:lstStyle/>
          <a:p>
            <a:pPr algn="just">
              <a:spcAft>
                <a:spcPts val="0"/>
              </a:spcAft>
            </a:pPr>
            <a:r>
              <a:rPr lang="en-US" sz="2800" dirty="0">
                <a:solidFill>
                  <a:schemeClr val="accent6">
                    <a:lumMod val="50000"/>
                  </a:schemeClr>
                </a:solidFill>
                <a:latin typeface="Constantia" panose="02030602050306030303" pitchFamily="18" charset="0"/>
              </a:rPr>
              <a:t>In a Democratic set up, the people have a right to know every public act and conduct discharged by their public functionaries. </a:t>
            </a:r>
          </a:p>
          <a:p>
            <a:pPr algn="just">
              <a:spcAft>
                <a:spcPts val="0"/>
              </a:spcAft>
            </a:pPr>
            <a:r>
              <a:rPr lang="en-US" sz="2800" dirty="0">
                <a:solidFill>
                  <a:schemeClr val="accent6">
                    <a:lumMod val="50000"/>
                  </a:schemeClr>
                </a:solidFill>
                <a:latin typeface="Constantia" panose="02030602050306030303" pitchFamily="18" charset="0"/>
              </a:rPr>
              <a:t>The right to know is necessary outcome of the concept of freedom of speech and expression. </a:t>
            </a:r>
          </a:p>
          <a:p>
            <a:pPr algn="just">
              <a:spcAft>
                <a:spcPts val="0"/>
              </a:spcAft>
            </a:pPr>
            <a:r>
              <a:rPr lang="en-US" sz="2800" dirty="0">
                <a:solidFill>
                  <a:schemeClr val="accent6">
                    <a:lumMod val="50000"/>
                  </a:schemeClr>
                </a:solidFill>
                <a:latin typeface="Constantia" panose="02030602050306030303" pitchFamily="18" charset="0"/>
              </a:rPr>
              <a:t>At the same time open Government does not mean that the whole government transactions are to be carried out in the market place. </a:t>
            </a:r>
          </a:p>
          <a:p>
            <a:pPr algn="just">
              <a:spcAft>
                <a:spcPts val="0"/>
              </a:spcAft>
            </a:pPr>
            <a:r>
              <a:rPr lang="en-US" sz="2800" dirty="0">
                <a:solidFill>
                  <a:schemeClr val="accent6">
                    <a:lumMod val="50000"/>
                  </a:schemeClr>
                </a:solidFill>
                <a:latin typeface="Constantia" panose="02030602050306030303" pitchFamily="18" charset="0"/>
              </a:rPr>
              <a:t>To cover with veil of secrecy the matters relating to national safety and security is not in the general public interest. </a:t>
            </a:r>
          </a:p>
          <a:p>
            <a:pPr algn="just">
              <a:spcAft>
                <a:spcPts val="0"/>
              </a:spcAft>
            </a:pPr>
            <a:r>
              <a:rPr lang="en-US" sz="2800" dirty="0">
                <a:solidFill>
                  <a:schemeClr val="accent6">
                    <a:lumMod val="50000"/>
                  </a:schemeClr>
                </a:solidFill>
                <a:latin typeface="Constantia" panose="02030602050306030303" pitchFamily="18" charset="0"/>
              </a:rPr>
              <a:t>In these sense, the Right to Know has to be countered balance in just and reasonable constitutional norms.</a:t>
            </a:r>
          </a:p>
          <a:p>
            <a:pPr algn="just">
              <a:spcAft>
                <a:spcPts val="0"/>
              </a:spcAft>
            </a:pPr>
            <a:r>
              <a:rPr lang="en-US" sz="2800" dirty="0">
                <a:solidFill>
                  <a:schemeClr val="accent6">
                    <a:lumMod val="50000"/>
                  </a:schemeClr>
                </a:solidFill>
                <a:latin typeface="Constantia" panose="02030602050306030303" pitchFamily="18" charset="0"/>
              </a:rPr>
              <a:t>Information and communication are powerful tools and have a potential to shape and shake social and political development of the society.</a:t>
            </a:r>
          </a:p>
          <a:p>
            <a:pPr algn="just">
              <a:spcAft>
                <a:spcPts val="0"/>
              </a:spcAft>
            </a:pPr>
            <a:r>
              <a:rPr lang="en-US" sz="2800" dirty="0">
                <a:solidFill>
                  <a:schemeClr val="accent6">
                    <a:lumMod val="50000"/>
                  </a:schemeClr>
                </a:solidFill>
                <a:latin typeface="Constantia" panose="02030602050306030303" pitchFamily="18" charset="0"/>
              </a:rPr>
              <a:t>The right to know the truth is paramount and it must outweigh the right to property and other personal rights. </a:t>
            </a:r>
          </a:p>
        </p:txBody>
      </p:sp>
    </p:spTree>
    <p:extLst>
      <p:ext uri="{BB962C8B-B14F-4D97-AF65-F5344CB8AC3E}">
        <p14:creationId xmlns:p14="http://schemas.microsoft.com/office/powerpoint/2010/main" val="3692272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969" y="103045"/>
            <a:ext cx="11471031" cy="899278"/>
          </a:xfrm>
        </p:spPr>
        <p:txBody>
          <a:bodyPr>
            <a:noAutofit/>
          </a:bodyPr>
          <a:lstStyle/>
          <a:p>
            <a:pPr algn="ctr"/>
            <a:r>
              <a:rPr lang="en-US" sz="4000" b="1" dirty="0">
                <a:solidFill>
                  <a:schemeClr val="tx2"/>
                </a:solidFill>
                <a:effectLst>
                  <a:outerShdw blurRad="38100" dist="38100" dir="2700000" algn="tl">
                    <a:srgbClr val="000000">
                      <a:alpha val="43137"/>
                    </a:srgbClr>
                  </a:outerShdw>
                </a:effectLst>
                <a:latin typeface="Constantia" pitchFamily="18" charset="0"/>
              </a:rPr>
              <a:t>SIGNIFICANCE OF RIGHT TO INFORMATION</a:t>
            </a:r>
            <a:endParaRPr lang="en-IN" sz="4000" dirty="0">
              <a:solidFill>
                <a:schemeClr val="tx2"/>
              </a:solidFill>
            </a:endParaRPr>
          </a:p>
        </p:txBody>
      </p:sp>
      <p:sp>
        <p:nvSpPr>
          <p:cNvPr id="3" name="Content Placeholder 2"/>
          <p:cNvSpPr>
            <a:spLocks noGrp="1"/>
          </p:cNvSpPr>
          <p:nvPr>
            <p:ph idx="1"/>
          </p:nvPr>
        </p:nvSpPr>
        <p:spPr>
          <a:xfrm>
            <a:off x="1195755" y="1151791"/>
            <a:ext cx="10383714" cy="5574323"/>
          </a:xfrm>
        </p:spPr>
        <p:txBody>
          <a:bodyPr>
            <a:normAutofit lnSpcReduction="10000"/>
          </a:bodyPr>
          <a:lstStyle/>
          <a:p>
            <a:pPr algn="just">
              <a:spcAft>
                <a:spcPts val="0"/>
              </a:spcAft>
            </a:pPr>
            <a:r>
              <a:rPr lang="en-US" sz="2800" dirty="0">
                <a:solidFill>
                  <a:schemeClr val="accent6">
                    <a:lumMod val="50000"/>
                  </a:schemeClr>
                </a:solidFill>
                <a:latin typeface="Constantia" panose="02030602050306030303" pitchFamily="18" charset="0"/>
              </a:rPr>
              <a:t>There is a wide information gap in our legal system in the matrix of various rights and freedoms enshrined in our Constitution. </a:t>
            </a:r>
          </a:p>
          <a:p>
            <a:pPr algn="just">
              <a:spcAft>
                <a:spcPts val="0"/>
              </a:spcAft>
            </a:pPr>
            <a:r>
              <a:rPr lang="en-US" sz="2800" dirty="0">
                <a:solidFill>
                  <a:schemeClr val="accent6">
                    <a:lumMod val="50000"/>
                  </a:schemeClr>
                </a:solidFill>
                <a:latin typeface="Constantia" panose="02030602050306030303" pitchFamily="18" charset="0"/>
              </a:rPr>
              <a:t>Article 19 confers upon every citizen a fundamental right called freedom of speech and expression. </a:t>
            </a:r>
          </a:p>
          <a:p>
            <a:pPr algn="just">
              <a:spcAft>
                <a:spcPts val="0"/>
              </a:spcAft>
            </a:pPr>
            <a:r>
              <a:rPr lang="en-US" sz="2800" dirty="0">
                <a:solidFill>
                  <a:schemeClr val="accent6">
                    <a:lumMod val="50000"/>
                  </a:schemeClr>
                </a:solidFill>
                <a:latin typeface="Constantia" panose="02030602050306030303" pitchFamily="18" charset="0"/>
              </a:rPr>
              <a:t>In order to meaningfully enjoy this freedom, a citizen must also have an ancillary right to secure all necessary information on matters of public interests from public authorities. </a:t>
            </a:r>
          </a:p>
          <a:p>
            <a:pPr algn="just">
              <a:spcAft>
                <a:spcPts val="0"/>
              </a:spcAft>
            </a:pPr>
            <a:r>
              <a:rPr lang="en-US" sz="2800" dirty="0">
                <a:solidFill>
                  <a:schemeClr val="accent6">
                    <a:lumMod val="50000"/>
                  </a:schemeClr>
                </a:solidFill>
                <a:latin typeface="Constantia" panose="02030602050306030303" pitchFamily="18" charset="0"/>
              </a:rPr>
              <a:t>Such a right is a sine qua non of an open, democratic, responsive and responsible polity. </a:t>
            </a:r>
          </a:p>
          <a:p>
            <a:pPr algn="just">
              <a:spcAft>
                <a:spcPts val="0"/>
              </a:spcAft>
            </a:pPr>
            <a:r>
              <a:rPr lang="en-US" sz="2800" dirty="0">
                <a:solidFill>
                  <a:schemeClr val="accent6">
                    <a:lumMod val="50000"/>
                  </a:schemeClr>
                </a:solidFill>
                <a:latin typeface="Constantia" panose="02030602050306030303" pitchFamily="18" charset="0"/>
              </a:rPr>
              <a:t>Such polity can throb and survive if its citizens are sufficiently informed and kept informed. </a:t>
            </a:r>
          </a:p>
          <a:p>
            <a:pPr algn="just">
              <a:spcAft>
                <a:spcPts val="0"/>
              </a:spcAft>
            </a:pPr>
            <a:r>
              <a:rPr lang="en-US" sz="2800" dirty="0">
                <a:solidFill>
                  <a:schemeClr val="accent6">
                    <a:lumMod val="50000"/>
                  </a:schemeClr>
                </a:solidFill>
                <a:latin typeface="Constantia" panose="02030602050306030303" pitchFamily="18" charset="0"/>
              </a:rPr>
              <a:t>The right to information will enable the citizens to criticize comments and approve policies and programmes of the </a:t>
            </a:r>
            <a:r>
              <a:rPr lang="en-IN" sz="2800" dirty="0">
                <a:solidFill>
                  <a:schemeClr val="accent6">
                    <a:lumMod val="50000"/>
                  </a:schemeClr>
                </a:solidFill>
                <a:latin typeface="Constantia" panose="02030602050306030303" pitchFamily="18" charset="0"/>
              </a:rPr>
              <a:t>rulers.</a:t>
            </a:r>
            <a:endParaRPr lang="en-US" sz="2800" dirty="0">
              <a:solidFill>
                <a:schemeClr val="accent6">
                  <a:lumMod val="50000"/>
                </a:schemeClr>
              </a:solidFill>
              <a:latin typeface="Constantia" panose="02030602050306030303" pitchFamily="18" charset="0"/>
            </a:endParaRPr>
          </a:p>
        </p:txBody>
      </p:sp>
    </p:spTree>
    <p:extLst>
      <p:ext uri="{BB962C8B-B14F-4D97-AF65-F5344CB8AC3E}">
        <p14:creationId xmlns:p14="http://schemas.microsoft.com/office/powerpoint/2010/main" val="3692272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103045"/>
            <a:ext cx="7729728" cy="899278"/>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BACKGROUND</a:t>
            </a:r>
            <a:endParaRPr lang="en-IN" sz="4400" dirty="0">
              <a:solidFill>
                <a:schemeClr val="tx2"/>
              </a:solidFill>
            </a:endParaRPr>
          </a:p>
        </p:txBody>
      </p:sp>
      <p:sp>
        <p:nvSpPr>
          <p:cNvPr id="3" name="Content Placeholder 2"/>
          <p:cNvSpPr>
            <a:spLocks noGrp="1"/>
          </p:cNvSpPr>
          <p:nvPr>
            <p:ph idx="1"/>
          </p:nvPr>
        </p:nvSpPr>
        <p:spPr>
          <a:xfrm>
            <a:off x="1195755" y="1151791"/>
            <a:ext cx="10383714" cy="5574323"/>
          </a:xfrm>
        </p:spPr>
        <p:txBody>
          <a:bodyPr>
            <a:normAutofit fontScale="92500" lnSpcReduction="10000"/>
          </a:bodyPr>
          <a:lstStyle/>
          <a:p>
            <a:pPr algn="just">
              <a:spcAft>
                <a:spcPts val="0"/>
              </a:spcAft>
            </a:pPr>
            <a:r>
              <a:rPr lang="en-US" sz="2800" dirty="0">
                <a:solidFill>
                  <a:schemeClr val="accent6">
                    <a:lumMod val="50000"/>
                  </a:schemeClr>
                </a:solidFill>
                <a:latin typeface="Constantia" panose="02030602050306030303" pitchFamily="18" charset="0"/>
              </a:rPr>
              <a:t>The </a:t>
            </a:r>
            <a:r>
              <a:rPr lang="en-US" sz="2800" i="1" dirty="0">
                <a:solidFill>
                  <a:schemeClr val="tx1"/>
                </a:solidFill>
                <a:latin typeface="Constantia" panose="02030602050306030303" pitchFamily="18" charset="0"/>
              </a:rPr>
              <a:t>US Constitution</a:t>
            </a:r>
            <a:r>
              <a:rPr lang="en-US" sz="2800" dirty="0">
                <a:solidFill>
                  <a:schemeClr val="accent6">
                    <a:lumMod val="50000"/>
                  </a:schemeClr>
                </a:solidFill>
                <a:latin typeface="Constantia" panose="02030602050306030303" pitchFamily="18" charset="0"/>
              </a:rPr>
              <a:t>, the oldest written Constitution of the world, does not contain specific right to information.</a:t>
            </a:r>
          </a:p>
          <a:p>
            <a:pPr algn="just">
              <a:spcAft>
                <a:spcPts val="0"/>
              </a:spcAft>
            </a:pPr>
            <a:r>
              <a:rPr lang="en-US" sz="2800" dirty="0">
                <a:solidFill>
                  <a:schemeClr val="accent6">
                    <a:lumMod val="50000"/>
                  </a:schemeClr>
                </a:solidFill>
                <a:latin typeface="Constantia" panose="02030602050306030303" pitchFamily="18" charset="0"/>
              </a:rPr>
              <a:t>However, the US Supreme Court has read this right into the </a:t>
            </a:r>
            <a:r>
              <a:rPr lang="en-US" sz="2800" i="1" dirty="0">
                <a:solidFill>
                  <a:schemeClr val="tx1"/>
                </a:solidFill>
                <a:latin typeface="Constantia" panose="02030602050306030303" pitchFamily="18" charset="0"/>
              </a:rPr>
              <a:t>First Amendment </a:t>
            </a:r>
            <a:r>
              <a:rPr lang="en-US" sz="2800" dirty="0">
                <a:solidFill>
                  <a:schemeClr val="accent6">
                    <a:lumMod val="50000"/>
                  </a:schemeClr>
                </a:solidFill>
                <a:latin typeface="Constantia" panose="02030602050306030303" pitchFamily="18" charset="0"/>
              </a:rPr>
              <a:t>of the Constitution.</a:t>
            </a:r>
          </a:p>
          <a:p>
            <a:pPr algn="just">
              <a:spcAft>
                <a:spcPts val="0"/>
              </a:spcAft>
            </a:pPr>
            <a:r>
              <a:rPr lang="en-US" sz="2800" dirty="0">
                <a:solidFill>
                  <a:schemeClr val="accent6">
                    <a:lumMod val="50000"/>
                  </a:schemeClr>
                </a:solidFill>
                <a:latin typeface="Constantia" panose="02030602050306030303" pitchFamily="18" charset="0"/>
              </a:rPr>
              <a:t>It has granted access to information where there is a tradition of  openness to information in question and where access contributes to the functioning of the particular process involved.</a:t>
            </a:r>
          </a:p>
          <a:p>
            <a:pPr algn="just">
              <a:spcAft>
                <a:spcPts val="0"/>
              </a:spcAft>
            </a:pPr>
            <a:r>
              <a:rPr lang="en-US" sz="2800" dirty="0">
                <a:solidFill>
                  <a:schemeClr val="accent6">
                    <a:lumMod val="50000"/>
                  </a:schemeClr>
                </a:solidFill>
                <a:latin typeface="Constantia" panose="02030602050306030303" pitchFamily="18" charset="0"/>
              </a:rPr>
              <a:t>The</a:t>
            </a:r>
            <a:r>
              <a:rPr lang="en-US" sz="2800" i="1" dirty="0">
                <a:solidFill>
                  <a:schemeClr val="accent6">
                    <a:lumMod val="50000"/>
                  </a:schemeClr>
                </a:solidFill>
                <a:latin typeface="Constantia" panose="02030602050306030303" pitchFamily="18" charset="0"/>
              </a:rPr>
              <a:t> </a:t>
            </a:r>
            <a:r>
              <a:rPr lang="en-US" sz="2800" i="1" dirty="0">
                <a:solidFill>
                  <a:schemeClr val="tx1"/>
                </a:solidFill>
                <a:latin typeface="Constantia" panose="02030602050306030303" pitchFamily="18" charset="0"/>
              </a:rPr>
              <a:t>Administrative Procedure Act, 1946</a:t>
            </a:r>
            <a:r>
              <a:rPr lang="en-US" sz="2800" i="1" dirty="0">
                <a:solidFill>
                  <a:schemeClr val="accent6">
                    <a:lumMod val="50000"/>
                  </a:schemeClr>
                </a:solidFill>
                <a:latin typeface="Constantia" panose="02030602050306030303" pitchFamily="18" charset="0"/>
              </a:rPr>
              <a:t> </a:t>
            </a:r>
            <a:r>
              <a:rPr lang="en-US" sz="2800" dirty="0">
                <a:solidFill>
                  <a:schemeClr val="accent6">
                    <a:lumMod val="50000"/>
                  </a:schemeClr>
                </a:solidFill>
                <a:latin typeface="Constantia" panose="02030602050306030303" pitchFamily="18" charset="0"/>
              </a:rPr>
              <a:t>was the first enactment which provided a limited access to executive information.</a:t>
            </a:r>
          </a:p>
          <a:p>
            <a:pPr algn="just">
              <a:spcAft>
                <a:spcPts val="0"/>
              </a:spcAft>
            </a:pPr>
            <a:r>
              <a:rPr lang="en-US" sz="2800" dirty="0">
                <a:solidFill>
                  <a:schemeClr val="accent6">
                    <a:lumMod val="50000"/>
                  </a:schemeClr>
                </a:solidFill>
                <a:latin typeface="Constantia" panose="02030602050306030303" pitchFamily="18" charset="0"/>
              </a:rPr>
              <a:t>The US Congress has passed the </a:t>
            </a:r>
            <a:r>
              <a:rPr lang="en-US" sz="2800" i="1" dirty="0">
                <a:solidFill>
                  <a:schemeClr val="tx1"/>
                </a:solidFill>
                <a:latin typeface="Constantia" panose="02030602050306030303" pitchFamily="18" charset="0"/>
              </a:rPr>
              <a:t>Freedom of Information Act, 1966</a:t>
            </a:r>
            <a:r>
              <a:rPr lang="en-US" sz="2800" dirty="0">
                <a:solidFill>
                  <a:schemeClr val="accent6">
                    <a:lumMod val="50000"/>
                  </a:schemeClr>
                </a:solidFill>
                <a:latin typeface="Constantia" panose="02030602050306030303" pitchFamily="18" charset="0"/>
              </a:rPr>
              <a:t>, which gives every corporate or individual, regardless of nationality, a legally enforceable right of access to government unpublished documents which the administration may be tempted to keep confidential.</a:t>
            </a:r>
          </a:p>
        </p:txBody>
      </p:sp>
    </p:spTree>
    <p:extLst>
      <p:ext uri="{BB962C8B-B14F-4D97-AF65-F5344CB8AC3E}">
        <p14:creationId xmlns:p14="http://schemas.microsoft.com/office/powerpoint/2010/main" val="3692272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2231" y="103045"/>
            <a:ext cx="8493369" cy="899278"/>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POSITION IN GREAT BRITAIN</a:t>
            </a:r>
            <a:endParaRPr lang="en-IN" sz="4400" dirty="0">
              <a:solidFill>
                <a:schemeClr val="tx2"/>
              </a:solidFill>
            </a:endParaRPr>
          </a:p>
        </p:txBody>
      </p:sp>
      <p:sp>
        <p:nvSpPr>
          <p:cNvPr id="3" name="Content Placeholder 2"/>
          <p:cNvSpPr>
            <a:spLocks noGrp="1"/>
          </p:cNvSpPr>
          <p:nvPr>
            <p:ph idx="1"/>
          </p:nvPr>
        </p:nvSpPr>
        <p:spPr>
          <a:xfrm>
            <a:off x="791308" y="764931"/>
            <a:ext cx="11192607" cy="6093069"/>
          </a:xfrm>
        </p:spPr>
        <p:txBody>
          <a:bodyPr>
            <a:normAutofit fontScale="92500" lnSpcReduction="10000"/>
          </a:bodyPr>
          <a:lstStyle/>
          <a:p>
            <a:pPr algn="just">
              <a:spcAft>
                <a:spcPts val="0"/>
              </a:spcAft>
            </a:pPr>
            <a:r>
              <a:rPr lang="en-US" dirty="0">
                <a:solidFill>
                  <a:schemeClr val="accent6">
                    <a:lumMod val="50000"/>
                  </a:schemeClr>
                </a:solidFill>
                <a:latin typeface="Constantia" panose="02030602050306030303" pitchFamily="18" charset="0"/>
              </a:rPr>
              <a:t>The Common Law did not </a:t>
            </a:r>
            <a:r>
              <a:rPr lang="en-US" dirty="0" err="1">
                <a:solidFill>
                  <a:schemeClr val="accent6">
                    <a:lumMod val="50000"/>
                  </a:schemeClr>
                </a:solidFill>
                <a:latin typeface="Constantia" panose="02030602050306030303" pitchFamily="18" charset="0"/>
              </a:rPr>
              <a:t>favour</a:t>
            </a:r>
            <a:r>
              <a:rPr lang="en-US" dirty="0">
                <a:solidFill>
                  <a:schemeClr val="accent6">
                    <a:lumMod val="50000"/>
                  </a:schemeClr>
                </a:solidFill>
                <a:latin typeface="Constantia" panose="02030602050306030303" pitchFamily="18" charset="0"/>
              </a:rPr>
              <a:t> this right of disclosure of information. </a:t>
            </a:r>
          </a:p>
          <a:p>
            <a:pPr algn="just">
              <a:spcAft>
                <a:spcPts val="0"/>
              </a:spcAft>
            </a:pPr>
            <a:r>
              <a:rPr lang="en-US" i="1" dirty="0">
                <a:solidFill>
                  <a:schemeClr val="tx1"/>
                </a:solidFill>
                <a:latin typeface="Constantia" panose="02030602050306030303" pitchFamily="18" charset="0"/>
              </a:rPr>
              <a:t>Section 28(1) (</a:t>
            </a:r>
            <a:r>
              <a:rPr lang="en-US" i="1" dirty="0" err="1">
                <a:solidFill>
                  <a:schemeClr val="tx1"/>
                </a:solidFill>
                <a:latin typeface="Constantia" panose="02030602050306030303" pitchFamily="18" charset="0"/>
              </a:rPr>
              <a:t>i</a:t>
            </a:r>
            <a:r>
              <a:rPr lang="en-US" i="1" dirty="0">
                <a:solidFill>
                  <a:schemeClr val="tx1"/>
                </a:solidFill>
                <a:latin typeface="Constantia" panose="02030602050306030303" pitchFamily="18" charset="0"/>
              </a:rPr>
              <a:t>) of the Crown Proceedings Act 1974 </a:t>
            </a:r>
            <a:r>
              <a:rPr lang="en-US" dirty="0">
                <a:solidFill>
                  <a:schemeClr val="accent6">
                    <a:lumMod val="50000"/>
                  </a:schemeClr>
                </a:solidFill>
                <a:latin typeface="Constantia" panose="02030602050306030303" pitchFamily="18" charset="0"/>
              </a:rPr>
              <a:t>provides that “in any civil proceedings….to which Crown is a party, the Crown may be required by the court to make discovery of documents and produced those documents for inspection”. </a:t>
            </a:r>
          </a:p>
          <a:p>
            <a:pPr algn="just">
              <a:spcAft>
                <a:spcPts val="0"/>
              </a:spcAft>
            </a:pPr>
            <a:r>
              <a:rPr lang="en-US" dirty="0">
                <a:solidFill>
                  <a:schemeClr val="accent6">
                    <a:lumMod val="50000"/>
                  </a:schemeClr>
                </a:solidFill>
                <a:latin typeface="Constantia" panose="02030602050306030303" pitchFamily="18" charset="0"/>
              </a:rPr>
              <a:t>It is also provided that “the Crown may be required by the court to answer interrogatories…”. </a:t>
            </a:r>
          </a:p>
          <a:p>
            <a:pPr algn="just">
              <a:spcAft>
                <a:spcPts val="0"/>
              </a:spcAft>
            </a:pPr>
            <a:r>
              <a:rPr lang="en-US" i="1" dirty="0">
                <a:solidFill>
                  <a:schemeClr val="tx1"/>
                </a:solidFill>
                <a:latin typeface="Constantia" panose="02030602050306030303" pitchFamily="18" charset="0"/>
              </a:rPr>
              <a:t>Smith v. East India Co, 1845 </a:t>
            </a:r>
            <a:r>
              <a:rPr lang="en-US" dirty="0">
                <a:solidFill>
                  <a:schemeClr val="tx1"/>
                </a:solidFill>
                <a:latin typeface="Constantia" panose="02030602050306030303" pitchFamily="18" charset="0"/>
              </a:rPr>
              <a:t>and </a:t>
            </a:r>
            <a:r>
              <a:rPr lang="en-IN" i="1" dirty="0" err="1">
                <a:solidFill>
                  <a:schemeClr val="tx1"/>
                </a:solidFill>
                <a:latin typeface="Constantia" panose="02030602050306030303" pitchFamily="18" charset="0"/>
              </a:rPr>
              <a:t>Beatson</a:t>
            </a:r>
            <a:r>
              <a:rPr lang="en-IN" i="1" dirty="0">
                <a:solidFill>
                  <a:schemeClr val="tx1"/>
                </a:solidFill>
                <a:latin typeface="Constantia" panose="02030602050306030303" pitchFamily="18" charset="0"/>
              </a:rPr>
              <a:t> v. Skene, 1860 </a:t>
            </a:r>
            <a:r>
              <a:rPr lang="en-US" dirty="0">
                <a:solidFill>
                  <a:schemeClr val="accent6">
                    <a:lumMod val="50000"/>
                  </a:schemeClr>
                </a:solidFill>
                <a:latin typeface="Constantia" panose="02030602050306030303" pitchFamily="18" charset="0"/>
              </a:rPr>
              <a:t>are noteworthy illustrations of early setbacks. </a:t>
            </a:r>
          </a:p>
          <a:p>
            <a:pPr algn="just">
              <a:spcAft>
                <a:spcPts val="0"/>
              </a:spcAft>
            </a:pPr>
            <a:r>
              <a:rPr lang="en-US" dirty="0">
                <a:solidFill>
                  <a:schemeClr val="accent6">
                    <a:lumMod val="50000"/>
                  </a:schemeClr>
                </a:solidFill>
                <a:latin typeface="Constantia" panose="02030602050306030303" pitchFamily="18" charset="0"/>
              </a:rPr>
              <a:t>In the former the court disallowed the request of disclosure of certain documents in court as it amounted to restrain the freedom of communication between the East India Company and its Board of Control. </a:t>
            </a:r>
          </a:p>
          <a:p>
            <a:pPr algn="just">
              <a:spcAft>
                <a:spcPts val="0"/>
              </a:spcAft>
            </a:pPr>
            <a:r>
              <a:rPr lang="en-US" dirty="0">
                <a:solidFill>
                  <a:schemeClr val="accent6">
                    <a:lumMod val="50000"/>
                  </a:schemeClr>
                </a:solidFill>
                <a:latin typeface="Constantia" panose="02030602050306030303" pitchFamily="18" charset="0"/>
              </a:rPr>
              <a:t>In the other case the court refused the compulsion of production of certain documents regarding a court of inquiry conducted by the secretary of state.</a:t>
            </a:r>
          </a:p>
          <a:p>
            <a:pPr algn="just">
              <a:spcAft>
                <a:spcPts val="0"/>
              </a:spcAft>
            </a:pPr>
            <a:r>
              <a:rPr lang="en-US" i="1" dirty="0">
                <a:solidFill>
                  <a:schemeClr val="tx1"/>
                </a:solidFill>
                <a:latin typeface="Constantia" panose="02030602050306030303" pitchFamily="18" charset="0"/>
              </a:rPr>
              <a:t>Lord Chancellor </a:t>
            </a:r>
            <a:r>
              <a:rPr lang="en-US" i="1" dirty="0" err="1">
                <a:solidFill>
                  <a:schemeClr val="tx1"/>
                </a:solidFill>
                <a:latin typeface="Constantia" panose="02030602050306030303" pitchFamily="18" charset="0"/>
              </a:rPr>
              <a:t>Kilmuier</a:t>
            </a:r>
            <a:r>
              <a:rPr lang="en-US" i="1" dirty="0">
                <a:solidFill>
                  <a:schemeClr val="tx1"/>
                </a:solidFill>
                <a:latin typeface="Constantia" panose="02030602050306030303" pitchFamily="18" charset="0"/>
              </a:rPr>
              <a:t> </a:t>
            </a:r>
            <a:r>
              <a:rPr lang="en-US" dirty="0">
                <a:solidFill>
                  <a:schemeClr val="accent6">
                    <a:lumMod val="50000"/>
                  </a:schemeClr>
                </a:solidFill>
                <a:latin typeface="Constantia" panose="02030602050306030303" pitchFamily="18" charset="0"/>
              </a:rPr>
              <a:t>in a later case in </a:t>
            </a:r>
            <a:r>
              <a:rPr lang="en-US" i="1" dirty="0">
                <a:solidFill>
                  <a:schemeClr val="tx1"/>
                </a:solidFill>
                <a:latin typeface="Constantia" panose="02030602050306030303" pitchFamily="18" charset="0"/>
              </a:rPr>
              <a:t>1942</a:t>
            </a:r>
            <a:r>
              <a:rPr lang="en-US" dirty="0">
                <a:solidFill>
                  <a:schemeClr val="accent6">
                    <a:lumMod val="50000"/>
                  </a:schemeClr>
                </a:solidFill>
                <a:latin typeface="Constantia" panose="02030602050306030303" pitchFamily="18" charset="0"/>
              </a:rPr>
              <a:t> stated two grounds when such a crown privilege for documents can be claimed: </a:t>
            </a:r>
          </a:p>
          <a:p>
            <a:pPr lvl="1" algn="just">
              <a:spcBef>
                <a:spcPts val="1000"/>
              </a:spcBef>
              <a:spcAft>
                <a:spcPts val="0"/>
              </a:spcAft>
            </a:pPr>
            <a:r>
              <a:rPr lang="en-US" dirty="0">
                <a:solidFill>
                  <a:schemeClr val="accent6">
                    <a:lumMod val="50000"/>
                  </a:schemeClr>
                </a:solidFill>
                <a:latin typeface="Constantia" panose="02030602050306030303" pitchFamily="18" charset="0"/>
              </a:rPr>
              <a:t>(a) the disclosure of the contents of the particular documents would injure the public interest, e.g., by endangering public security, or prejudicing diplomatic relations; and </a:t>
            </a:r>
          </a:p>
          <a:p>
            <a:pPr lvl="1" algn="just">
              <a:spcBef>
                <a:spcPts val="1000"/>
              </a:spcBef>
              <a:spcAft>
                <a:spcPts val="0"/>
              </a:spcAft>
            </a:pPr>
            <a:r>
              <a:rPr lang="en-US" dirty="0">
                <a:solidFill>
                  <a:schemeClr val="accent6">
                    <a:lumMod val="50000"/>
                  </a:schemeClr>
                </a:solidFill>
                <a:latin typeface="Constantia" panose="02030602050306030303" pitchFamily="18" charset="0"/>
              </a:rPr>
              <a:t>(b) the document is of such a class which the public interest requires to be withheld from production. </a:t>
            </a:r>
          </a:p>
          <a:p>
            <a:pPr algn="just">
              <a:spcAft>
                <a:spcPts val="0"/>
              </a:spcAft>
            </a:pPr>
            <a:r>
              <a:rPr lang="en-US" dirty="0">
                <a:solidFill>
                  <a:schemeClr val="accent6">
                    <a:lumMod val="50000"/>
                  </a:schemeClr>
                </a:solidFill>
                <a:latin typeface="Constantia" panose="02030602050306030303" pitchFamily="18" charset="0"/>
              </a:rPr>
              <a:t>This rigid position, however, was a little liberalized in a later case in </a:t>
            </a:r>
            <a:r>
              <a:rPr lang="en-US" i="1" dirty="0">
                <a:solidFill>
                  <a:schemeClr val="tx1"/>
                </a:solidFill>
                <a:latin typeface="Constantia" panose="02030602050306030303" pitchFamily="18" charset="0"/>
              </a:rPr>
              <a:t>1968</a:t>
            </a:r>
            <a:r>
              <a:rPr lang="en-US" dirty="0">
                <a:solidFill>
                  <a:schemeClr val="accent6">
                    <a:lumMod val="50000"/>
                  </a:schemeClr>
                </a:solidFill>
                <a:latin typeface="Constantia" panose="02030602050306030303" pitchFamily="18" charset="0"/>
              </a:rPr>
              <a:t> in which it was held that inspection by the court of documents could not cause harm. </a:t>
            </a:r>
          </a:p>
        </p:txBody>
      </p:sp>
    </p:spTree>
    <p:extLst>
      <p:ext uri="{BB962C8B-B14F-4D97-AF65-F5344CB8AC3E}">
        <p14:creationId xmlns:p14="http://schemas.microsoft.com/office/powerpoint/2010/main" val="3692272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177" y="103045"/>
            <a:ext cx="10867292" cy="899278"/>
          </a:xfrm>
        </p:spPr>
        <p:txBody>
          <a:bodyPr>
            <a:normAutofit fontScale="90000"/>
          </a:bodyPr>
          <a:lstStyle/>
          <a:p>
            <a:pPr algn="ctr"/>
            <a:r>
              <a:rPr lang="en-US" b="1" dirty="0">
                <a:effectLst>
                  <a:outerShdw blurRad="38100" dist="38100" dir="2700000" algn="tl">
                    <a:srgbClr val="000000">
                      <a:alpha val="43137"/>
                    </a:srgbClr>
                  </a:outerShdw>
                </a:effectLst>
                <a:latin typeface="Constantia" pitchFamily="18" charset="0"/>
              </a:rPr>
              <a:t>UK </a:t>
            </a:r>
            <a:r>
              <a:rPr lang="en-US" sz="4400" b="1" dirty="0">
                <a:solidFill>
                  <a:schemeClr val="tx2"/>
                </a:solidFill>
                <a:effectLst>
                  <a:outerShdw blurRad="38100" dist="38100" dir="2700000" algn="tl">
                    <a:srgbClr val="000000">
                      <a:alpha val="43137"/>
                    </a:srgbClr>
                  </a:outerShdw>
                </a:effectLst>
                <a:latin typeface="Constantia" pitchFamily="18" charset="0"/>
              </a:rPr>
              <a:t>FREEDOM OF INFORMATION ACT, 2000 </a:t>
            </a:r>
            <a:endParaRPr lang="en-IN" sz="4400" dirty="0">
              <a:solidFill>
                <a:schemeClr val="tx2"/>
              </a:solidFill>
            </a:endParaRPr>
          </a:p>
        </p:txBody>
      </p:sp>
      <p:sp>
        <p:nvSpPr>
          <p:cNvPr id="3" name="Content Placeholder 2"/>
          <p:cNvSpPr>
            <a:spLocks noGrp="1"/>
          </p:cNvSpPr>
          <p:nvPr>
            <p:ph idx="1"/>
          </p:nvPr>
        </p:nvSpPr>
        <p:spPr>
          <a:xfrm>
            <a:off x="852854" y="879231"/>
            <a:ext cx="11148646" cy="5978769"/>
          </a:xfrm>
        </p:spPr>
        <p:txBody>
          <a:bodyPr>
            <a:normAutofit fontScale="92500" lnSpcReduction="20000"/>
          </a:bodyPr>
          <a:lstStyle/>
          <a:p>
            <a:pPr algn="just">
              <a:spcAft>
                <a:spcPts val="0"/>
              </a:spcAft>
            </a:pPr>
            <a:r>
              <a:rPr lang="en-IN" dirty="0">
                <a:solidFill>
                  <a:schemeClr val="accent6">
                    <a:lumMod val="50000"/>
                  </a:schemeClr>
                </a:solidFill>
                <a:latin typeface="Constantia" panose="02030602050306030303" pitchFamily="18" charset="0"/>
              </a:rPr>
              <a:t>U.K. has enacted the </a:t>
            </a:r>
            <a:r>
              <a:rPr lang="en-IN" i="1" dirty="0">
                <a:solidFill>
                  <a:schemeClr val="tx1"/>
                </a:solidFill>
                <a:latin typeface="Constantia" panose="02030602050306030303" pitchFamily="18" charset="0"/>
              </a:rPr>
              <a:t>Freedom of Information Act, 2000. </a:t>
            </a:r>
          </a:p>
          <a:p>
            <a:pPr algn="just">
              <a:spcAft>
                <a:spcPts val="0"/>
              </a:spcAft>
            </a:pPr>
            <a:r>
              <a:rPr lang="en-IN" dirty="0">
                <a:solidFill>
                  <a:schemeClr val="accent6">
                    <a:lumMod val="50000"/>
                  </a:schemeClr>
                </a:solidFill>
                <a:latin typeface="Constantia" panose="02030602050306030303" pitchFamily="18" charset="0"/>
              </a:rPr>
              <a:t>It is a statute enacted by the Parliament of U.K. in order to create a public right of access to information held by public authorities. </a:t>
            </a:r>
          </a:p>
          <a:p>
            <a:pPr algn="just">
              <a:spcAft>
                <a:spcPts val="0"/>
              </a:spcAft>
            </a:pPr>
            <a:r>
              <a:rPr lang="en-IN" dirty="0">
                <a:solidFill>
                  <a:schemeClr val="accent6">
                    <a:lumMod val="50000"/>
                  </a:schemeClr>
                </a:solidFill>
                <a:latin typeface="Constantia" panose="02030602050306030303" pitchFamily="18" charset="0"/>
              </a:rPr>
              <a:t>This Act has permitted the disclosure of public information. </a:t>
            </a:r>
          </a:p>
          <a:p>
            <a:pPr algn="just">
              <a:spcAft>
                <a:spcPts val="0"/>
              </a:spcAft>
            </a:pPr>
            <a:r>
              <a:rPr lang="en-IN" dirty="0">
                <a:solidFill>
                  <a:schemeClr val="accent6">
                    <a:lumMod val="50000"/>
                  </a:schemeClr>
                </a:solidFill>
                <a:latin typeface="Constantia" panose="02030602050306030303" pitchFamily="18" charset="0"/>
              </a:rPr>
              <a:t>However, the </a:t>
            </a:r>
            <a:r>
              <a:rPr lang="en-IN" i="1" dirty="0">
                <a:solidFill>
                  <a:schemeClr val="tx1"/>
                </a:solidFill>
                <a:latin typeface="Constantia" panose="02030602050306030303" pitchFamily="18" charset="0"/>
              </a:rPr>
              <a:t>Freedom of Information Act, 2000 </a:t>
            </a:r>
            <a:r>
              <a:rPr lang="en-IN" dirty="0">
                <a:solidFill>
                  <a:schemeClr val="accent6">
                    <a:lumMod val="50000"/>
                  </a:schemeClr>
                </a:solidFill>
                <a:latin typeface="Constantia" panose="02030602050306030303" pitchFamily="18" charset="0"/>
              </a:rPr>
              <a:t>has created a statutory right for access to information in relation to bodies that exercise functions of a public nature and three different kinds of such bodies have been covered under the Act – Public Authorities, Public Companies and Designated Bodies Performing Public Functions. </a:t>
            </a:r>
          </a:p>
          <a:p>
            <a:pPr algn="just">
              <a:spcAft>
                <a:spcPts val="0"/>
              </a:spcAft>
            </a:pPr>
            <a:r>
              <a:rPr lang="en-IN" dirty="0">
                <a:solidFill>
                  <a:schemeClr val="accent6">
                    <a:lumMod val="50000"/>
                  </a:schemeClr>
                </a:solidFill>
                <a:latin typeface="Constantia" panose="02030602050306030303" pitchFamily="18" charset="0"/>
              </a:rPr>
              <a:t>The Act has also provided eight exemptions under which disclosure of certain types of information are exempted, which are as follows:- </a:t>
            </a:r>
          </a:p>
          <a:p>
            <a:pPr lvl="1" algn="just">
              <a:spcAft>
                <a:spcPts val="0"/>
              </a:spcAft>
            </a:pPr>
            <a:r>
              <a:rPr lang="en-IN" b="1" i="1" dirty="0">
                <a:solidFill>
                  <a:schemeClr val="accent6">
                    <a:lumMod val="50000"/>
                  </a:schemeClr>
                </a:solidFill>
                <a:latin typeface="Constantia" panose="02030602050306030303" pitchFamily="18" charset="0"/>
              </a:rPr>
              <a:t>(</a:t>
            </a:r>
            <a:r>
              <a:rPr lang="en-IN" b="1" i="1" dirty="0" err="1">
                <a:solidFill>
                  <a:schemeClr val="accent6">
                    <a:lumMod val="50000"/>
                  </a:schemeClr>
                </a:solidFill>
                <a:latin typeface="Constantia" panose="02030602050306030303" pitchFamily="18" charset="0"/>
              </a:rPr>
              <a:t>i</a:t>
            </a:r>
            <a:r>
              <a:rPr lang="en-IN" b="1" i="1" dirty="0">
                <a:solidFill>
                  <a:schemeClr val="accent6">
                    <a:lumMod val="50000"/>
                  </a:schemeClr>
                </a:solidFill>
                <a:latin typeface="Constantia" panose="02030602050306030303" pitchFamily="18" charset="0"/>
              </a:rPr>
              <a:t>)</a:t>
            </a:r>
            <a:r>
              <a:rPr lang="en-IN" i="1" dirty="0">
                <a:solidFill>
                  <a:schemeClr val="accent6">
                    <a:lumMod val="50000"/>
                  </a:schemeClr>
                </a:solidFill>
                <a:latin typeface="Constantia" panose="02030602050306030303" pitchFamily="18" charset="0"/>
              </a:rPr>
              <a:t> Information accessible by other means.</a:t>
            </a:r>
            <a:endParaRPr lang="en-IN" dirty="0">
              <a:solidFill>
                <a:schemeClr val="accent6">
                  <a:lumMod val="50000"/>
                </a:schemeClr>
              </a:solidFill>
              <a:latin typeface="Constantia" panose="02030602050306030303" pitchFamily="18" charset="0"/>
            </a:endParaRPr>
          </a:p>
          <a:p>
            <a:pPr lvl="1" algn="just">
              <a:spcAft>
                <a:spcPts val="0"/>
              </a:spcAft>
            </a:pPr>
            <a:r>
              <a:rPr lang="en-IN" b="1" i="1" dirty="0">
                <a:solidFill>
                  <a:schemeClr val="accent6">
                    <a:lumMod val="50000"/>
                  </a:schemeClr>
                </a:solidFill>
                <a:latin typeface="Constantia" panose="02030602050306030303" pitchFamily="18" charset="0"/>
              </a:rPr>
              <a:t>(ii)</a:t>
            </a:r>
            <a:r>
              <a:rPr lang="en-IN" i="1" dirty="0">
                <a:solidFill>
                  <a:schemeClr val="accent6">
                    <a:lumMod val="50000"/>
                  </a:schemeClr>
                </a:solidFill>
                <a:latin typeface="Constantia" panose="02030602050306030303" pitchFamily="18" charset="0"/>
              </a:rPr>
              <a:t> Information belonging to security services.</a:t>
            </a:r>
            <a:endParaRPr lang="en-IN" dirty="0">
              <a:solidFill>
                <a:schemeClr val="accent6">
                  <a:lumMod val="50000"/>
                </a:schemeClr>
              </a:solidFill>
              <a:latin typeface="Constantia" panose="02030602050306030303" pitchFamily="18" charset="0"/>
            </a:endParaRPr>
          </a:p>
          <a:p>
            <a:pPr lvl="1" algn="just">
              <a:spcAft>
                <a:spcPts val="0"/>
              </a:spcAft>
            </a:pPr>
            <a:r>
              <a:rPr lang="en-IN" b="1" i="1" dirty="0">
                <a:solidFill>
                  <a:schemeClr val="accent6">
                    <a:lumMod val="50000"/>
                  </a:schemeClr>
                </a:solidFill>
                <a:latin typeface="Constantia" panose="02030602050306030303" pitchFamily="18" charset="0"/>
              </a:rPr>
              <a:t>(iii)</a:t>
            </a:r>
            <a:r>
              <a:rPr lang="en-IN" i="1" dirty="0">
                <a:solidFill>
                  <a:schemeClr val="accent6">
                    <a:lumMod val="50000"/>
                  </a:schemeClr>
                </a:solidFill>
                <a:latin typeface="Constantia" panose="02030602050306030303" pitchFamily="18" charset="0"/>
              </a:rPr>
              <a:t> Information contained in court records. </a:t>
            </a:r>
            <a:endParaRPr lang="en-IN" dirty="0">
              <a:solidFill>
                <a:schemeClr val="accent6">
                  <a:lumMod val="50000"/>
                </a:schemeClr>
              </a:solidFill>
              <a:latin typeface="Constantia" panose="02030602050306030303" pitchFamily="18" charset="0"/>
            </a:endParaRPr>
          </a:p>
          <a:p>
            <a:pPr lvl="1" algn="just">
              <a:spcAft>
                <a:spcPts val="0"/>
              </a:spcAft>
            </a:pPr>
            <a:r>
              <a:rPr lang="en-IN" b="1" i="1" dirty="0">
                <a:solidFill>
                  <a:schemeClr val="accent6">
                    <a:lumMod val="50000"/>
                  </a:schemeClr>
                </a:solidFill>
                <a:latin typeface="Constantia" panose="02030602050306030303" pitchFamily="18" charset="0"/>
              </a:rPr>
              <a:t>(iv)</a:t>
            </a:r>
            <a:r>
              <a:rPr lang="en-IN" i="1" dirty="0">
                <a:solidFill>
                  <a:schemeClr val="accent6">
                    <a:lumMod val="50000"/>
                  </a:schemeClr>
                </a:solidFill>
                <a:latin typeface="Constantia" panose="02030602050306030303" pitchFamily="18" charset="0"/>
              </a:rPr>
              <a:t> Information, disclosure of which would infringe parliamentary privilege.</a:t>
            </a:r>
            <a:endParaRPr lang="en-IN" dirty="0">
              <a:solidFill>
                <a:schemeClr val="accent6">
                  <a:lumMod val="50000"/>
                </a:schemeClr>
              </a:solidFill>
              <a:latin typeface="Constantia" panose="02030602050306030303" pitchFamily="18" charset="0"/>
            </a:endParaRPr>
          </a:p>
          <a:p>
            <a:pPr lvl="1" algn="just">
              <a:spcAft>
                <a:spcPts val="0"/>
              </a:spcAft>
            </a:pPr>
            <a:r>
              <a:rPr lang="en-IN" b="1" i="1" dirty="0">
                <a:solidFill>
                  <a:schemeClr val="accent6">
                    <a:lumMod val="50000"/>
                  </a:schemeClr>
                </a:solidFill>
                <a:latin typeface="Constantia" panose="02030602050306030303" pitchFamily="18" charset="0"/>
              </a:rPr>
              <a:t>(v)</a:t>
            </a:r>
            <a:r>
              <a:rPr lang="en-IN" i="1" dirty="0">
                <a:solidFill>
                  <a:schemeClr val="accent6">
                    <a:lumMod val="50000"/>
                  </a:schemeClr>
                </a:solidFill>
                <a:latin typeface="Constantia" panose="02030602050306030303" pitchFamily="18" charset="0"/>
              </a:rPr>
              <a:t> Information held by the House of Commons or the House of Lords, where disclosure would prejudice the effective conduct of public affairs. </a:t>
            </a:r>
            <a:endParaRPr lang="en-IN" dirty="0">
              <a:solidFill>
                <a:schemeClr val="accent6">
                  <a:lumMod val="50000"/>
                </a:schemeClr>
              </a:solidFill>
              <a:latin typeface="Constantia" panose="02030602050306030303" pitchFamily="18" charset="0"/>
            </a:endParaRPr>
          </a:p>
          <a:p>
            <a:pPr lvl="1" algn="just">
              <a:spcAft>
                <a:spcPts val="0"/>
              </a:spcAft>
            </a:pPr>
            <a:r>
              <a:rPr lang="en-IN" b="1" i="1" dirty="0">
                <a:solidFill>
                  <a:schemeClr val="accent6">
                    <a:lumMod val="50000"/>
                  </a:schemeClr>
                </a:solidFill>
                <a:latin typeface="Constantia" panose="02030602050306030303" pitchFamily="18" charset="0"/>
              </a:rPr>
              <a:t>(vi)</a:t>
            </a:r>
            <a:r>
              <a:rPr lang="en-IN" i="1" dirty="0">
                <a:solidFill>
                  <a:schemeClr val="accent6">
                    <a:lumMod val="50000"/>
                  </a:schemeClr>
                </a:solidFill>
                <a:latin typeface="Constantia" panose="02030602050306030303" pitchFamily="18" charset="0"/>
              </a:rPr>
              <a:t> Information obtainable under the </a:t>
            </a:r>
            <a:r>
              <a:rPr lang="en-IN" i="1" dirty="0">
                <a:solidFill>
                  <a:schemeClr val="tx1"/>
                </a:solidFill>
                <a:latin typeface="Constantia" panose="02030602050306030303" pitchFamily="18" charset="0"/>
              </a:rPr>
              <a:t>Data Protection Act, 1998</a:t>
            </a:r>
            <a:r>
              <a:rPr lang="en-IN" i="1" dirty="0">
                <a:solidFill>
                  <a:schemeClr val="accent6">
                    <a:lumMod val="50000"/>
                  </a:schemeClr>
                </a:solidFill>
                <a:latin typeface="Constantia" panose="02030602050306030303" pitchFamily="18" charset="0"/>
              </a:rPr>
              <a:t> or whose release would breach the data protection principles.</a:t>
            </a:r>
            <a:r>
              <a:rPr lang="en-IN" dirty="0">
                <a:solidFill>
                  <a:schemeClr val="accent6">
                    <a:lumMod val="50000"/>
                  </a:schemeClr>
                </a:solidFill>
                <a:latin typeface="Constantia" panose="02030602050306030303" pitchFamily="18" charset="0"/>
              </a:rPr>
              <a:t>  </a:t>
            </a:r>
            <a:r>
              <a:rPr lang="en-IN" i="1" dirty="0">
                <a:solidFill>
                  <a:schemeClr val="accent6">
                    <a:lumMod val="50000"/>
                  </a:schemeClr>
                </a:solidFill>
                <a:latin typeface="Constantia" panose="02030602050306030303" pitchFamily="18" charset="0"/>
              </a:rPr>
              <a:t> </a:t>
            </a:r>
            <a:endParaRPr lang="en-IN" dirty="0">
              <a:solidFill>
                <a:schemeClr val="accent6">
                  <a:lumMod val="50000"/>
                </a:schemeClr>
              </a:solidFill>
              <a:latin typeface="Constantia" panose="02030602050306030303" pitchFamily="18" charset="0"/>
            </a:endParaRPr>
          </a:p>
          <a:p>
            <a:pPr lvl="1" algn="just">
              <a:spcAft>
                <a:spcPts val="0"/>
              </a:spcAft>
            </a:pPr>
            <a:r>
              <a:rPr lang="en-IN" b="1" i="1" dirty="0">
                <a:solidFill>
                  <a:schemeClr val="accent6">
                    <a:lumMod val="50000"/>
                  </a:schemeClr>
                </a:solidFill>
                <a:latin typeface="Constantia" panose="02030602050306030303" pitchFamily="18" charset="0"/>
              </a:rPr>
              <a:t>(vii)</a:t>
            </a:r>
            <a:r>
              <a:rPr lang="en-IN" i="1" dirty="0">
                <a:solidFill>
                  <a:schemeClr val="accent6">
                    <a:lumMod val="50000"/>
                  </a:schemeClr>
                </a:solidFill>
                <a:latin typeface="Constantia" panose="02030602050306030303" pitchFamily="18" charset="0"/>
              </a:rPr>
              <a:t> Information provided in confidence. </a:t>
            </a:r>
            <a:endParaRPr lang="en-IN" dirty="0">
              <a:solidFill>
                <a:schemeClr val="accent6">
                  <a:lumMod val="50000"/>
                </a:schemeClr>
              </a:solidFill>
              <a:latin typeface="Constantia" panose="02030602050306030303" pitchFamily="18" charset="0"/>
            </a:endParaRPr>
          </a:p>
          <a:p>
            <a:pPr lvl="1" algn="just">
              <a:spcAft>
                <a:spcPts val="0"/>
              </a:spcAft>
            </a:pPr>
            <a:r>
              <a:rPr lang="en-IN" b="1" i="1" dirty="0">
                <a:solidFill>
                  <a:schemeClr val="accent6">
                    <a:lumMod val="50000"/>
                  </a:schemeClr>
                </a:solidFill>
                <a:latin typeface="Constantia" panose="02030602050306030303" pitchFamily="18" charset="0"/>
              </a:rPr>
              <a:t>(viii)</a:t>
            </a:r>
            <a:r>
              <a:rPr lang="en-IN" i="1" dirty="0">
                <a:solidFill>
                  <a:schemeClr val="accent6">
                    <a:lumMod val="50000"/>
                  </a:schemeClr>
                </a:solidFill>
                <a:latin typeface="Constantia" panose="02030602050306030303" pitchFamily="18" charset="0"/>
              </a:rPr>
              <a:t> Information, disclosing of which is prohibited by an enactment, incompatible with European Union obligation or would commit a contempt of court. </a:t>
            </a:r>
            <a:endParaRPr lang="en-IN" dirty="0">
              <a:solidFill>
                <a:schemeClr val="accent6">
                  <a:lumMod val="50000"/>
                </a:schemeClr>
              </a:solidFill>
              <a:latin typeface="Constantia" panose="02030602050306030303" pitchFamily="18" charset="0"/>
            </a:endParaRPr>
          </a:p>
        </p:txBody>
      </p:sp>
    </p:spTree>
    <p:extLst>
      <p:ext uri="{BB962C8B-B14F-4D97-AF65-F5344CB8AC3E}">
        <p14:creationId xmlns:p14="http://schemas.microsoft.com/office/powerpoint/2010/main" val="3692272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103045"/>
            <a:ext cx="7729728" cy="899278"/>
          </a:xfrm>
        </p:spPr>
        <p:txBody>
          <a:bodyPr>
            <a:normAutofit/>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POSITION IN INDIA</a:t>
            </a:r>
            <a:endParaRPr lang="en-IN" sz="4400" dirty="0">
              <a:solidFill>
                <a:schemeClr val="tx2"/>
              </a:solidFill>
            </a:endParaRPr>
          </a:p>
        </p:txBody>
      </p:sp>
      <p:sp>
        <p:nvSpPr>
          <p:cNvPr id="3" name="Content Placeholder 2"/>
          <p:cNvSpPr>
            <a:spLocks noGrp="1"/>
          </p:cNvSpPr>
          <p:nvPr>
            <p:ph idx="1"/>
          </p:nvPr>
        </p:nvSpPr>
        <p:spPr>
          <a:xfrm>
            <a:off x="870438" y="870438"/>
            <a:ext cx="11007969" cy="5987561"/>
          </a:xfrm>
        </p:spPr>
        <p:txBody>
          <a:bodyPr>
            <a:normAutofit lnSpcReduction="10000"/>
          </a:bodyPr>
          <a:lstStyle/>
          <a:p>
            <a:pPr algn="just">
              <a:spcAft>
                <a:spcPts val="0"/>
              </a:spcAft>
            </a:pPr>
            <a:r>
              <a:rPr lang="en-US" sz="2200" dirty="0">
                <a:solidFill>
                  <a:schemeClr val="accent6">
                    <a:lumMod val="50000"/>
                  </a:schemeClr>
                </a:solidFill>
                <a:latin typeface="Constantia" panose="02030602050306030303" pitchFamily="18" charset="0"/>
              </a:rPr>
              <a:t>The formal recognition of a legal RTI in India occurred more than two decades before legislation was finally enacted, when the Supreme Court of India ruled in </a:t>
            </a:r>
            <a:r>
              <a:rPr lang="en-US" sz="2200" i="1" dirty="0">
                <a:solidFill>
                  <a:schemeClr val="tx1"/>
                </a:solidFill>
                <a:latin typeface="Constantia" panose="02030602050306030303" pitchFamily="18" charset="0"/>
              </a:rPr>
              <a:t>State of U.P. v. Raj </a:t>
            </a:r>
            <a:r>
              <a:rPr lang="en-US" sz="2200" i="1" dirty="0" err="1">
                <a:solidFill>
                  <a:schemeClr val="tx1"/>
                </a:solidFill>
                <a:latin typeface="Constantia" panose="02030602050306030303" pitchFamily="18" charset="0"/>
              </a:rPr>
              <a:t>Narain</a:t>
            </a:r>
            <a:r>
              <a:rPr lang="en-US" sz="2200" b="1" dirty="0">
                <a:solidFill>
                  <a:schemeClr val="tx1"/>
                </a:solidFill>
                <a:latin typeface="Constantia" panose="02030602050306030303" pitchFamily="18" charset="0"/>
              </a:rPr>
              <a:t>, </a:t>
            </a:r>
            <a:r>
              <a:rPr lang="en-US" sz="2200" i="1" dirty="0">
                <a:solidFill>
                  <a:schemeClr val="tx1"/>
                </a:solidFill>
                <a:latin typeface="Constantia" panose="02030602050306030303" pitchFamily="18" charset="0"/>
              </a:rPr>
              <a:t>1975</a:t>
            </a:r>
            <a:r>
              <a:rPr lang="en-US" sz="2200" b="1" dirty="0">
                <a:solidFill>
                  <a:schemeClr val="tx1"/>
                </a:solidFill>
                <a:latin typeface="Constantia" panose="02030602050306030303" pitchFamily="18" charset="0"/>
              </a:rPr>
              <a:t> </a:t>
            </a:r>
            <a:r>
              <a:rPr lang="en-US" sz="2200" dirty="0">
                <a:solidFill>
                  <a:schemeClr val="accent6">
                    <a:lumMod val="50000"/>
                  </a:schemeClr>
                </a:solidFill>
                <a:latin typeface="Constantia" panose="02030602050306030303" pitchFamily="18" charset="0"/>
              </a:rPr>
              <a:t>that the right to information is implicit in the right to freedom of speech and expression explicitly guaranteed in </a:t>
            </a:r>
            <a:r>
              <a:rPr lang="en-US" sz="2200" i="1" dirty="0">
                <a:solidFill>
                  <a:schemeClr val="tx1"/>
                </a:solidFill>
                <a:latin typeface="Constantia" panose="02030602050306030303" pitchFamily="18" charset="0"/>
              </a:rPr>
              <a:t>Article 19 of the Constitution of India</a:t>
            </a:r>
            <a:r>
              <a:rPr lang="en-US" sz="2200" dirty="0">
                <a:solidFill>
                  <a:schemeClr val="accent6">
                    <a:lumMod val="50000"/>
                  </a:schemeClr>
                </a:solidFill>
                <a:latin typeface="Constantia" panose="02030602050306030303" pitchFamily="18" charset="0"/>
              </a:rPr>
              <a:t>.</a:t>
            </a:r>
          </a:p>
          <a:p>
            <a:pPr algn="just">
              <a:spcAft>
                <a:spcPts val="0"/>
              </a:spcAft>
            </a:pPr>
            <a:r>
              <a:rPr lang="en-IN" sz="2200" dirty="0">
                <a:solidFill>
                  <a:schemeClr val="accent6">
                    <a:lumMod val="50000"/>
                  </a:schemeClr>
                </a:solidFill>
                <a:latin typeface="Constantia" panose="02030602050306030303" pitchFamily="18" charset="0"/>
              </a:rPr>
              <a:t>In </a:t>
            </a:r>
            <a:r>
              <a:rPr lang="en-IN" sz="2200" i="1" dirty="0">
                <a:solidFill>
                  <a:schemeClr val="tx1"/>
                </a:solidFill>
                <a:latin typeface="Constantia" panose="02030602050306030303" pitchFamily="18" charset="0"/>
              </a:rPr>
              <a:t>Bennett Coleman &amp; </a:t>
            </a:r>
            <a:r>
              <a:rPr lang="en-US" sz="2200" i="1" dirty="0">
                <a:solidFill>
                  <a:schemeClr val="tx1"/>
                </a:solidFill>
                <a:latin typeface="Constantia" panose="02030602050306030303" pitchFamily="18" charset="0"/>
              </a:rPr>
              <a:t>Co. v. Union of India</a:t>
            </a:r>
            <a:r>
              <a:rPr lang="en-US" sz="2200" dirty="0">
                <a:solidFill>
                  <a:schemeClr val="tx1"/>
                </a:solidFill>
                <a:latin typeface="Constantia" panose="02030602050306030303" pitchFamily="18" charset="0"/>
              </a:rPr>
              <a:t>, </a:t>
            </a:r>
            <a:r>
              <a:rPr lang="en-US" sz="2200" i="1" dirty="0">
                <a:solidFill>
                  <a:schemeClr val="tx1"/>
                </a:solidFill>
                <a:latin typeface="Constantia" panose="02030602050306030303" pitchFamily="18" charset="0"/>
              </a:rPr>
              <a:t>1973</a:t>
            </a:r>
            <a:r>
              <a:rPr lang="en-US" sz="2200" dirty="0">
                <a:solidFill>
                  <a:schemeClr val="accent6">
                    <a:lumMod val="50000"/>
                  </a:schemeClr>
                </a:solidFill>
                <a:latin typeface="Constantia" panose="02030602050306030303" pitchFamily="18" charset="0"/>
              </a:rPr>
              <a:t>, the right to information was held to be included within the right to freedom of speech and expression guaranteed by Art. 19 (1)(a). </a:t>
            </a:r>
          </a:p>
          <a:p>
            <a:pPr algn="just">
              <a:spcAft>
                <a:spcPts val="0"/>
              </a:spcAft>
            </a:pPr>
            <a:r>
              <a:rPr lang="en-US" sz="2200" dirty="0">
                <a:solidFill>
                  <a:schemeClr val="accent6">
                    <a:lumMod val="50000"/>
                  </a:schemeClr>
                </a:solidFill>
                <a:latin typeface="Constantia" panose="02030602050306030303" pitchFamily="18" charset="0"/>
              </a:rPr>
              <a:t>In </a:t>
            </a:r>
            <a:r>
              <a:rPr lang="en-US" sz="2200" i="1" dirty="0">
                <a:solidFill>
                  <a:schemeClr val="tx1"/>
                </a:solidFill>
                <a:latin typeface="Constantia" panose="02030602050306030303" pitchFamily="18" charset="0"/>
              </a:rPr>
              <a:t>S.P. Gupta v. Union of India</a:t>
            </a:r>
            <a:r>
              <a:rPr lang="en-US" sz="2200" dirty="0">
                <a:solidFill>
                  <a:schemeClr val="tx1"/>
                </a:solidFill>
                <a:latin typeface="Constantia" panose="02030602050306030303" pitchFamily="18" charset="0"/>
              </a:rPr>
              <a:t>, </a:t>
            </a:r>
            <a:r>
              <a:rPr lang="en-US" sz="2200" i="1" dirty="0">
                <a:solidFill>
                  <a:schemeClr val="tx1"/>
                </a:solidFill>
                <a:latin typeface="Constantia" panose="02030602050306030303" pitchFamily="18" charset="0"/>
              </a:rPr>
              <a:t>1982</a:t>
            </a:r>
            <a:r>
              <a:rPr lang="en-US" sz="2200" dirty="0">
                <a:solidFill>
                  <a:schemeClr val="tx1"/>
                </a:solidFill>
                <a:latin typeface="Constantia" panose="02030602050306030303" pitchFamily="18" charset="0"/>
              </a:rPr>
              <a:t> </a:t>
            </a:r>
            <a:r>
              <a:rPr lang="en-US" sz="2200" dirty="0">
                <a:solidFill>
                  <a:schemeClr val="accent6">
                    <a:lumMod val="50000"/>
                  </a:schemeClr>
                </a:solidFill>
                <a:latin typeface="Constantia" panose="02030602050306030303" pitchFamily="18" charset="0"/>
              </a:rPr>
              <a:t>the right of the people to know about every public act, and the details of every public transaction undertaken by public functionaries was described.</a:t>
            </a:r>
          </a:p>
          <a:p>
            <a:pPr algn="just">
              <a:spcAft>
                <a:spcPts val="0"/>
              </a:spcAft>
            </a:pPr>
            <a:r>
              <a:rPr lang="en-US" sz="2200" dirty="0">
                <a:solidFill>
                  <a:schemeClr val="accent6">
                    <a:lumMod val="50000"/>
                  </a:schemeClr>
                </a:solidFill>
                <a:latin typeface="Constantia" panose="02030602050306030303" pitchFamily="18" charset="0"/>
              </a:rPr>
              <a:t>In </a:t>
            </a:r>
            <a:r>
              <a:rPr lang="en-US" sz="2200" i="1" dirty="0">
                <a:solidFill>
                  <a:schemeClr val="tx1"/>
                </a:solidFill>
                <a:latin typeface="Constantia" panose="02030602050306030303" pitchFamily="18" charset="0"/>
              </a:rPr>
              <a:t>Peoples Union for Civil Liberties v. Union of India, 1997 </a:t>
            </a:r>
            <a:r>
              <a:rPr lang="en-US" sz="2200" dirty="0">
                <a:solidFill>
                  <a:schemeClr val="accent6">
                    <a:lumMod val="50000"/>
                  </a:schemeClr>
                </a:solidFill>
                <a:latin typeface="Constantia" panose="02030602050306030303" pitchFamily="18" charset="0"/>
              </a:rPr>
              <a:t>the Supreme Court observed that Right of information is a facet of the freedom of ‘speech and expression’ as contained in Article 19(1)(a) of the Constitution of India. </a:t>
            </a:r>
          </a:p>
          <a:p>
            <a:pPr algn="just">
              <a:spcAft>
                <a:spcPts val="0"/>
              </a:spcAft>
            </a:pPr>
            <a:r>
              <a:rPr lang="en-US" sz="2200" dirty="0">
                <a:solidFill>
                  <a:schemeClr val="accent6">
                    <a:lumMod val="50000"/>
                  </a:schemeClr>
                </a:solidFill>
                <a:latin typeface="Constantia" panose="02030602050306030303" pitchFamily="18" charset="0"/>
              </a:rPr>
              <a:t>Also in </a:t>
            </a:r>
            <a:r>
              <a:rPr lang="en-US" sz="2200" i="1" dirty="0">
                <a:solidFill>
                  <a:schemeClr val="tx1"/>
                </a:solidFill>
                <a:latin typeface="Constantia" panose="02030602050306030303" pitchFamily="18" charset="0"/>
              </a:rPr>
              <a:t>Secretary, Ministry of Information &amp; Broadcasting v. Cricket Assn. of Bengal</a:t>
            </a:r>
            <a:r>
              <a:rPr lang="en-US" sz="2200" dirty="0">
                <a:solidFill>
                  <a:schemeClr val="tx1"/>
                </a:solidFill>
                <a:latin typeface="Constantia" panose="02030602050306030303" pitchFamily="18" charset="0"/>
              </a:rPr>
              <a:t>,</a:t>
            </a:r>
            <a:r>
              <a:rPr lang="en-US" sz="2200" dirty="0">
                <a:solidFill>
                  <a:schemeClr val="accent6">
                    <a:lumMod val="50000"/>
                  </a:schemeClr>
                </a:solidFill>
                <a:latin typeface="Constantia" panose="02030602050306030303" pitchFamily="18" charset="0"/>
              </a:rPr>
              <a:t> </a:t>
            </a:r>
            <a:r>
              <a:rPr lang="en-US" sz="2200" i="1" dirty="0">
                <a:solidFill>
                  <a:schemeClr val="tx1"/>
                </a:solidFill>
                <a:latin typeface="Constantia" panose="02030602050306030303" pitchFamily="18" charset="0"/>
              </a:rPr>
              <a:t>1995</a:t>
            </a:r>
            <a:r>
              <a:rPr lang="en-US" sz="2200" dirty="0">
                <a:solidFill>
                  <a:schemeClr val="accent6">
                    <a:lumMod val="50000"/>
                  </a:schemeClr>
                </a:solidFill>
                <a:latin typeface="Constantia" panose="02030602050306030303" pitchFamily="18" charset="0"/>
              </a:rPr>
              <a:t> the SC held that the airwaves were a public property and its distribution among the government media and the private channels should be done on equitable basis as the freedom of speech included the right to impart and receive information from electronic media.</a:t>
            </a:r>
          </a:p>
        </p:txBody>
      </p:sp>
    </p:spTree>
    <p:extLst>
      <p:ext uri="{BB962C8B-B14F-4D97-AF65-F5344CB8AC3E}">
        <p14:creationId xmlns:p14="http://schemas.microsoft.com/office/powerpoint/2010/main" val="3692272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369" y="103045"/>
            <a:ext cx="11553093" cy="899278"/>
          </a:xfrm>
        </p:spPr>
        <p:txBody>
          <a:bodyPr>
            <a:normAutofit fontScale="90000"/>
          </a:bodyPr>
          <a:lstStyle/>
          <a:p>
            <a:pPr algn="ctr"/>
            <a:r>
              <a:rPr lang="en-US" sz="4400" b="1" dirty="0">
                <a:solidFill>
                  <a:schemeClr val="tx2"/>
                </a:solidFill>
                <a:effectLst>
                  <a:outerShdw blurRad="38100" dist="38100" dir="2700000" algn="tl">
                    <a:srgbClr val="000000">
                      <a:alpha val="43137"/>
                    </a:srgbClr>
                  </a:outerShdw>
                </a:effectLst>
                <a:latin typeface="Constantia" pitchFamily="18" charset="0"/>
              </a:rPr>
              <a:t>RIGHT TO INFORMATION ACT, 2005 IN INDIA</a:t>
            </a:r>
            <a:endParaRPr lang="en-IN" sz="4400" dirty="0">
              <a:solidFill>
                <a:schemeClr val="tx2"/>
              </a:solidFill>
            </a:endParaRPr>
          </a:p>
        </p:txBody>
      </p:sp>
      <p:sp>
        <p:nvSpPr>
          <p:cNvPr id="3" name="Content Placeholder 2"/>
          <p:cNvSpPr>
            <a:spLocks noGrp="1"/>
          </p:cNvSpPr>
          <p:nvPr>
            <p:ph idx="1"/>
          </p:nvPr>
        </p:nvSpPr>
        <p:spPr>
          <a:xfrm>
            <a:off x="852854" y="870438"/>
            <a:ext cx="11192607" cy="5987562"/>
          </a:xfrm>
        </p:spPr>
        <p:txBody>
          <a:bodyPr>
            <a:noAutofit/>
          </a:bodyPr>
          <a:lstStyle/>
          <a:p>
            <a:pPr algn="just">
              <a:spcAft>
                <a:spcPts val="0"/>
              </a:spcAft>
            </a:pPr>
            <a:r>
              <a:rPr lang="en-IN" sz="2200" dirty="0">
                <a:solidFill>
                  <a:schemeClr val="accent6">
                    <a:lumMod val="50000"/>
                  </a:schemeClr>
                </a:solidFill>
                <a:latin typeface="Constantia" panose="02030602050306030303" pitchFamily="18" charset="0"/>
              </a:rPr>
              <a:t>The </a:t>
            </a:r>
            <a:r>
              <a:rPr lang="en-IN" sz="2200" i="1" dirty="0">
                <a:solidFill>
                  <a:schemeClr val="tx1"/>
                </a:solidFill>
                <a:latin typeface="Constantia" panose="02030602050306030303" pitchFamily="18" charset="0"/>
              </a:rPr>
              <a:t>Right to Information Act, 2005 </a:t>
            </a:r>
            <a:r>
              <a:rPr lang="en-IN" sz="2200" dirty="0">
                <a:solidFill>
                  <a:schemeClr val="accent6">
                    <a:lumMod val="50000"/>
                  </a:schemeClr>
                </a:solidFill>
                <a:latin typeface="Constantia" panose="02030602050306030303" pitchFamily="18" charset="0"/>
              </a:rPr>
              <a:t>is enacted to provide for establishment of the practical regime of Right to Information for citizens of India. </a:t>
            </a:r>
          </a:p>
          <a:p>
            <a:pPr algn="just">
              <a:spcAft>
                <a:spcPts val="0"/>
              </a:spcAft>
            </a:pPr>
            <a:r>
              <a:rPr lang="en-IN" sz="2200" dirty="0">
                <a:solidFill>
                  <a:schemeClr val="accent6">
                    <a:lumMod val="50000"/>
                  </a:schemeClr>
                </a:solidFill>
                <a:latin typeface="Constantia" panose="02030602050306030303" pitchFamily="18" charset="0"/>
              </a:rPr>
              <a:t>It has replaced the previous </a:t>
            </a:r>
            <a:r>
              <a:rPr lang="en-IN" sz="2200" i="1" dirty="0">
                <a:solidFill>
                  <a:schemeClr val="tx1"/>
                </a:solidFill>
                <a:latin typeface="Constantia" panose="02030602050306030303" pitchFamily="18" charset="0"/>
              </a:rPr>
              <a:t>Freedom of Information Act, 2002</a:t>
            </a:r>
            <a:r>
              <a:rPr lang="en-IN" sz="2200" i="1" dirty="0">
                <a:solidFill>
                  <a:schemeClr val="accent6">
                    <a:lumMod val="50000"/>
                  </a:schemeClr>
                </a:solidFill>
                <a:latin typeface="Constantia" panose="02030602050306030303" pitchFamily="18" charset="0"/>
              </a:rPr>
              <a:t>. </a:t>
            </a:r>
          </a:p>
          <a:p>
            <a:pPr algn="just">
              <a:spcAft>
                <a:spcPts val="0"/>
              </a:spcAft>
            </a:pPr>
            <a:r>
              <a:rPr lang="en-IN" sz="2200" dirty="0">
                <a:solidFill>
                  <a:schemeClr val="accent6">
                    <a:lumMod val="50000"/>
                  </a:schemeClr>
                </a:solidFill>
                <a:latin typeface="Constantia" panose="02030602050306030303" pitchFamily="18" charset="0"/>
              </a:rPr>
              <a:t>According to the provisions of this Act, any citizen of India may request to get information from a “public authority” or a body of Government or “Instrumentality of State” and the authority concerned is bound to reply expeditiously or within 30 days. </a:t>
            </a:r>
          </a:p>
          <a:p>
            <a:pPr algn="just">
              <a:spcAft>
                <a:spcPts val="0"/>
              </a:spcAft>
            </a:pPr>
            <a:r>
              <a:rPr lang="en-IN" sz="2200" dirty="0">
                <a:solidFill>
                  <a:schemeClr val="accent6">
                    <a:lumMod val="50000"/>
                  </a:schemeClr>
                </a:solidFill>
                <a:latin typeface="Constantia" panose="02030602050306030303" pitchFamily="18" charset="0"/>
              </a:rPr>
              <a:t>Every democracy requires an informed citizenry and transparency of information which are vital to its functioning and also to control corruption and to hold Governments and their instrumentalities accountable to the governed. </a:t>
            </a:r>
          </a:p>
          <a:p>
            <a:pPr algn="just">
              <a:spcAft>
                <a:spcPts val="0"/>
              </a:spcAft>
            </a:pPr>
            <a:r>
              <a:rPr lang="en-IN" sz="2200" dirty="0">
                <a:solidFill>
                  <a:schemeClr val="accent6">
                    <a:lumMod val="50000"/>
                  </a:schemeClr>
                </a:solidFill>
                <a:latin typeface="Constantia" panose="02030602050306030303" pitchFamily="18" charset="0"/>
              </a:rPr>
              <a:t>But, revelation of information in actual practice is likely to conflict with other public interests including efficient operations of the Governments, optimum use of limited fiscal resources and the preservation of confidentiality of sensitive information. </a:t>
            </a:r>
          </a:p>
          <a:p>
            <a:pPr algn="just">
              <a:spcAft>
                <a:spcPts val="0"/>
              </a:spcAft>
            </a:pPr>
            <a:r>
              <a:rPr lang="en-IN" sz="2200" dirty="0">
                <a:solidFill>
                  <a:schemeClr val="accent6">
                    <a:lumMod val="50000"/>
                  </a:schemeClr>
                </a:solidFill>
                <a:latin typeface="Constantia" panose="02030602050306030303" pitchFamily="18" charset="0"/>
              </a:rPr>
              <a:t>As such, it is necessary to harmonise these conflicting interests while preserving the paramountcy of the democratic ideal. </a:t>
            </a:r>
          </a:p>
          <a:p>
            <a:pPr algn="just">
              <a:spcAft>
                <a:spcPts val="0"/>
              </a:spcAft>
            </a:pPr>
            <a:r>
              <a:rPr lang="en-IN" sz="2200" dirty="0">
                <a:solidFill>
                  <a:schemeClr val="accent6">
                    <a:lumMod val="50000"/>
                  </a:schemeClr>
                </a:solidFill>
                <a:latin typeface="Constantia" panose="02030602050306030303" pitchFamily="18" charset="0"/>
              </a:rPr>
              <a:t>Due to these reasons, it is expedient to provide for furnishing certain information to citizens who desire to have it. For this purpose, this Act has been passed.</a:t>
            </a:r>
            <a:endParaRPr lang="en-US" sz="2200" dirty="0">
              <a:solidFill>
                <a:schemeClr val="accent6">
                  <a:lumMod val="50000"/>
                </a:schemeClr>
              </a:solidFill>
              <a:latin typeface="Constantia" panose="02030602050306030303" pitchFamily="18" charset="0"/>
            </a:endParaRPr>
          </a:p>
        </p:txBody>
      </p:sp>
    </p:spTree>
    <p:extLst>
      <p:ext uri="{BB962C8B-B14F-4D97-AF65-F5344CB8AC3E}">
        <p14:creationId xmlns:p14="http://schemas.microsoft.com/office/powerpoint/2010/main" val="3692272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447" y="103045"/>
            <a:ext cx="11403622" cy="899278"/>
          </a:xfrm>
        </p:spPr>
        <p:txBody>
          <a:bodyPr>
            <a:normAutofit fontScale="90000"/>
          </a:bodyPr>
          <a:lstStyle/>
          <a:p>
            <a:pPr algn="ctr"/>
            <a:r>
              <a:rPr lang="en-US" b="1" dirty="0">
                <a:effectLst>
                  <a:outerShdw blurRad="38100" dist="38100" dir="2700000" algn="tl">
                    <a:srgbClr val="000000">
                      <a:alpha val="43137"/>
                    </a:srgbClr>
                  </a:outerShdw>
                </a:effectLst>
                <a:latin typeface="Constantia" pitchFamily="18" charset="0"/>
              </a:rPr>
              <a:t>RIGHT TO INFORMATION UNDER THE ACT</a:t>
            </a:r>
            <a:endParaRPr lang="en-IN" sz="4400" dirty="0">
              <a:solidFill>
                <a:schemeClr val="tx2"/>
              </a:solidFill>
            </a:endParaRPr>
          </a:p>
        </p:txBody>
      </p:sp>
      <p:sp>
        <p:nvSpPr>
          <p:cNvPr id="3" name="Content Placeholder 2"/>
          <p:cNvSpPr>
            <a:spLocks noGrp="1"/>
          </p:cNvSpPr>
          <p:nvPr>
            <p:ph idx="1"/>
          </p:nvPr>
        </p:nvSpPr>
        <p:spPr>
          <a:xfrm>
            <a:off x="1195755" y="1151791"/>
            <a:ext cx="10383714" cy="5574323"/>
          </a:xfrm>
        </p:spPr>
        <p:txBody>
          <a:bodyPr>
            <a:noAutofit/>
          </a:bodyPr>
          <a:lstStyle/>
          <a:p>
            <a:pPr algn="just">
              <a:spcAft>
                <a:spcPts val="0"/>
              </a:spcAft>
            </a:pPr>
            <a:r>
              <a:rPr lang="en-US" sz="2800" i="1" dirty="0">
                <a:solidFill>
                  <a:schemeClr val="tx1"/>
                </a:solidFill>
                <a:latin typeface="Constantia" panose="02030602050306030303" pitchFamily="18" charset="0"/>
              </a:rPr>
              <a:t>“Information” </a:t>
            </a:r>
            <a:r>
              <a:rPr lang="en-US" sz="2800" dirty="0">
                <a:solidFill>
                  <a:schemeClr val="accent6">
                    <a:lumMod val="50000"/>
                  </a:schemeClr>
                </a:solidFill>
                <a:latin typeface="Constantia" panose="02030602050306030303" pitchFamily="18" charset="0"/>
              </a:rPr>
              <a:t>includes any mode of information in any form of record, document, e-mail, circular, press releases, contract, sample, electronic data etc.</a:t>
            </a:r>
          </a:p>
          <a:p>
            <a:pPr algn="just">
              <a:spcAft>
                <a:spcPts val="0"/>
              </a:spcAft>
            </a:pPr>
            <a:r>
              <a:rPr lang="en-US" sz="2800" dirty="0">
                <a:solidFill>
                  <a:schemeClr val="accent6">
                    <a:lumMod val="50000"/>
                  </a:schemeClr>
                </a:solidFill>
                <a:latin typeface="Constantia" panose="02030602050306030303" pitchFamily="18" charset="0"/>
              </a:rPr>
              <a:t>The </a:t>
            </a:r>
            <a:r>
              <a:rPr lang="en-US" sz="2800" i="1" dirty="0">
                <a:solidFill>
                  <a:schemeClr val="tx1"/>
                </a:solidFill>
                <a:latin typeface="Constantia" panose="02030602050306030303" pitchFamily="18" charset="0"/>
              </a:rPr>
              <a:t>“right to information” </a:t>
            </a:r>
            <a:r>
              <a:rPr lang="en-US" sz="2800" dirty="0">
                <a:solidFill>
                  <a:schemeClr val="accent6">
                    <a:lumMod val="50000"/>
                  </a:schemeClr>
                </a:solidFill>
                <a:latin typeface="Constantia" panose="02030602050306030303" pitchFamily="18" charset="0"/>
              </a:rPr>
              <a:t>covers inspection of work, document, record, and its certified copy and information in the form of diskettes, floppies, video cassettes in electronic forms, tapes or stored information in computers etc.</a:t>
            </a:r>
          </a:p>
          <a:p>
            <a:pPr algn="just">
              <a:spcAft>
                <a:spcPts val="0"/>
              </a:spcAft>
            </a:pPr>
            <a:r>
              <a:rPr lang="en-US" sz="2800" dirty="0">
                <a:solidFill>
                  <a:schemeClr val="accent6">
                    <a:lumMod val="50000"/>
                  </a:schemeClr>
                </a:solidFill>
                <a:latin typeface="Constantia" panose="02030602050306030303" pitchFamily="18" charset="0"/>
              </a:rPr>
              <a:t>Information can be provided on written request or request by electronic means with payment of nominal fee.</a:t>
            </a:r>
          </a:p>
          <a:p>
            <a:pPr algn="just">
              <a:spcAft>
                <a:spcPts val="0"/>
              </a:spcAft>
            </a:pPr>
            <a:r>
              <a:rPr lang="en-US" sz="2800" dirty="0">
                <a:solidFill>
                  <a:schemeClr val="accent6">
                    <a:lumMod val="50000"/>
                  </a:schemeClr>
                </a:solidFill>
                <a:latin typeface="Constantia" panose="02030602050306030303" pitchFamily="18" charset="0"/>
              </a:rPr>
              <a:t>Penalty for refusal of application or for not providing information within 30 days is </a:t>
            </a:r>
            <a:r>
              <a:rPr lang="en-US" sz="2800" i="1" dirty="0" err="1">
                <a:solidFill>
                  <a:schemeClr val="tx1"/>
                </a:solidFill>
                <a:latin typeface="Constantia" panose="02030602050306030303" pitchFamily="18" charset="0"/>
              </a:rPr>
              <a:t>Rs</a:t>
            </a:r>
            <a:r>
              <a:rPr lang="en-US" sz="2800" i="1" dirty="0">
                <a:solidFill>
                  <a:schemeClr val="tx1"/>
                </a:solidFill>
                <a:latin typeface="Constantia" panose="02030602050306030303" pitchFamily="18" charset="0"/>
              </a:rPr>
              <a:t>. 250</a:t>
            </a:r>
            <a:r>
              <a:rPr lang="en-US" sz="2800" dirty="0">
                <a:solidFill>
                  <a:schemeClr val="accent6">
                    <a:lumMod val="50000"/>
                  </a:schemeClr>
                </a:solidFill>
                <a:latin typeface="Constantia" panose="02030602050306030303" pitchFamily="18" charset="0"/>
              </a:rPr>
              <a:t> per day,  but the total amount should not exceed </a:t>
            </a:r>
            <a:r>
              <a:rPr lang="en-US" sz="2800" i="1" dirty="0" err="1">
                <a:solidFill>
                  <a:schemeClr val="tx1"/>
                </a:solidFill>
                <a:latin typeface="Constantia" panose="02030602050306030303" pitchFamily="18" charset="0"/>
              </a:rPr>
              <a:t>Rs</a:t>
            </a:r>
            <a:r>
              <a:rPr lang="en-US" sz="2800" i="1" dirty="0">
                <a:solidFill>
                  <a:schemeClr val="tx1"/>
                </a:solidFill>
                <a:latin typeface="Constantia" panose="02030602050306030303" pitchFamily="18" charset="0"/>
              </a:rPr>
              <a:t>. 25,000</a:t>
            </a:r>
            <a:r>
              <a:rPr lang="en-US" sz="2800" dirty="0">
                <a:solidFill>
                  <a:schemeClr val="accent6">
                    <a:lumMod val="50000"/>
                  </a:schemeClr>
                </a:solidFill>
                <a:latin typeface="Constantia" panose="02030602050306030303" pitchFamily="18" charset="0"/>
              </a:rPr>
              <a:t>.  </a:t>
            </a:r>
          </a:p>
        </p:txBody>
      </p:sp>
    </p:spTree>
    <p:extLst>
      <p:ext uri="{BB962C8B-B14F-4D97-AF65-F5344CB8AC3E}">
        <p14:creationId xmlns:p14="http://schemas.microsoft.com/office/powerpoint/2010/main" val="369227253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305</TotalTime>
  <Words>2342</Words>
  <Application>Microsoft Office PowerPoint</Application>
  <PresentationFormat>Widescreen</PresentationFormat>
  <Paragraphs>103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Constantia</vt:lpstr>
      <vt:lpstr>Franklin Gothic Book</vt:lpstr>
      <vt:lpstr>Simplified Arabic Fixed</vt:lpstr>
      <vt:lpstr>Tahoma</vt:lpstr>
      <vt:lpstr>Crop</vt:lpstr>
      <vt:lpstr>LL.M. SEMESTER II  COURSE CODE : 204E (Gr-B)  COURSE TITLE : COMPARATIVE ADMINISTRATIVE LAW  UNIT V : State privilege to refuse Production of documents in Courts, Right to Information and  Official Secrets Act   5.2 Right to Information in  India &amp; UK </vt:lpstr>
      <vt:lpstr>INTRODUCTION</vt:lpstr>
      <vt:lpstr>SIGNIFICANCE OF RIGHT TO INFORMATION</vt:lpstr>
      <vt:lpstr>BACKGROUND</vt:lpstr>
      <vt:lpstr>POSITION IN GREAT BRITAIN</vt:lpstr>
      <vt:lpstr>UK FREEDOM OF INFORMATION ACT, 2000 </vt:lpstr>
      <vt:lpstr>POSITION IN INDIA</vt:lpstr>
      <vt:lpstr>RIGHT TO INFORMATION ACT, 2005 IN INDIA</vt:lpstr>
      <vt:lpstr>RIGHT TO INFORMATION UNDER THE ACT</vt:lpstr>
      <vt:lpstr>RESTRICTIONS UNDER THE ACT</vt:lpstr>
      <vt:lpstr>RIGHT TO INFORMATION VS. RIGHT TO PRIVACY</vt:lpstr>
      <vt:lpstr>CRITICISM</vt:lpstr>
      <vt:lpstr>CONCLUSION</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LL.M. SEMESTER II  COURSE CODE : 204E (Gr-B)  COURSE TITLE : COMPARATIVE ADMINISTRATIVE LAW  UNIT V : State privilege to refuse Production of documents in Courts, Right to Information and Official Secrets Act   5.2 Right to Information in India &amp; UK </dc:title>
  <dc:creator>Admin</dc:creator>
  <cp:lastModifiedBy>Admin</cp:lastModifiedBy>
  <cp:revision>34</cp:revision>
  <dcterms:created xsi:type="dcterms:W3CDTF">2020-06-04T20:00:30Z</dcterms:created>
  <dcterms:modified xsi:type="dcterms:W3CDTF">2020-06-06T13:28:14Z</dcterms:modified>
</cp:coreProperties>
</file>