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67" r:id="rId4"/>
    <p:sldId id="266" r:id="rId5"/>
    <p:sldId id="263" r:id="rId6"/>
    <p:sldId id="265" r:id="rId7"/>
    <p:sldId id="264" r:id="rId8"/>
    <p:sldId id="262" r:id="rId9"/>
    <p:sldId id="261" r:id="rId10"/>
    <p:sldId id="260" r:id="rId11"/>
    <p:sldId id="259" r:id="rId12"/>
    <p:sldId id="25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6/6/2020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6/6/2020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6/6/2020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6/6/2020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6/6/2020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6/6/2020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6/6/2020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6/6/2020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6/6/2020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60EA64-D806-43AC-9DF2-F8C432F32B4C}" type="datetimeFigureOut">
              <a:rPr lang="en-US" dirty="0"/>
              <a:t>6/6/2020</a:t>
            </a:fld>
            <a:endParaRPr lang="en-US" dirty="0"/>
          </a:p>
        </p:txBody>
      </p:sp>
      <p:sp>
        <p:nvSpPr>
          <p:cNvPr id="6" name="Footer Placeholder 5"/>
          <p:cNvSpPr>
            <a:spLocks noGrp="1"/>
          </p:cNvSpPr>
          <p:nvPr>
            <p:ph type="ftr" sz="quarter" idx="11"/>
          </p:nvPr>
        </p:nvSpPr>
        <p:spPr>
          <a:xfrm>
            <a:off x="804672" y="6236208"/>
            <a:ext cx="5167503" cy="320040"/>
          </a:xfrm>
        </p:spPr>
        <p:txBody>
          <a:bodyPr/>
          <a:lstStyle>
            <a:lvl1pPr>
              <a:defRPr>
                <a:solidFill>
                  <a:srgbClr val="FFFFFF">
                    <a:alpha val="69804"/>
                  </a:srgbClr>
                </a:solidFill>
              </a:defRPr>
            </a:lvl1p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alpha val="90000"/>
                  </a:srgbClr>
                </a:solidFill>
                <a:effectLst>
                  <a:outerShdw blurRad="50800" dist="38100" dir="2700000" algn="tl" rotWithShape="0">
                    <a:prstClr val="black">
                      <a:alpha val="43000"/>
                    </a:prstClr>
                  </a:outerShdw>
                </a:effectLst>
              </a:defRPr>
            </a:lvl1pPr>
          </a:lstStyle>
          <a:p>
            <a:fld id="{1160EA64-D806-43AC-9DF2-F8C432F32B4C}" type="datetimeFigureOut">
              <a:rPr lang="en-US" dirty="0"/>
              <a:pPr/>
              <a:t>6/6/2020</a:t>
            </a:fld>
            <a:endParaRPr lang="en-US" dirty="0"/>
          </a:p>
        </p:txBody>
      </p:sp>
      <p:sp>
        <p:nvSpPr>
          <p:cNvPr id="6" name="Footer Placeholder 5"/>
          <p:cNvSpPr>
            <a:spLocks noGrp="1"/>
          </p:cNvSpPr>
          <p:nvPr>
            <p:ph type="ftr" sz="quarter" idx="11"/>
          </p:nvPr>
        </p:nvSpPr>
        <p:spPr>
          <a:xfrm>
            <a:off x="808523" y="6236208"/>
            <a:ext cx="5103729" cy="320040"/>
          </a:xfrm>
        </p:spPr>
        <p:txBody>
          <a:bodyPr/>
          <a:lstStyle>
            <a:lvl1pPr>
              <a:defRPr>
                <a:solidFill>
                  <a:srgbClr val="FFFFFF">
                    <a:alpha val="70000"/>
                  </a:srgbClr>
                </a:solidFill>
              </a:defRPr>
            </a:lvl1p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6/6/2020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2515" y="-1"/>
            <a:ext cx="10717823" cy="4888523"/>
          </a:xfrm>
        </p:spPr>
        <p:txBody>
          <a:bodyPr>
            <a:normAutofit fontScale="90000"/>
          </a:bodyPr>
          <a:lstStyle/>
          <a:p>
            <a:r>
              <a:rPr lang="en-IN" sz="2700" b="1" dirty="0">
                <a:solidFill>
                  <a:srgbClr val="002060"/>
                </a:solidFill>
                <a:effectLst>
                  <a:outerShdw blurRad="38100" dist="38100" dir="2700000" algn="tl">
                    <a:srgbClr val="000000">
                      <a:alpha val="43137"/>
                    </a:srgbClr>
                  </a:outerShdw>
                </a:effectLst>
                <a:latin typeface="Constantia" pitchFamily="18" charset="0"/>
              </a:rPr>
              <a:t>LL.M. SEMESTER II</a:t>
            </a:r>
            <a:br>
              <a:rPr lang="en-IN" sz="2700" b="1" dirty="0">
                <a:solidFill>
                  <a:srgbClr val="002060"/>
                </a:solidFill>
                <a:effectLst>
                  <a:outerShdw blurRad="38100" dist="38100" dir="2700000" algn="tl">
                    <a:srgbClr val="000000">
                      <a:alpha val="43137"/>
                    </a:srgbClr>
                  </a:outerShdw>
                </a:effectLst>
                <a:latin typeface="Constantia" pitchFamily="18" charset="0"/>
              </a:rPr>
            </a:br>
            <a:br>
              <a:rPr lang="en-IN" sz="2700" b="1" dirty="0">
                <a:solidFill>
                  <a:srgbClr val="002060"/>
                </a:solidFill>
                <a:effectLst>
                  <a:outerShdw blurRad="38100" dist="38100" dir="2700000" algn="tl">
                    <a:srgbClr val="000000">
                      <a:alpha val="43137"/>
                    </a:srgbClr>
                  </a:outerShdw>
                </a:effectLst>
                <a:latin typeface="Constantia" pitchFamily="18" charset="0"/>
              </a:rPr>
            </a:br>
            <a:r>
              <a:rPr lang="en-IN" sz="2700" b="1" dirty="0">
                <a:solidFill>
                  <a:srgbClr val="002060"/>
                </a:solidFill>
                <a:effectLst>
                  <a:outerShdw blurRad="38100" dist="38100" dir="2700000" algn="tl">
                    <a:srgbClr val="000000">
                      <a:alpha val="43137"/>
                    </a:srgbClr>
                  </a:outerShdw>
                </a:effectLst>
                <a:latin typeface="Constantia" pitchFamily="18" charset="0"/>
              </a:rPr>
              <a:t>COURSE CODE : 204E (Gr-B)</a:t>
            </a:r>
            <a:br>
              <a:rPr lang="en-IN" sz="2700" b="1" dirty="0">
                <a:solidFill>
                  <a:srgbClr val="002060"/>
                </a:solidFill>
                <a:effectLst>
                  <a:outerShdw blurRad="38100" dist="38100" dir="2700000" algn="tl">
                    <a:srgbClr val="000000">
                      <a:alpha val="43137"/>
                    </a:srgbClr>
                  </a:outerShdw>
                </a:effectLst>
                <a:latin typeface="Constantia" pitchFamily="18" charset="0"/>
              </a:rPr>
            </a:br>
            <a:br>
              <a:rPr lang="en-IN" sz="2700" b="1" dirty="0">
                <a:solidFill>
                  <a:srgbClr val="002060"/>
                </a:solidFill>
                <a:effectLst>
                  <a:outerShdw blurRad="38100" dist="38100" dir="2700000" algn="tl">
                    <a:srgbClr val="000000">
                      <a:alpha val="43137"/>
                    </a:srgbClr>
                  </a:outerShdw>
                </a:effectLst>
                <a:latin typeface="Constantia" pitchFamily="18" charset="0"/>
              </a:rPr>
            </a:br>
            <a:r>
              <a:rPr lang="en-IN" sz="2700" b="1" dirty="0">
                <a:solidFill>
                  <a:srgbClr val="002060"/>
                </a:solidFill>
                <a:effectLst>
                  <a:outerShdw blurRad="38100" dist="38100" dir="2700000" algn="tl">
                    <a:srgbClr val="000000">
                      <a:alpha val="43137"/>
                    </a:srgbClr>
                  </a:outerShdw>
                </a:effectLst>
                <a:latin typeface="Constantia" pitchFamily="18" charset="0"/>
              </a:rPr>
              <a:t>COURSE TITLE : COMPARATIVE ADMINISTRATIVE LAW</a:t>
            </a:r>
            <a:br>
              <a:rPr lang="en-IN" sz="2700" b="1" dirty="0">
                <a:solidFill>
                  <a:srgbClr val="002060"/>
                </a:solidFill>
                <a:effectLst>
                  <a:outerShdw blurRad="38100" dist="38100" dir="2700000" algn="tl">
                    <a:srgbClr val="000000">
                      <a:alpha val="43137"/>
                    </a:srgbClr>
                  </a:outerShdw>
                </a:effectLst>
                <a:latin typeface="Constantia" pitchFamily="18" charset="0"/>
              </a:rPr>
            </a:br>
            <a:br>
              <a:rPr lang="en-IN" sz="2700" b="1" dirty="0">
                <a:solidFill>
                  <a:srgbClr val="002060"/>
                </a:solidFill>
                <a:effectLst>
                  <a:outerShdw blurRad="38100" dist="38100" dir="2700000" algn="tl">
                    <a:srgbClr val="000000">
                      <a:alpha val="43137"/>
                    </a:srgbClr>
                  </a:outerShdw>
                </a:effectLst>
                <a:latin typeface="Constantia" pitchFamily="18" charset="0"/>
              </a:rPr>
            </a:br>
            <a:r>
              <a:rPr lang="en-IN" sz="2700" b="1" dirty="0">
                <a:solidFill>
                  <a:srgbClr val="002060"/>
                </a:solidFill>
                <a:effectLst>
                  <a:outerShdw blurRad="38100" dist="38100" dir="2700000" algn="tl">
                    <a:srgbClr val="000000">
                      <a:alpha val="43137"/>
                    </a:srgbClr>
                  </a:outerShdw>
                </a:effectLst>
                <a:latin typeface="Constantia" pitchFamily="18" charset="0"/>
              </a:rPr>
              <a:t>UNIT V : </a:t>
            </a:r>
            <a:r>
              <a:rPr lang="en-US" sz="2700" b="1" dirty="0">
                <a:solidFill>
                  <a:srgbClr val="002060"/>
                </a:solidFill>
                <a:effectLst>
                  <a:outerShdw blurRad="38100" dist="38100" dir="2700000" algn="tl">
                    <a:srgbClr val="000000">
                      <a:alpha val="43137"/>
                    </a:srgbClr>
                  </a:outerShdw>
                </a:effectLst>
                <a:latin typeface="Constantia" pitchFamily="18" charset="0"/>
              </a:rPr>
              <a:t>State privilege to refuse Production of documents in Courts, Right to Information and </a:t>
            </a:r>
            <a:br>
              <a:rPr lang="en-US" sz="2700" b="1" dirty="0">
                <a:solidFill>
                  <a:srgbClr val="002060"/>
                </a:solidFill>
                <a:effectLst>
                  <a:outerShdw blurRad="38100" dist="38100" dir="2700000" algn="tl">
                    <a:srgbClr val="000000">
                      <a:alpha val="43137"/>
                    </a:srgbClr>
                  </a:outerShdw>
                </a:effectLst>
                <a:latin typeface="Constantia" pitchFamily="18" charset="0"/>
              </a:rPr>
            </a:br>
            <a:r>
              <a:rPr lang="en-US" sz="2700" b="1" dirty="0">
                <a:solidFill>
                  <a:srgbClr val="002060"/>
                </a:solidFill>
                <a:effectLst>
                  <a:outerShdw blurRad="38100" dist="38100" dir="2700000" algn="tl">
                    <a:srgbClr val="000000">
                      <a:alpha val="43137"/>
                    </a:srgbClr>
                  </a:outerShdw>
                </a:effectLst>
                <a:latin typeface="Constantia" pitchFamily="18" charset="0"/>
              </a:rPr>
              <a:t>Official Secrets Act</a:t>
            </a:r>
            <a:br>
              <a:rPr lang="en-US" sz="3600" b="1" dirty="0">
                <a:solidFill>
                  <a:srgbClr val="002060"/>
                </a:solidFill>
                <a:effectLst>
                  <a:outerShdw blurRad="38100" dist="38100" dir="2700000" algn="tl">
                    <a:srgbClr val="000000">
                      <a:alpha val="43137"/>
                    </a:srgbClr>
                  </a:outerShdw>
                </a:effectLst>
                <a:latin typeface="Constantia" pitchFamily="18" charset="0"/>
              </a:rPr>
            </a:br>
            <a:r>
              <a:rPr lang="en-US" sz="3600" b="1" dirty="0">
                <a:solidFill>
                  <a:srgbClr val="002060"/>
                </a:solidFill>
                <a:effectLst>
                  <a:outerShdw blurRad="38100" dist="38100" dir="2700000" algn="tl">
                    <a:srgbClr val="000000">
                      <a:alpha val="43137"/>
                    </a:srgbClr>
                  </a:outerShdw>
                </a:effectLst>
                <a:latin typeface="Constantia" pitchFamily="18" charset="0"/>
              </a:rPr>
              <a:t> </a:t>
            </a:r>
            <a:br>
              <a:rPr lang="en-IN" sz="3600" b="1" dirty="0">
                <a:solidFill>
                  <a:srgbClr val="002060"/>
                </a:solidFill>
                <a:effectLst>
                  <a:outerShdw blurRad="38100" dist="38100" dir="2700000" algn="tl">
                    <a:srgbClr val="000000">
                      <a:alpha val="43137"/>
                    </a:srgbClr>
                  </a:outerShdw>
                </a:effectLst>
                <a:latin typeface="Constantia" pitchFamily="18" charset="0"/>
              </a:rPr>
            </a:br>
            <a:r>
              <a:rPr lang="en-IN" sz="4400" b="1" dirty="0">
                <a:solidFill>
                  <a:schemeClr val="accent6">
                    <a:lumMod val="50000"/>
                  </a:schemeClr>
                </a:solidFill>
                <a:effectLst>
                  <a:outerShdw blurRad="38100" dist="38100" dir="2700000" algn="tl">
                    <a:srgbClr val="000000">
                      <a:alpha val="43137"/>
                    </a:srgbClr>
                  </a:outerShdw>
                </a:effectLst>
                <a:latin typeface="Constantia" pitchFamily="18" charset="0"/>
              </a:rPr>
              <a:t>5.3 THE </a:t>
            </a:r>
            <a:r>
              <a:rPr lang="en-US" sz="4400" b="1" dirty="0">
                <a:solidFill>
                  <a:schemeClr val="accent6">
                    <a:lumMod val="50000"/>
                  </a:schemeClr>
                </a:solidFill>
                <a:effectLst>
                  <a:outerShdw blurRad="38100" dist="38100" dir="2700000" algn="tl">
                    <a:srgbClr val="000000">
                      <a:alpha val="43137"/>
                    </a:srgbClr>
                  </a:outerShdw>
                </a:effectLst>
                <a:latin typeface="Constantia" pitchFamily="18" charset="0"/>
              </a:rPr>
              <a:t>Official Secrets Act, 1923 (INDIA)</a:t>
            </a:r>
            <a:endParaRPr lang="en-IN" sz="4400" b="1" dirty="0">
              <a:solidFill>
                <a:schemeClr val="accent6">
                  <a:lumMod val="50000"/>
                </a:schemeClr>
              </a:solidFill>
              <a:effectLst>
                <a:outerShdw blurRad="38100" dist="38100" dir="2700000" algn="tl">
                  <a:srgbClr val="000000">
                    <a:alpha val="43137"/>
                  </a:srgbClr>
                </a:outerShdw>
              </a:effectLst>
              <a:latin typeface="Constantia" pitchFamily="18" charset="0"/>
            </a:endParaRPr>
          </a:p>
        </p:txBody>
      </p:sp>
      <p:sp>
        <p:nvSpPr>
          <p:cNvPr id="3" name="Subtitle 2"/>
          <p:cNvSpPr>
            <a:spLocks noGrp="1"/>
          </p:cNvSpPr>
          <p:nvPr>
            <p:ph type="subTitle" idx="1"/>
          </p:nvPr>
        </p:nvSpPr>
        <p:spPr>
          <a:xfrm>
            <a:off x="782516" y="5002823"/>
            <a:ext cx="10717822" cy="1855177"/>
          </a:xfrm>
        </p:spPr>
        <p:txBody>
          <a:bodyPr>
            <a:normAutofit fontScale="92500" lnSpcReduction="10000"/>
          </a:bodyPr>
          <a:lstStyle/>
          <a:p>
            <a:pPr algn="r">
              <a:spcBef>
                <a:spcPts val="0"/>
              </a:spcBef>
            </a:pPr>
            <a:r>
              <a:rPr lang="en-US" sz="2600" b="1" dirty="0">
                <a:solidFill>
                  <a:schemeClr val="tx1"/>
                </a:solidFill>
                <a:latin typeface="Constantia" pitchFamily="18" charset="0"/>
                <a:ea typeface="Tahoma" pitchFamily="34" charset="0"/>
                <a:cs typeface="Simplified Arabic Fixed" pitchFamily="49" charset="-78"/>
              </a:rPr>
              <a:t>Presented by –</a:t>
            </a:r>
          </a:p>
          <a:p>
            <a:pPr algn="r">
              <a:spcBef>
                <a:spcPts val="0"/>
              </a:spcBef>
            </a:pPr>
            <a:r>
              <a:rPr lang="en-US" sz="2600" b="1" dirty="0">
                <a:solidFill>
                  <a:schemeClr val="tx1"/>
                </a:solidFill>
                <a:latin typeface="Constantia" pitchFamily="18" charset="0"/>
                <a:ea typeface="Tahoma" pitchFamily="34" charset="0"/>
                <a:cs typeface="Simplified Arabic Fixed" pitchFamily="49" charset="-78"/>
              </a:rPr>
              <a:t>Dr. Sangeeta Chatterjee</a:t>
            </a:r>
          </a:p>
          <a:p>
            <a:pPr algn="r">
              <a:spcBef>
                <a:spcPts val="0"/>
              </a:spcBef>
            </a:pPr>
            <a:r>
              <a:rPr lang="en-US" sz="2600" b="1" dirty="0">
                <a:solidFill>
                  <a:schemeClr val="tx1"/>
                </a:solidFill>
                <a:latin typeface="Constantia" pitchFamily="18" charset="0"/>
                <a:ea typeface="Tahoma" pitchFamily="34" charset="0"/>
                <a:cs typeface="Simplified Arabic Fixed" pitchFamily="49" charset="-78"/>
              </a:rPr>
              <a:t>Assistant Professor</a:t>
            </a:r>
          </a:p>
          <a:p>
            <a:pPr algn="r">
              <a:spcBef>
                <a:spcPts val="0"/>
              </a:spcBef>
            </a:pPr>
            <a:r>
              <a:rPr lang="en-US" sz="2600" b="1" dirty="0">
                <a:solidFill>
                  <a:schemeClr val="tx1"/>
                </a:solidFill>
                <a:latin typeface="Constantia" pitchFamily="18" charset="0"/>
                <a:ea typeface="Tahoma" pitchFamily="34" charset="0"/>
                <a:cs typeface="Simplified Arabic Fixed" pitchFamily="49" charset="-78"/>
              </a:rPr>
              <a:t>Department of Law,</a:t>
            </a:r>
          </a:p>
          <a:p>
            <a:pPr algn="r">
              <a:spcBef>
                <a:spcPts val="0"/>
              </a:spcBef>
            </a:pPr>
            <a:r>
              <a:rPr lang="en-US" sz="2600" b="1" dirty="0" err="1">
                <a:solidFill>
                  <a:schemeClr val="tx1"/>
                </a:solidFill>
                <a:latin typeface="Constantia" pitchFamily="18" charset="0"/>
                <a:ea typeface="Tahoma" pitchFamily="34" charset="0"/>
                <a:cs typeface="Simplified Arabic Fixed" pitchFamily="49" charset="-78"/>
              </a:rPr>
              <a:t>Bankura</a:t>
            </a:r>
            <a:r>
              <a:rPr lang="en-US" sz="2600" b="1" dirty="0">
                <a:solidFill>
                  <a:schemeClr val="tx1"/>
                </a:solidFill>
                <a:latin typeface="Constantia" pitchFamily="18" charset="0"/>
                <a:ea typeface="Tahoma" pitchFamily="34" charset="0"/>
                <a:cs typeface="Simplified Arabic Fixed" pitchFamily="49" charset="-78"/>
              </a:rPr>
              <a:t> University</a:t>
            </a:r>
          </a:p>
          <a:p>
            <a:endParaRPr lang="en-IN" dirty="0"/>
          </a:p>
        </p:txBody>
      </p:sp>
    </p:spTree>
    <p:extLst>
      <p:ext uri="{BB962C8B-B14F-4D97-AF65-F5344CB8AC3E}">
        <p14:creationId xmlns:p14="http://schemas.microsoft.com/office/powerpoint/2010/main" val="1432676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1115" y="1"/>
            <a:ext cx="10225453" cy="905608"/>
          </a:xfrm>
        </p:spPr>
        <p:txBody>
          <a:bodyPr>
            <a:noAutofit/>
          </a:bodyPr>
          <a:lstStyle/>
          <a:p>
            <a:r>
              <a:rPr lang="en-US" sz="4400" b="1" dirty="0">
                <a:solidFill>
                  <a:schemeClr val="accent2">
                    <a:lumMod val="50000"/>
                  </a:schemeClr>
                </a:solidFill>
                <a:effectLst>
                  <a:outerShdw blurRad="38100" dist="38100" dir="2700000" algn="tl">
                    <a:srgbClr val="000000">
                      <a:alpha val="43137"/>
                    </a:srgbClr>
                  </a:outerShdw>
                </a:effectLst>
                <a:latin typeface="Constantia" pitchFamily="18" charset="0"/>
              </a:rPr>
              <a:t>CRITICISM</a:t>
            </a:r>
            <a:endParaRPr lang="en-IN" sz="4400" dirty="0">
              <a:solidFill>
                <a:schemeClr val="accent2">
                  <a:lumMod val="50000"/>
                </a:schemeClr>
              </a:solidFill>
            </a:endParaRPr>
          </a:p>
        </p:txBody>
      </p:sp>
      <p:sp>
        <p:nvSpPr>
          <p:cNvPr id="3" name="Content Placeholder 2"/>
          <p:cNvSpPr>
            <a:spLocks noGrp="1"/>
          </p:cNvSpPr>
          <p:nvPr>
            <p:ph idx="1"/>
          </p:nvPr>
        </p:nvSpPr>
        <p:spPr>
          <a:xfrm>
            <a:off x="1011115" y="1186962"/>
            <a:ext cx="10225453" cy="5539153"/>
          </a:xfrm>
        </p:spPr>
        <p:txBody>
          <a:bodyPr>
            <a:normAutofit fontScale="92500" lnSpcReduction="20000"/>
          </a:bodyPr>
          <a:lstStyle/>
          <a:p>
            <a:pPr algn="just"/>
            <a:r>
              <a:rPr lang="en-US" sz="2400" dirty="0">
                <a:latin typeface="Constantia" panose="02030602050306030303" pitchFamily="18" charset="0"/>
              </a:rPr>
              <a:t>The Act, broadly speaking, falls into two parts.</a:t>
            </a:r>
          </a:p>
          <a:p>
            <a:pPr algn="just"/>
            <a:r>
              <a:rPr lang="en-US" sz="2400" dirty="0">
                <a:latin typeface="Constantia" panose="02030602050306030303" pitchFamily="18" charset="0"/>
              </a:rPr>
              <a:t>One concerns espionage and the other which affects the press, deals with unauthorized disclosure of official information. </a:t>
            </a:r>
          </a:p>
          <a:p>
            <a:pPr algn="just"/>
            <a:r>
              <a:rPr lang="en-US" sz="2400" i="1" dirty="0">
                <a:solidFill>
                  <a:schemeClr val="accent2">
                    <a:lumMod val="75000"/>
                  </a:schemeClr>
                </a:solidFill>
                <a:latin typeface="Constantia" panose="02030602050306030303" pitchFamily="18" charset="0"/>
              </a:rPr>
              <a:t>Section 5</a:t>
            </a:r>
            <a:r>
              <a:rPr lang="en-US" sz="2400" dirty="0">
                <a:latin typeface="Constantia" panose="02030602050306030303" pitchFamily="18" charset="0"/>
              </a:rPr>
              <a:t> of the Act lays down that, if any person having in his possession any document or information, which has been entrusted to him in confidence by any government official, or which he has obtained as an official, communicates it to any person other than a person to whom he is authorized to communicate it, he shall be guilty of an offence.</a:t>
            </a:r>
          </a:p>
          <a:p>
            <a:pPr algn="just"/>
            <a:r>
              <a:rPr lang="en-US" sz="2400" dirty="0">
                <a:latin typeface="Constantia" panose="02030602050306030303" pitchFamily="18" charset="0"/>
              </a:rPr>
              <a:t>So also a person who receives such document or information </a:t>
            </a:r>
            <a:r>
              <a:rPr lang="en-US" sz="2400" i="1" dirty="0">
                <a:solidFill>
                  <a:schemeClr val="accent2">
                    <a:lumMod val="75000"/>
                  </a:schemeClr>
                </a:solidFill>
                <a:latin typeface="Constantia" panose="02030602050306030303" pitchFamily="18" charset="0"/>
              </a:rPr>
              <a:t>“knowing or having reasonable ground to believe”</a:t>
            </a:r>
            <a:r>
              <a:rPr lang="en-US" sz="2400" dirty="0">
                <a:latin typeface="Constantia" panose="02030602050306030303" pitchFamily="18" charset="0"/>
              </a:rPr>
              <a:t> that it is being communicated in breach of the Act.</a:t>
            </a:r>
          </a:p>
          <a:p>
            <a:pPr algn="just"/>
            <a:r>
              <a:rPr lang="en-US" sz="2400" dirty="0">
                <a:latin typeface="Constantia" panose="02030602050306030303" pitchFamily="18" charset="0"/>
              </a:rPr>
              <a:t>Later, the Act was amended to penalize disclosure of documents or even information which is </a:t>
            </a:r>
            <a:r>
              <a:rPr lang="en-US" sz="2400" i="1" dirty="0">
                <a:solidFill>
                  <a:schemeClr val="accent2">
                    <a:lumMod val="75000"/>
                  </a:schemeClr>
                </a:solidFill>
                <a:latin typeface="Constantia" panose="02030602050306030303" pitchFamily="18" charset="0"/>
              </a:rPr>
              <a:t>“likely to affect friendly relations with foreign States.”</a:t>
            </a:r>
          </a:p>
          <a:p>
            <a:pPr algn="just"/>
            <a:r>
              <a:rPr lang="en-US" sz="2400" dirty="0">
                <a:latin typeface="Constantia" panose="02030602050306030303" pitchFamily="18" charset="0"/>
              </a:rPr>
              <a:t>Considering the gross arbitrary abuse to which this vaguely and widely-worded expression may be subjected, the Act may be regarded as violating the provisions of </a:t>
            </a:r>
            <a:r>
              <a:rPr lang="en-US" sz="2400" i="1" dirty="0">
                <a:solidFill>
                  <a:schemeClr val="accent2">
                    <a:lumMod val="75000"/>
                  </a:schemeClr>
                </a:solidFill>
                <a:latin typeface="Constantia" panose="02030602050306030303" pitchFamily="18" charset="0"/>
              </a:rPr>
              <a:t>Article 19(1)(a) of the Constitution </a:t>
            </a:r>
            <a:r>
              <a:rPr lang="en-US" sz="2400" dirty="0">
                <a:latin typeface="Constantia" panose="02030602050306030303" pitchFamily="18" charset="0"/>
              </a:rPr>
              <a:t>and hence unconstitutional.</a:t>
            </a:r>
          </a:p>
          <a:p>
            <a:pPr algn="just"/>
            <a:r>
              <a:rPr lang="en-US" sz="2400" dirty="0">
                <a:latin typeface="Constantia" panose="02030602050306030303" pitchFamily="18" charset="0"/>
              </a:rPr>
              <a:t>Therefore, this British legislation is more or less becoming inappropriate in the context of a modern democracy.</a:t>
            </a:r>
          </a:p>
          <a:p>
            <a:endParaRPr lang="en-IN" dirty="0"/>
          </a:p>
        </p:txBody>
      </p:sp>
    </p:spTree>
    <p:extLst>
      <p:ext uri="{BB962C8B-B14F-4D97-AF65-F5344CB8AC3E}">
        <p14:creationId xmlns:p14="http://schemas.microsoft.com/office/powerpoint/2010/main" val="37368613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1115" y="1"/>
            <a:ext cx="10225453" cy="905608"/>
          </a:xfrm>
        </p:spPr>
        <p:txBody>
          <a:bodyPr>
            <a:noAutofit/>
          </a:bodyPr>
          <a:lstStyle/>
          <a:p>
            <a:r>
              <a:rPr lang="en-US" sz="4400" b="1" dirty="0">
                <a:solidFill>
                  <a:schemeClr val="accent2">
                    <a:lumMod val="50000"/>
                  </a:schemeClr>
                </a:solidFill>
                <a:effectLst>
                  <a:outerShdw blurRad="38100" dist="38100" dir="2700000" algn="tl">
                    <a:srgbClr val="000000">
                      <a:alpha val="43137"/>
                    </a:srgbClr>
                  </a:outerShdw>
                </a:effectLst>
                <a:latin typeface="Constantia" pitchFamily="18" charset="0"/>
              </a:rPr>
              <a:t>CONCLUSION</a:t>
            </a:r>
            <a:endParaRPr lang="en-IN" sz="4400" dirty="0">
              <a:solidFill>
                <a:schemeClr val="accent2">
                  <a:lumMod val="50000"/>
                </a:schemeClr>
              </a:solidFill>
            </a:endParaRPr>
          </a:p>
        </p:txBody>
      </p:sp>
      <p:sp>
        <p:nvSpPr>
          <p:cNvPr id="3" name="Content Placeholder 2"/>
          <p:cNvSpPr>
            <a:spLocks noGrp="1"/>
          </p:cNvSpPr>
          <p:nvPr>
            <p:ph idx="1"/>
          </p:nvPr>
        </p:nvSpPr>
        <p:spPr>
          <a:xfrm>
            <a:off x="1011115" y="1186962"/>
            <a:ext cx="10225453" cy="5539153"/>
          </a:xfrm>
        </p:spPr>
        <p:txBody>
          <a:bodyPr>
            <a:normAutofit/>
          </a:bodyPr>
          <a:lstStyle/>
          <a:p>
            <a:pPr marL="0" indent="0" algn="just">
              <a:buNone/>
            </a:pPr>
            <a:r>
              <a:rPr lang="en-US" sz="3200" dirty="0">
                <a:latin typeface="Constantia" panose="02030602050306030303" pitchFamily="18" charset="0"/>
              </a:rPr>
              <a:t>Today in India, secrecy prevails not only in every segment of governmental administration but also in public bodies, statutory or non-statutory. There is a feeling everywhere that it pays to play safe. Even routine reports on social issues continue to be treated as confidential long after they are submitted. The result is that there is no debate on important matters and no feedback to the government on the reaction of the people. The stronger the efforts at secrecy, the greater the chance of abuse of authority by functionaries.</a:t>
            </a:r>
            <a:endParaRPr lang="en-IN" sz="3200" dirty="0">
              <a:latin typeface="Constantia" panose="02030602050306030303" pitchFamily="18" charset="0"/>
            </a:endParaRPr>
          </a:p>
        </p:txBody>
      </p:sp>
    </p:spTree>
    <p:extLst>
      <p:ext uri="{BB962C8B-B14F-4D97-AF65-F5344CB8AC3E}">
        <p14:creationId xmlns:p14="http://schemas.microsoft.com/office/powerpoint/2010/main" val="3736861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6285" y="325316"/>
            <a:ext cx="10225453" cy="905608"/>
          </a:xfrm>
        </p:spPr>
        <p:txBody>
          <a:bodyPr>
            <a:noAutofit/>
          </a:bodyPr>
          <a:lstStyle/>
          <a:p>
            <a:r>
              <a:rPr lang="en-US" sz="4400" b="1" dirty="0">
                <a:solidFill>
                  <a:schemeClr val="accent2">
                    <a:lumMod val="50000"/>
                  </a:schemeClr>
                </a:solidFill>
                <a:effectLst>
                  <a:outerShdw blurRad="38100" dist="38100" dir="2700000" algn="tl">
                    <a:srgbClr val="000000">
                      <a:alpha val="43137"/>
                    </a:srgbClr>
                  </a:outerShdw>
                </a:effectLst>
                <a:latin typeface="Constantia" pitchFamily="18" charset="0"/>
              </a:rPr>
              <a:t>REFERENCE :</a:t>
            </a:r>
            <a:endParaRPr lang="en-IN" sz="4400" dirty="0">
              <a:solidFill>
                <a:schemeClr val="accent2">
                  <a:lumMod val="50000"/>
                </a:schemeClr>
              </a:solidFill>
            </a:endParaRPr>
          </a:p>
        </p:txBody>
      </p:sp>
      <p:sp>
        <p:nvSpPr>
          <p:cNvPr id="3" name="Content Placeholder 2"/>
          <p:cNvSpPr>
            <a:spLocks noGrp="1"/>
          </p:cNvSpPr>
          <p:nvPr>
            <p:ph idx="1"/>
          </p:nvPr>
        </p:nvSpPr>
        <p:spPr>
          <a:xfrm>
            <a:off x="2787162" y="1934309"/>
            <a:ext cx="6743700" cy="3314700"/>
          </a:xfrm>
        </p:spPr>
        <p:txBody>
          <a:bodyPr>
            <a:normAutofit/>
          </a:bodyPr>
          <a:lstStyle/>
          <a:p>
            <a:pPr marL="342900" indent="-342900">
              <a:buFont typeface="+mj-lt"/>
              <a:buAutoNum type="arabicPeriod"/>
            </a:pPr>
            <a:r>
              <a:rPr lang="en-IN" sz="3600" dirty="0" err="1">
                <a:solidFill>
                  <a:schemeClr val="accent2">
                    <a:lumMod val="75000"/>
                  </a:schemeClr>
                </a:solidFill>
                <a:latin typeface="Constantia" panose="02030602050306030303" pitchFamily="18" charset="0"/>
              </a:rPr>
              <a:t>Dr.</a:t>
            </a:r>
            <a:r>
              <a:rPr lang="en-IN" sz="3600" dirty="0">
                <a:solidFill>
                  <a:schemeClr val="accent2">
                    <a:lumMod val="75000"/>
                  </a:schemeClr>
                </a:solidFill>
                <a:latin typeface="Constantia" panose="02030602050306030303" pitchFamily="18" charset="0"/>
              </a:rPr>
              <a:t> I. P. Massey, </a:t>
            </a:r>
            <a:r>
              <a:rPr lang="en-US" sz="3600" dirty="0">
                <a:solidFill>
                  <a:schemeClr val="accent2">
                    <a:lumMod val="75000"/>
                  </a:schemeClr>
                </a:solidFill>
                <a:latin typeface="Constantia" panose="02030602050306030303" pitchFamily="18" charset="0"/>
              </a:rPr>
              <a:t>Administrative Law</a:t>
            </a:r>
            <a:r>
              <a:rPr lang="en-IN" sz="3600" dirty="0">
                <a:solidFill>
                  <a:schemeClr val="accent2">
                    <a:lumMod val="75000"/>
                  </a:schemeClr>
                </a:solidFill>
                <a:latin typeface="Constantia" panose="02030602050306030303" pitchFamily="18" charset="0"/>
              </a:rPr>
              <a:t>, Eastern </a:t>
            </a:r>
            <a:r>
              <a:rPr lang="en-US" sz="3600" dirty="0">
                <a:solidFill>
                  <a:schemeClr val="accent2">
                    <a:lumMod val="75000"/>
                  </a:schemeClr>
                </a:solidFill>
                <a:latin typeface="Constantia" panose="02030602050306030303" pitchFamily="18" charset="0"/>
              </a:rPr>
              <a:t>Book Company, Lucknow, 8</a:t>
            </a:r>
            <a:r>
              <a:rPr lang="en-US" sz="3600" baseline="30000" dirty="0">
                <a:solidFill>
                  <a:schemeClr val="accent2">
                    <a:lumMod val="75000"/>
                  </a:schemeClr>
                </a:solidFill>
                <a:latin typeface="Constantia" panose="02030602050306030303" pitchFamily="18" charset="0"/>
              </a:rPr>
              <a:t>th</a:t>
            </a:r>
            <a:r>
              <a:rPr lang="en-US" sz="3600" dirty="0">
                <a:solidFill>
                  <a:schemeClr val="accent2">
                    <a:lumMod val="75000"/>
                  </a:schemeClr>
                </a:solidFill>
                <a:latin typeface="Constantia" panose="02030602050306030303" pitchFamily="18" charset="0"/>
              </a:rPr>
              <a:t> Edition, 2012</a:t>
            </a:r>
            <a:r>
              <a:rPr lang="en-IN" sz="3600" dirty="0">
                <a:solidFill>
                  <a:schemeClr val="accent2">
                    <a:lumMod val="75000"/>
                  </a:schemeClr>
                </a:solidFill>
                <a:latin typeface="Constantia" panose="02030602050306030303" pitchFamily="18" charset="0"/>
              </a:rPr>
              <a:t>.</a:t>
            </a:r>
          </a:p>
          <a:p>
            <a:pPr marL="0" indent="0">
              <a:buNone/>
            </a:pPr>
            <a:endParaRPr lang="en-IN" dirty="0"/>
          </a:p>
        </p:txBody>
      </p:sp>
    </p:spTree>
    <p:extLst>
      <p:ext uri="{BB962C8B-B14F-4D97-AF65-F5344CB8AC3E}">
        <p14:creationId xmlns:p14="http://schemas.microsoft.com/office/powerpoint/2010/main" val="37368613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1115" y="1"/>
            <a:ext cx="10225453" cy="905608"/>
          </a:xfrm>
        </p:spPr>
        <p:txBody>
          <a:bodyPr>
            <a:noAutofit/>
          </a:bodyPr>
          <a:lstStyle/>
          <a:p>
            <a:r>
              <a:rPr lang="en-US" sz="4400" b="1" dirty="0">
                <a:solidFill>
                  <a:schemeClr val="accent2">
                    <a:lumMod val="50000"/>
                  </a:schemeClr>
                </a:solidFill>
                <a:effectLst>
                  <a:outerShdw blurRad="38100" dist="38100" dir="2700000" algn="tl">
                    <a:srgbClr val="000000">
                      <a:alpha val="43137"/>
                    </a:srgbClr>
                  </a:outerShdw>
                </a:effectLst>
                <a:latin typeface="Constantia" pitchFamily="18" charset="0"/>
              </a:rPr>
              <a:t>INTRODUCTION</a:t>
            </a:r>
            <a:endParaRPr lang="en-IN" sz="4400" dirty="0">
              <a:solidFill>
                <a:schemeClr val="accent2">
                  <a:lumMod val="50000"/>
                </a:schemeClr>
              </a:solidFill>
            </a:endParaRPr>
          </a:p>
        </p:txBody>
      </p:sp>
      <p:sp>
        <p:nvSpPr>
          <p:cNvPr id="3" name="Content Placeholder 2"/>
          <p:cNvSpPr>
            <a:spLocks noGrp="1"/>
          </p:cNvSpPr>
          <p:nvPr>
            <p:ph idx="1"/>
          </p:nvPr>
        </p:nvSpPr>
        <p:spPr>
          <a:xfrm>
            <a:off x="430823" y="1186962"/>
            <a:ext cx="11394831" cy="5671038"/>
          </a:xfrm>
        </p:spPr>
        <p:txBody>
          <a:bodyPr>
            <a:normAutofit fontScale="92500" lnSpcReduction="10000"/>
          </a:bodyPr>
          <a:lstStyle/>
          <a:p>
            <a:pPr algn="just"/>
            <a:r>
              <a:rPr lang="en-IN" sz="2400" dirty="0">
                <a:latin typeface="Constantia" panose="02030602050306030303" pitchFamily="18" charset="0"/>
              </a:rPr>
              <a:t>The </a:t>
            </a:r>
            <a:r>
              <a:rPr lang="en-IN" sz="2400" i="1" dirty="0">
                <a:solidFill>
                  <a:schemeClr val="accent2">
                    <a:lumMod val="75000"/>
                  </a:schemeClr>
                </a:solidFill>
                <a:latin typeface="Constantia" panose="02030602050306030303" pitchFamily="18" charset="0"/>
              </a:rPr>
              <a:t>Official Secrets Act, 1923</a:t>
            </a:r>
            <a:r>
              <a:rPr lang="en-IN" sz="2400" i="1" dirty="0">
                <a:latin typeface="Constantia" panose="02030602050306030303" pitchFamily="18" charset="0"/>
              </a:rPr>
              <a:t> </a:t>
            </a:r>
            <a:r>
              <a:rPr lang="en-IN" sz="2400" dirty="0">
                <a:latin typeface="Constantia" panose="02030602050306030303" pitchFamily="18" charset="0"/>
              </a:rPr>
              <a:t>covers the Privacy and secrecy of official records of the Central and State Governments. </a:t>
            </a:r>
          </a:p>
          <a:p>
            <a:pPr algn="just"/>
            <a:r>
              <a:rPr lang="en-IN" sz="2400" dirty="0">
                <a:latin typeface="Constantia" panose="02030602050306030303" pitchFamily="18" charset="0"/>
              </a:rPr>
              <a:t>In fact, its a Privacy protection legislation and it protects the Information Privacy of the Government records. </a:t>
            </a:r>
          </a:p>
          <a:p>
            <a:pPr algn="just"/>
            <a:r>
              <a:rPr lang="en-IN" sz="2400" dirty="0">
                <a:latin typeface="Constantia" panose="02030602050306030303" pitchFamily="18" charset="0"/>
              </a:rPr>
              <a:t>It has created provisions for imposing penalty for spying in order to communicate or publish secret official codes and acting for any purpose prejudicial to the safety or interests of the State. </a:t>
            </a:r>
          </a:p>
          <a:p>
            <a:pPr algn="just"/>
            <a:r>
              <a:rPr lang="en-IN" sz="2400" dirty="0">
                <a:latin typeface="Constantia" panose="02030602050306030303" pitchFamily="18" charset="0"/>
              </a:rPr>
              <a:t>It has also created penalties for the communications with foreign agents for commission of offences, wrongful communication of information relating to official secrets, which is likely to affect the sovereignty and integrity of India and the security of the State as well as unauthorized use of uniforms, falsification of reports, forgery, personation and false documents. </a:t>
            </a:r>
          </a:p>
          <a:p>
            <a:pPr algn="just"/>
            <a:r>
              <a:rPr lang="en-IN" sz="2400" dirty="0">
                <a:latin typeface="Constantia" panose="02030602050306030303" pitchFamily="18" charset="0"/>
              </a:rPr>
              <a:t>Along with these provisions and others, it has also created penalty for harbouring spies and made provisions for execution of public from proceedings relating to official secrets. </a:t>
            </a:r>
          </a:p>
          <a:p>
            <a:pPr algn="just"/>
            <a:r>
              <a:rPr lang="en-IN" sz="2400" dirty="0">
                <a:latin typeface="Constantia" panose="02030602050306030303" pitchFamily="18" charset="0"/>
              </a:rPr>
              <a:t>As such, it has also created provisions for in camera or private or closed door proceedings in the cases relating to official secrets.    </a:t>
            </a:r>
          </a:p>
          <a:p>
            <a:endParaRPr lang="en-IN" dirty="0"/>
          </a:p>
        </p:txBody>
      </p:sp>
    </p:spTree>
    <p:extLst>
      <p:ext uri="{BB962C8B-B14F-4D97-AF65-F5344CB8AC3E}">
        <p14:creationId xmlns:p14="http://schemas.microsoft.com/office/powerpoint/2010/main" val="3736861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1115" y="1"/>
            <a:ext cx="10225453" cy="905608"/>
          </a:xfrm>
        </p:spPr>
        <p:txBody>
          <a:bodyPr>
            <a:noAutofit/>
          </a:bodyPr>
          <a:lstStyle/>
          <a:p>
            <a:r>
              <a:rPr lang="en-US" sz="4400" b="1" dirty="0">
                <a:solidFill>
                  <a:schemeClr val="accent2">
                    <a:lumMod val="50000"/>
                  </a:schemeClr>
                </a:solidFill>
                <a:effectLst>
                  <a:outerShdw blurRad="38100" dist="38100" dir="2700000" algn="tl">
                    <a:srgbClr val="000000">
                      <a:alpha val="43137"/>
                    </a:srgbClr>
                  </a:outerShdw>
                </a:effectLst>
                <a:latin typeface="Constantia" pitchFamily="18" charset="0"/>
              </a:rPr>
              <a:t>background</a:t>
            </a:r>
            <a:endParaRPr lang="en-IN" sz="4400" dirty="0">
              <a:solidFill>
                <a:schemeClr val="accent2">
                  <a:lumMod val="50000"/>
                </a:schemeClr>
              </a:solidFill>
            </a:endParaRPr>
          </a:p>
        </p:txBody>
      </p:sp>
      <p:sp>
        <p:nvSpPr>
          <p:cNvPr id="3" name="Content Placeholder 2"/>
          <p:cNvSpPr>
            <a:spLocks noGrp="1"/>
          </p:cNvSpPr>
          <p:nvPr>
            <p:ph idx="1"/>
          </p:nvPr>
        </p:nvSpPr>
        <p:spPr>
          <a:xfrm>
            <a:off x="1011115" y="1186962"/>
            <a:ext cx="10225453" cy="5539153"/>
          </a:xfrm>
        </p:spPr>
        <p:txBody>
          <a:bodyPr>
            <a:normAutofit fontScale="92500" lnSpcReduction="10000"/>
          </a:bodyPr>
          <a:lstStyle/>
          <a:p>
            <a:pPr algn="just"/>
            <a:r>
              <a:rPr lang="en-US" sz="2400" dirty="0">
                <a:latin typeface="Constantia" panose="02030602050306030303" pitchFamily="18" charset="0"/>
              </a:rPr>
              <a:t>The </a:t>
            </a:r>
            <a:r>
              <a:rPr lang="en-US" sz="2400" i="1" dirty="0">
                <a:solidFill>
                  <a:schemeClr val="accent2">
                    <a:lumMod val="75000"/>
                  </a:schemeClr>
                </a:solidFill>
                <a:latin typeface="Constantia" panose="02030602050306030303" pitchFamily="18" charset="0"/>
              </a:rPr>
              <a:t>Official Secrets Act, OSA</a:t>
            </a:r>
            <a:r>
              <a:rPr lang="en-US" sz="2400" dirty="0">
                <a:latin typeface="Constantia" panose="02030602050306030303" pitchFamily="18" charset="0"/>
              </a:rPr>
              <a:t> in short, has its roots in the British colonial era. </a:t>
            </a:r>
          </a:p>
          <a:p>
            <a:pPr algn="just"/>
            <a:r>
              <a:rPr lang="en-US" sz="2400" dirty="0">
                <a:latin typeface="Constantia" panose="02030602050306030303" pitchFamily="18" charset="0"/>
              </a:rPr>
              <a:t>Its predecessor law, The </a:t>
            </a:r>
            <a:r>
              <a:rPr lang="en-US" sz="2400" i="1" dirty="0">
                <a:solidFill>
                  <a:schemeClr val="accent2">
                    <a:lumMod val="75000"/>
                  </a:schemeClr>
                </a:solidFill>
                <a:latin typeface="Constantia" panose="02030602050306030303" pitchFamily="18" charset="0"/>
              </a:rPr>
              <a:t>Indian Official Secrets Act, 1904 </a:t>
            </a:r>
            <a:r>
              <a:rPr lang="en-US" sz="2400" dirty="0">
                <a:latin typeface="Constantia" panose="02030602050306030303" pitchFamily="18" charset="0"/>
              </a:rPr>
              <a:t>was enacted during the time of </a:t>
            </a:r>
            <a:r>
              <a:rPr lang="en-US" sz="2400" i="1" dirty="0">
                <a:solidFill>
                  <a:schemeClr val="accent2">
                    <a:lumMod val="75000"/>
                  </a:schemeClr>
                </a:solidFill>
                <a:latin typeface="Constantia" panose="02030602050306030303" pitchFamily="18" charset="0"/>
              </a:rPr>
              <a:t>Lord Curzon, Viceroy of India from 1899 to 1905</a:t>
            </a:r>
            <a:r>
              <a:rPr lang="en-US" sz="2400" dirty="0">
                <a:latin typeface="Constantia" panose="02030602050306030303" pitchFamily="18" charset="0"/>
              </a:rPr>
              <a:t>.</a:t>
            </a:r>
          </a:p>
          <a:p>
            <a:pPr algn="just"/>
            <a:r>
              <a:rPr lang="en-US" sz="2400" dirty="0">
                <a:latin typeface="Constantia" panose="02030602050306030303" pitchFamily="18" charset="0"/>
              </a:rPr>
              <a:t>It was an amended and more stringent version of The </a:t>
            </a:r>
            <a:r>
              <a:rPr lang="en-US" sz="2400" i="1" dirty="0">
                <a:solidFill>
                  <a:schemeClr val="accent2">
                    <a:lumMod val="75000"/>
                  </a:schemeClr>
                </a:solidFill>
                <a:latin typeface="Constantia" panose="02030602050306030303" pitchFamily="18" charset="0"/>
              </a:rPr>
              <a:t>Indian Official Secrets Act (Act XIV) of 1889</a:t>
            </a:r>
            <a:r>
              <a:rPr lang="en-US" sz="2400" dirty="0">
                <a:latin typeface="Constantia" panose="02030602050306030303" pitchFamily="18" charset="0"/>
              </a:rPr>
              <a:t>, brought in at a time when a large number of powerful newspapers had emerged in several languages across India. </a:t>
            </a:r>
          </a:p>
          <a:p>
            <a:pPr algn="just"/>
            <a:r>
              <a:rPr lang="en-US" sz="2400" dirty="0">
                <a:latin typeface="Constantia" panose="02030602050306030303" pitchFamily="18" charset="0"/>
              </a:rPr>
              <a:t>Fearless editors opposed the British Government’s policies on a daily basis, building political consciousness among the people, and facing police crackdowns and prison terms to uphold their mission and convictions. </a:t>
            </a:r>
          </a:p>
          <a:p>
            <a:pPr algn="just"/>
            <a:r>
              <a:rPr lang="en-US" sz="2400" dirty="0">
                <a:latin typeface="Constantia" panose="02030602050306030303" pitchFamily="18" charset="0"/>
              </a:rPr>
              <a:t>One of the main purposes of the Act was to beak the voice of nationalist publications.</a:t>
            </a:r>
          </a:p>
          <a:p>
            <a:pPr algn="just"/>
            <a:r>
              <a:rPr lang="en-US" sz="2400" dirty="0">
                <a:latin typeface="Constantia" panose="02030602050306030303" pitchFamily="18" charset="0"/>
              </a:rPr>
              <a:t>In </a:t>
            </a:r>
            <a:r>
              <a:rPr lang="en-US" sz="2400" i="1" dirty="0">
                <a:solidFill>
                  <a:schemeClr val="accent2">
                    <a:lumMod val="75000"/>
                  </a:schemeClr>
                </a:solidFill>
                <a:latin typeface="Constantia" panose="02030602050306030303" pitchFamily="18" charset="0"/>
              </a:rPr>
              <a:t>April 1923</a:t>
            </a:r>
            <a:r>
              <a:rPr lang="en-US" sz="2400" dirty="0">
                <a:latin typeface="Constantia" panose="02030602050306030303" pitchFamily="18" charset="0"/>
              </a:rPr>
              <a:t>, a newer version of the </a:t>
            </a:r>
            <a:r>
              <a:rPr lang="en-US" sz="2400" i="1" dirty="0">
                <a:solidFill>
                  <a:schemeClr val="accent2">
                    <a:lumMod val="75000"/>
                  </a:schemeClr>
                </a:solidFill>
                <a:latin typeface="Constantia" panose="02030602050306030303" pitchFamily="18" charset="0"/>
              </a:rPr>
              <a:t>Official Secrets Act </a:t>
            </a:r>
            <a:r>
              <a:rPr lang="en-US" sz="2400" dirty="0">
                <a:latin typeface="Constantia" panose="02030602050306030303" pitchFamily="18" charset="0"/>
              </a:rPr>
              <a:t>was notified. </a:t>
            </a:r>
          </a:p>
          <a:p>
            <a:pPr algn="just"/>
            <a:r>
              <a:rPr lang="en-US" sz="2400" dirty="0">
                <a:latin typeface="Constantia" panose="02030602050306030303" pitchFamily="18" charset="0"/>
              </a:rPr>
              <a:t>The </a:t>
            </a:r>
            <a:r>
              <a:rPr lang="en-US" sz="2400" i="1" dirty="0">
                <a:solidFill>
                  <a:schemeClr val="accent2">
                    <a:lumMod val="75000"/>
                  </a:schemeClr>
                </a:solidFill>
                <a:latin typeface="Constantia" panose="02030602050306030303" pitchFamily="18" charset="0"/>
              </a:rPr>
              <a:t>Indian Official Secrets Act (Act No XIX of 1923) </a:t>
            </a:r>
            <a:r>
              <a:rPr lang="en-US" sz="2400" dirty="0">
                <a:latin typeface="Constantia" panose="02030602050306030303" pitchFamily="18" charset="0"/>
              </a:rPr>
              <a:t>replaced the earlier Act, and was extended to all matters of secrecy and confidentiality in governance in the country.</a:t>
            </a:r>
          </a:p>
          <a:p>
            <a:endParaRPr lang="en-IN" dirty="0"/>
          </a:p>
        </p:txBody>
      </p:sp>
    </p:spTree>
    <p:extLst>
      <p:ext uri="{BB962C8B-B14F-4D97-AF65-F5344CB8AC3E}">
        <p14:creationId xmlns:p14="http://schemas.microsoft.com/office/powerpoint/2010/main" val="3736861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1115" y="1"/>
            <a:ext cx="10225453" cy="905608"/>
          </a:xfrm>
        </p:spPr>
        <p:txBody>
          <a:bodyPr>
            <a:noAutofit/>
          </a:bodyPr>
          <a:lstStyle/>
          <a:p>
            <a:r>
              <a:rPr lang="en-US" sz="4400" b="1" dirty="0">
                <a:solidFill>
                  <a:schemeClr val="accent2">
                    <a:lumMod val="50000"/>
                  </a:schemeClr>
                </a:solidFill>
                <a:effectLst>
                  <a:outerShdw blurRad="38100" dist="38100" dir="2700000" algn="tl">
                    <a:srgbClr val="000000">
                      <a:alpha val="43137"/>
                    </a:srgbClr>
                  </a:outerShdw>
                </a:effectLst>
                <a:latin typeface="Constantia" pitchFamily="18" charset="0"/>
              </a:rPr>
              <a:t>OBJECTIVES OF THE ACT</a:t>
            </a:r>
            <a:endParaRPr lang="en-IN" sz="4400" dirty="0">
              <a:solidFill>
                <a:schemeClr val="accent2">
                  <a:lumMod val="50000"/>
                </a:schemeClr>
              </a:solidFill>
            </a:endParaRPr>
          </a:p>
        </p:txBody>
      </p:sp>
      <p:sp>
        <p:nvSpPr>
          <p:cNvPr id="3" name="Content Placeholder 2"/>
          <p:cNvSpPr>
            <a:spLocks noGrp="1"/>
          </p:cNvSpPr>
          <p:nvPr>
            <p:ph idx="1"/>
          </p:nvPr>
        </p:nvSpPr>
        <p:spPr>
          <a:xfrm>
            <a:off x="1011115" y="1186962"/>
            <a:ext cx="10225453" cy="5539153"/>
          </a:xfrm>
        </p:spPr>
        <p:txBody>
          <a:bodyPr>
            <a:normAutofit/>
          </a:bodyPr>
          <a:lstStyle/>
          <a:p>
            <a:pPr algn="just"/>
            <a:r>
              <a:rPr lang="en-IN" sz="2400" dirty="0">
                <a:latin typeface="Constantia" panose="02030602050306030303" pitchFamily="18" charset="0"/>
              </a:rPr>
              <a:t>The Act has created provisions for protection of official secrets in full-fledged manner. </a:t>
            </a:r>
          </a:p>
          <a:p>
            <a:pPr algn="just"/>
            <a:r>
              <a:rPr lang="en-IN" sz="2400" dirty="0">
                <a:latin typeface="Constantia" panose="02030602050306030303" pitchFamily="18" charset="0"/>
              </a:rPr>
              <a:t>The intention of the Act is to protect the official secrets, the communication or publication of which would seriously endanger the defence, external or internal security of the State, the sovereignty and integrity of India as well as the friendly relations with foreign States. </a:t>
            </a:r>
          </a:p>
          <a:p>
            <a:pPr algn="just"/>
            <a:r>
              <a:rPr lang="en-IN" sz="2400" dirty="0">
                <a:latin typeface="Constantia" panose="02030602050306030303" pitchFamily="18" charset="0"/>
              </a:rPr>
              <a:t>It has also tried to protect the official secrets, the communication or publication of which may amount to gross violation of public interest. </a:t>
            </a:r>
          </a:p>
          <a:p>
            <a:pPr algn="just"/>
            <a:r>
              <a:rPr lang="en-IN" sz="2400" dirty="0">
                <a:latin typeface="Constantia" panose="02030602050306030303" pitchFamily="18" charset="0"/>
              </a:rPr>
              <a:t>Due to these reasons, the whole Act is meant for the protection of Privacy or Secrecy of the Official Secrets. </a:t>
            </a:r>
          </a:p>
          <a:p>
            <a:pPr algn="just"/>
            <a:r>
              <a:rPr lang="en-IN" sz="2400" dirty="0">
                <a:latin typeface="Constantia" panose="02030602050306030303" pitchFamily="18" charset="0"/>
              </a:rPr>
              <a:t>Moreover, the Government as an entity is also entitled to the Right to Privacy of its records, information and other matters. </a:t>
            </a:r>
          </a:p>
          <a:p>
            <a:pPr algn="just"/>
            <a:r>
              <a:rPr lang="en-IN" sz="2400" dirty="0">
                <a:latin typeface="Constantia" panose="02030602050306030303" pitchFamily="18" charset="0"/>
              </a:rPr>
              <a:t>The Act is also meant for the preservation of such Right to Privacy.</a:t>
            </a:r>
          </a:p>
          <a:p>
            <a:endParaRPr lang="en-IN" dirty="0"/>
          </a:p>
        </p:txBody>
      </p:sp>
    </p:spTree>
    <p:extLst>
      <p:ext uri="{BB962C8B-B14F-4D97-AF65-F5344CB8AC3E}">
        <p14:creationId xmlns:p14="http://schemas.microsoft.com/office/powerpoint/2010/main" val="3736861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1115" y="1"/>
            <a:ext cx="10225453" cy="905608"/>
          </a:xfrm>
        </p:spPr>
        <p:txBody>
          <a:bodyPr>
            <a:noAutofit/>
          </a:bodyPr>
          <a:lstStyle/>
          <a:p>
            <a:r>
              <a:rPr lang="en-US" sz="4400" b="1" dirty="0">
                <a:solidFill>
                  <a:schemeClr val="accent2">
                    <a:lumMod val="50000"/>
                  </a:schemeClr>
                </a:solidFill>
                <a:effectLst>
                  <a:outerShdw blurRad="38100" dist="38100" dir="2700000" algn="tl">
                    <a:srgbClr val="000000">
                      <a:alpha val="43137"/>
                    </a:srgbClr>
                  </a:outerShdw>
                </a:effectLst>
                <a:latin typeface="Constantia" pitchFamily="18" charset="0"/>
              </a:rPr>
              <a:t>NATURE OF THE ACT</a:t>
            </a:r>
            <a:endParaRPr lang="en-IN" sz="4400" dirty="0">
              <a:solidFill>
                <a:schemeClr val="accent2">
                  <a:lumMod val="50000"/>
                </a:schemeClr>
              </a:solidFill>
            </a:endParaRPr>
          </a:p>
        </p:txBody>
      </p:sp>
      <p:sp>
        <p:nvSpPr>
          <p:cNvPr id="3" name="Content Placeholder 2"/>
          <p:cNvSpPr>
            <a:spLocks noGrp="1"/>
          </p:cNvSpPr>
          <p:nvPr>
            <p:ph idx="1"/>
          </p:nvPr>
        </p:nvSpPr>
        <p:spPr>
          <a:xfrm>
            <a:off x="1011115" y="1186962"/>
            <a:ext cx="10225453" cy="5539153"/>
          </a:xfrm>
        </p:spPr>
        <p:txBody>
          <a:bodyPr>
            <a:normAutofit/>
          </a:bodyPr>
          <a:lstStyle/>
          <a:p>
            <a:pPr algn="just"/>
            <a:r>
              <a:rPr lang="en-US" sz="2800" dirty="0">
                <a:latin typeface="Constantia" panose="02030602050306030303" pitchFamily="18" charset="0"/>
              </a:rPr>
              <a:t>The Official Secrets Act 1923 is India's anti-espionage Act held over from the British colonial period. </a:t>
            </a:r>
          </a:p>
          <a:p>
            <a:pPr algn="just"/>
            <a:r>
              <a:rPr lang="en-US" sz="2800" dirty="0">
                <a:latin typeface="Constantia" panose="02030602050306030303" pitchFamily="18" charset="0"/>
              </a:rPr>
              <a:t>It states clearly that actions which involve helping an enemy state against India are strongly condemned. </a:t>
            </a:r>
          </a:p>
          <a:p>
            <a:pPr algn="just"/>
            <a:r>
              <a:rPr lang="en-US" sz="2800" dirty="0">
                <a:latin typeface="Constantia" panose="02030602050306030303" pitchFamily="18" charset="0"/>
              </a:rPr>
              <a:t>It also states that one cannot approach, inspect, or even pass over a prohibited government site or area like an electrical substation. </a:t>
            </a:r>
          </a:p>
          <a:p>
            <a:pPr algn="just"/>
            <a:r>
              <a:rPr lang="en-US" sz="2800" dirty="0">
                <a:latin typeface="Constantia" panose="02030602050306030303" pitchFamily="18" charset="0"/>
              </a:rPr>
              <a:t>According to this Act, helping the enemy state can be in the form of communicating a sketch, plan, model of an official secret, or of official codes or passwords, to the enemy.</a:t>
            </a:r>
            <a:endParaRPr lang="en-IN" sz="2800" dirty="0">
              <a:latin typeface="Constantia" panose="02030602050306030303" pitchFamily="18" charset="0"/>
            </a:endParaRPr>
          </a:p>
        </p:txBody>
      </p:sp>
    </p:spTree>
    <p:extLst>
      <p:ext uri="{BB962C8B-B14F-4D97-AF65-F5344CB8AC3E}">
        <p14:creationId xmlns:p14="http://schemas.microsoft.com/office/powerpoint/2010/main" val="37368613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1115" y="1"/>
            <a:ext cx="10225453" cy="905608"/>
          </a:xfrm>
        </p:spPr>
        <p:txBody>
          <a:bodyPr>
            <a:noAutofit/>
          </a:bodyPr>
          <a:lstStyle/>
          <a:p>
            <a:r>
              <a:rPr lang="en-US" sz="4400" b="1" dirty="0">
                <a:solidFill>
                  <a:schemeClr val="accent2">
                    <a:lumMod val="50000"/>
                  </a:schemeClr>
                </a:solidFill>
                <a:effectLst>
                  <a:outerShdw blurRad="38100" dist="38100" dir="2700000" algn="tl">
                    <a:srgbClr val="000000">
                      <a:alpha val="43137"/>
                    </a:srgbClr>
                  </a:outerShdw>
                </a:effectLst>
                <a:latin typeface="Constantia" pitchFamily="18" charset="0"/>
              </a:rPr>
              <a:t>Prohibited place</a:t>
            </a:r>
            <a:endParaRPr lang="en-IN" sz="4400" dirty="0">
              <a:solidFill>
                <a:schemeClr val="accent2">
                  <a:lumMod val="50000"/>
                </a:schemeClr>
              </a:solidFill>
            </a:endParaRPr>
          </a:p>
        </p:txBody>
      </p:sp>
      <p:sp>
        <p:nvSpPr>
          <p:cNvPr id="3" name="Content Placeholder 2"/>
          <p:cNvSpPr>
            <a:spLocks noGrp="1"/>
          </p:cNvSpPr>
          <p:nvPr>
            <p:ph idx="1"/>
          </p:nvPr>
        </p:nvSpPr>
        <p:spPr>
          <a:xfrm>
            <a:off x="1011115" y="1186962"/>
            <a:ext cx="10225453" cy="5539153"/>
          </a:xfrm>
        </p:spPr>
        <p:txBody>
          <a:bodyPr>
            <a:normAutofit fontScale="92500"/>
          </a:bodyPr>
          <a:lstStyle/>
          <a:p>
            <a:pPr algn="just"/>
            <a:r>
              <a:rPr lang="en-US" sz="2400" dirty="0">
                <a:latin typeface="Constantia" panose="02030602050306030303" pitchFamily="18" charset="0"/>
              </a:rPr>
              <a:t>The Act has defined </a:t>
            </a:r>
            <a:r>
              <a:rPr lang="en-US" sz="2400" i="1" dirty="0">
                <a:solidFill>
                  <a:schemeClr val="accent2">
                    <a:lumMod val="75000"/>
                  </a:schemeClr>
                </a:solidFill>
                <a:latin typeface="Constantia" panose="02030602050306030303" pitchFamily="18" charset="0"/>
              </a:rPr>
              <a:t>“Prohibited Place” </a:t>
            </a:r>
            <a:r>
              <a:rPr lang="en-US" sz="2400" dirty="0">
                <a:latin typeface="Constantia" panose="02030602050306030303" pitchFamily="18" charset="0"/>
              </a:rPr>
              <a:t>for maintaining official secrets of the government under </a:t>
            </a:r>
            <a:r>
              <a:rPr lang="en-US" sz="2400" i="1" dirty="0">
                <a:solidFill>
                  <a:schemeClr val="accent2">
                    <a:lumMod val="75000"/>
                  </a:schemeClr>
                </a:solidFill>
                <a:latin typeface="Constantia" panose="02030602050306030303" pitchFamily="18" charset="0"/>
              </a:rPr>
              <a:t>Section 2 (8)</a:t>
            </a:r>
            <a:r>
              <a:rPr lang="en-US" sz="2400" dirty="0">
                <a:latin typeface="Constantia" panose="02030602050306030303" pitchFamily="18" charset="0"/>
              </a:rPr>
              <a:t> of the Act.</a:t>
            </a:r>
          </a:p>
          <a:p>
            <a:pPr algn="just"/>
            <a:r>
              <a:rPr lang="en-US" sz="2400" dirty="0">
                <a:latin typeface="Constantia" panose="02030602050306030303" pitchFamily="18" charset="0"/>
              </a:rPr>
              <a:t>Following places are included within its periphery :</a:t>
            </a:r>
          </a:p>
          <a:p>
            <a:pPr lvl="1" algn="just">
              <a:buFont typeface="Wingdings" panose="05000000000000000000" pitchFamily="2" charset="2"/>
              <a:buChar char="Ø"/>
            </a:pPr>
            <a:r>
              <a:rPr lang="en-US" sz="2400" dirty="0">
                <a:latin typeface="Constantia" panose="02030602050306030303" pitchFamily="18" charset="0"/>
              </a:rPr>
              <a:t>any work of </a:t>
            </a:r>
            <a:r>
              <a:rPr lang="en-US" sz="2400" dirty="0" err="1">
                <a:latin typeface="Constantia" panose="02030602050306030303" pitchFamily="18" charset="0"/>
              </a:rPr>
              <a:t>defence</a:t>
            </a:r>
            <a:r>
              <a:rPr lang="en-US" sz="2400" dirty="0">
                <a:latin typeface="Constantia" panose="02030602050306030303" pitchFamily="18" charset="0"/>
              </a:rPr>
              <a:t>, arsenal, naval, military or air force establishment or station,</a:t>
            </a:r>
          </a:p>
          <a:p>
            <a:pPr lvl="1" algn="just">
              <a:buFont typeface="Wingdings" panose="05000000000000000000" pitchFamily="2" charset="2"/>
              <a:buChar char="Ø"/>
            </a:pPr>
            <a:r>
              <a:rPr lang="en-US" sz="2400" dirty="0">
                <a:latin typeface="Constantia" panose="02030602050306030303" pitchFamily="18" charset="0"/>
              </a:rPr>
              <a:t>mine, minefield, camp, ship or aircraft belonging to, or occupied by or on behalf of Government, </a:t>
            </a:r>
          </a:p>
          <a:p>
            <a:pPr lvl="1" algn="just">
              <a:buFont typeface="Wingdings" panose="05000000000000000000" pitchFamily="2" charset="2"/>
              <a:buChar char="Ø"/>
            </a:pPr>
            <a:r>
              <a:rPr lang="en-US" sz="2400" dirty="0">
                <a:latin typeface="Constantia" panose="02030602050306030303" pitchFamily="18" charset="0"/>
              </a:rPr>
              <a:t>any military telegraph or telephone so belonging or occupied, </a:t>
            </a:r>
          </a:p>
          <a:p>
            <a:pPr lvl="1" algn="just">
              <a:buFont typeface="Wingdings" panose="05000000000000000000" pitchFamily="2" charset="2"/>
              <a:buChar char="Ø"/>
            </a:pPr>
            <a:r>
              <a:rPr lang="en-US" sz="2400" dirty="0">
                <a:latin typeface="Constantia" panose="02030602050306030303" pitchFamily="18" charset="0"/>
              </a:rPr>
              <a:t>any wireless or signal station or office so belonging or occupied and </a:t>
            </a:r>
          </a:p>
          <a:p>
            <a:pPr lvl="1" algn="just">
              <a:buFont typeface="Wingdings" panose="05000000000000000000" pitchFamily="2" charset="2"/>
              <a:buChar char="Ø"/>
            </a:pPr>
            <a:r>
              <a:rPr lang="en-US" sz="2400" dirty="0">
                <a:latin typeface="Constantia" panose="02030602050306030303" pitchFamily="18" charset="0"/>
              </a:rPr>
              <a:t>any factory, dockyard or other place so belonging or occupied and </a:t>
            </a:r>
          </a:p>
          <a:p>
            <a:pPr lvl="1" algn="just">
              <a:buFont typeface="Wingdings" panose="05000000000000000000" pitchFamily="2" charset="2"/>
              <a:buChar char="Ø"/>
            </a:pPr>
            <a:r>
              <a:rPr lang="en-US" sz="2400" dirty="0">
                <a:latin typeface="Constantia" panose="02030602050306030303" pitchFamily="18" charset="0"/>
              </a:rPr>
              <a:t>used for the purpose of building, repairing, making or storing any munitions of war, or any sketches, plans, models or documents relating thereto, or </a:t>
            </a:r>
          </a:p>
          <a:p>
            <a:pPr lvl="1" algn="just">
              <a:buFont typeface="Wingdings" panose="05000000000000000000" pitchFamily="2" charset="2"/>
              <a:buChar char="Ø"/>
            </a:pPr>
            <a:r>
              <a:rPr lang="en-US" sz="2400" dirty="0">
                <a:latin typeface="Constantia" panose="02030602050306030303" pitchFamily="18" charset="0"/>
              </a:rPr>
              <a:t>for the purpose of getting any metals, oil or minerals of use in time of war.</a:t>
            </a:r>
            <a:endParaRPr lang="en-IN" sz="2400" dirty="0">
              <a:latin typeface="Constantia" panose="02030602050306030303" pitchFamily="18" charset="0"/>
            </a:endParaRPr>
          </a:p>
        </p:txBody>
      </p:sp>
    </p:spTree>
    <p:extLst>
      <p:ext uri="{BB962C8B-B14F-4D97-AF65-F5344CB8AC3E}">
        <p14:creationId xmlns:p14="http://schemas.microsoft.com/office/powerpoint/2010/main" val="3736861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1115" y="1"/>
            <a:ext cx="10225453" cy="905608"/>
          </a:xfrm>
        </p:spPr>
        <p:txBody>
          <a:bodyPr>
            <a:noAutofit/>
          </a:bodyPr>
          <a:lstStyle/>
          <a:p>
            <a:r>
              <a:rPr lang="en-US" sz="4400" b="1" dirty="0">
                <a:solidFill>
                  <a:schemeClr val="accent2">
                    <a:lumMod val="50000"/>
                  </a:schemeClr>
                </a:solidFill>
                <a:effectLst>
                  <a:outerShdw blurRad="38100" dist="38100" dir="2700000" algn="tl">
                    <a:srgbClr val="000000">
                      <a:alpha val="43137"/>
                    </a:srgbClr>
                  </a:outerShdw>
                </a:effectLst>
                <a:latin typeface="Constantia" pitchFamily="18" charset="0"/>
              </a:rPr>
              <a:t>PENALTIES FOR SPYING</a:t>
            </a:r>
            <a:endParaRPr lang="en-IN" sz="4400" dirty="0">
              <a:solidFill>
                <a:schemeClr val="accent2">
                  <a:lumMod val="50000"/>
                </a:schemeClr>
              </a:solidFill>
            </a:endParaRPr>
          </a:p>
        </p:txBody>
      </p:sp>
      <p:sp>
        <p:nvSpPr>
          <p:cNvPr id="3" name="Content Placeholder 2"/>
          <p:cNvSpPr>
            <a:spLocks noGrp="1"/>
          </p:cNvSpPr>
          <p:nvPr>
            <p:ph idx="1"/>
          </p:nvPr>
        </p:nvSpPr>
        <p:spPr>
          <a:xfrm>
            <a:off x="1011115" y="1186962"/>
            <a:ext cx="10225453" cy="5539153"/>
          </a:xfrm>
        </p:spPr>
        <p:txBody>
          <a:bodyPr>
            <a:normAutofit fontScale="85000" lnSpcReduction="20000"/>
          </a:bodyPr>
          <a:lstStyle/>
          <a:p>
            <a:pPr algn="just"/>
            <a:r>
              <a:rPr lang="en-US" sz="2400" i="1" dirty="0">
                <a:solidFill>
                  <a:schemeClr val="accent2">
                    <a:lumMod val="75000"/>
                  </a:schemeClr>
                </a:solidFill>
                <a:latin typeface="Constantia" panose="02030602050306030303" pitchFamily="18" charset="0"/>
              </a:rPr>
              <a:t>Section 3</a:t>
            </a:r>
            <a:r>
              <a:rPr lang="en-US" sz="2400" dirty="0">
                <a:latin typeface="Constantia" panose="02030602050306030303" pitchFamily="18" charset="0"/>
              </a:rPr>
              <a:t> of the Act deals with Penalties for Spying.</a:t>
            </a:r>
          </a:p>
          <a:p>
            <a:pPr algn="just"/>
            <a:r>
              <a:rPr lang="en-US" sz="2400" dirty="0">
                <a:latin typeface="Constantia" panose="02030602050306030303" pitchFamily="18" charset="0"/>
              </a:rPr>
              <a:t>If any person for any purpose prejudicial to the safety or </a:t>
            </a:r>
            <a:r>
              <a:rPr lang="en-IN" sz="2400" dirty="0">
                <a:latin typeface="Constantia" panose="02030602050306030303" pitchFamily="18" charset="0"/>
              </a:rPr>
              <a:t>interests of the State—</a:t>
            </a:r>
          </a:p>
          <a:p>
            <a:pPr algn="just"/>
            <a:r>
              <a:rPr lang="en-US" sz="2400" dirty="0">
                <a:latin typeface="Constantia" panose="02030602050306030303" pitchFamily="18" charset="0"/>
              </a:rPr>
              <a:t>(</a:t>
            </a:r>
            <a:r>
              <a:rPr lang="en-US" sz="2400" i="1" dirty="0">
                <a:latin typeface="Constantia" panose="02030602050306030303" pitchFamily="18" charset="0"/>
              </a:rPr>
              <a:t>a</a:t>
            </a:r>
            <a:r>
              <a:rPr lang="en-US" sz="2400" dirty="0">
                <a:latin typeface="Constantia" panose="02030602050306030303" pitchFamily="18" charset="0"/>
              </a:rPr>
              <a:t>) approaches, inspects, passes over or is in the vicinity of, or enters, any prohibited </a:t>
            </a:r>
            <a:r>
              <a:rPr lang="en-IN" sz="2400" dirty="0">
                <a:latin typeface="Constantia" panose="02030602050306030303" pitchFamily="18" charset="0"/>
              </a:rPr>
              <a:t>place; or</a:t>
            </a:r>
          </a:p>
          <a:p>
            <a:pPr algn="just"/>
            <a:r>
              <a:rPr lang="en-US" sz="2400" dirty="0">
                <a:latin typeface="Constantia" panose="02030602050306030303" pitchFamily="18" charset="0"/>
              </a:rPr>
              <a:t>(</a:t>
            </a:r>
            <a:r>
              <a:rPr lang="en-US" sz="2400" i="1" dirty="0">
                <a:latin typeface="Constantia" panose="02030602050306030303" pitchFamily="18" charset="0"/>
              </a:rPr>
              <a:t>b</a:t>
            </a:r>
            <a:r>
              <a:rPr lang="en-US" sz="2400" dirty="0">
                <a:latin typeface="Constantia" panose="02030602050306030303" pitchFamily="18" charset="0"/>
              </a:rPr>
              <a:t>) makes any sketch, plan, model, or -note which is calculated to be or might be or is intended to be, directly or indirectly, useful to an enemy; or</a:t>
            </a:r>
          </a:p>
          <a:p>
            <a:pPr algn="just"/>
            <a:r>
              <a:rPr lang="en-US" sz="2400" dirty="0">
                <a:latin typeface="Constantia" panose="02030602050306030303" pitchFamily="18" charset="0"/>
              </a:rPr>
              <a:t>(</a:t>
            </a:r>
            <a:r>
              <a:rPr lang="en-US" sz="2400" i="1" dirty="0">
                <a:latin typeface="Constantia" panose="02030602050306030303" pitchFamily="18" charset="0"/>
              </a:rPr>
              <a:t>c</a:t>
            </a:r>
            <a:r>
              <a:rPr lang="en-US" sz="2400" dirty="0">
                <a:latin typeface="Constantia" panose="02030602050306030303" pitchFamily="18" charset="0"/>
              </a:rPr>
              <a:t>) obtains, collects, records or publishes or communicates to any other person any secret official code or pass word, or any sketch, plan, model, article or note or other document or information which is calculated to be or might be or is intended to be, directly or indirectly, useful to an enemy or which relates to a matter the disclosure of which is likely to affect the sovereignty and integrity of India, the security of the State or friendly relations with foreign States;</a:t>
            </a:r>
          </a:p>
          <a:p>
            <a:pPr algn="just"/>
            <a:r>
              <a:rPr lang="en-US" sz="2400" dirty="0">
                <a:latin typeface="Constantia" panose="02030602050306030303" pitchFamily="18" charset="0"/>
              </a:rPr>
              <a:t>he shall be punishable with imprisonment for a term which may extend, where the offence is committed in relation to any work of </a:t>
            </a:r>
            <a:r>
              <a:rPr lang="en-US" sz="2400" dirty="0" err="1">
                <a:latin typeface="Constantia" panose="02030602050306030303" pitchFamily="18" charset="0"/>
              </a:rPr>
              <a:t>defence</a:t>
            </a:r>
            <a:r>
              <a:rPr lang="en-US" sz="2400" dirty="0">
                <a:latin typeface="Constantia" panose="02030602050306030303" pitchFamily="18" charset="0"/>
              </a:rPr>
              <a:t>, arsenal, naval, military or air force establishment or station, mine, minefield, factory, dockyard, camp, ship or aircraft or otherwise in relation to the naval, military or air force affairs of Government or in relation to any secret official code, to fourteen years and </a:t>
            </a:r>
          </a:p>
          <a:p>
            <a:pPr algn="just"/>
            <a:r>
              <a:rPr lang="en-US" sz="2400" dirty="0">
                <a:latin typeface="Constantia" panose="02030602050306030303" pitchFamily="18" charset="0"/>
              </a:rPr>
              <a:t>in other cases </a:t>
            </a:r>
            <a:r>
              <a:rPr lang="en-IN" sz="2400" dirty="0">
                <a:latin typeface="Constantia" panose="02030602050306030303" pitchFamily="18" charset="0"/>
              </a:rPr>
              <a:t>to three years.</a:t>
            </a:r>
          </a:p>
        </p:txBody>
      </p:sp>
    </p:spTree>
    <p:extLst>
      <p:ext uri="{BB962C8B-B14F-4D97-AF65-F5344CB8AC3E}">
        <p14:creationId xmlns:p14="http://schemas.microsoft.com/office/powerpoint/2010/main" val="3736861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1115" y="1"/>
            <a:ext cx="10225453" cy="905608"/>
          </a:xfrm>
        </p:spPr>
        <p:txBody>
          <a:bodyPr>
            <a:noAutofit/>
          </a:bodyPr>
          <a:lstStyle/>
          <a:p>
            <a:r>
              <a:rPr lang="en-IN" b="1" dirty="0">
                <a:solidFill>
                  <a:schemeClr val="accent2">
                    <a:lumMod val="75000"/>
                  </a:schemeClr>
                </a:solidFill>
                <a:effectLst>
                  <a:outerShdw blurRad="38100" dist="38100" dir="2700000" algn="tl">
                    <a:srgbClr val="000000">
                      <a:alpha val="43137"/>
                    </a:srgbClr>
                  </a:outerShdw>
                </a:effectLst>
                <a:latin typeface="Constantia" panose="02030602050306030303" pitchFamily="18" charset="0"/>
              </a:rPr>
              <a:t>Official Secrets Act, 1923 vs. Right to Information Act, 2005 </a:t>
            </a:r>
            <a:endParaRPr lang="en-IN" sz="4400" dirty="0">
              <a:solidFill>
                <a:schemeClr val="accent2">
                  <a:lumMod val="75000"/>
                </a:schemeClr>
              </a:solidFill>
              <a:effectLst>
                <a:outerShdw blurRad="38100" dist="38100" dir="2700000" algn="tl">
                  <a:srgbClr val="000000">
                    <a:alpha val="43137"/>
                  </a:srgbClr>
                </a:outerShdw>
              </a:effectLst>
              <a:latin typeface="Constantia" panose="02030602050306030303" pitchFamily="18" charset="0"/>
            </a:endParaRPr>
          </a:p>
        </p:txBody>
      </p:sp>
      <p:sp>
        <p:nvSpPr>
          <p:cNvPr id="3" name="Content Placeholder 2"/>
          <p:cNvSpPr>
            <a:spLocks noGrp="1"/>
          </p:cNvSpPr>
          <p:nvPr>
            <p:ph idx="1"/>
          </p:nvPr>
        </p:nvSpPr>
        <p:spPr>
          <a:xfrm>
            <a:off x="1011115" y="1186962"/>
            <a:ext cx="10225453" cy="5539153"/>
          </a:xfrm>
        </p:spPr>
        <p:txBody>
          <a:bodyPr>
            <a:normAutofit fontScale="92500" lnSpcReduction="10000"/>
          </a:bodyPr>
          <a:lstStyle/>
          <a:p>
            <a:pPr algn="just"/>
            <a:r>
              <a:rPr lang="en-IN" dirty="0">
                <a:latin typeface="Constantia" panose="02030602050306030303" pitchFamily="18" charset="0"/>
              </a:rPr>
              <a:t>But, one thing is to be remembered that, after coming into force of the </a:t>
            </a:r>
            <a:r>
              <a:rPr lang="en-IN" i="1" dirty="0">
                <a:solidFill>
                  <a:schemeClr val="accent2">
                    <a:lumMod val="75000"/>
                  </a:schemeClr>
                </a:solidFill>
                <a:latin typeface="Constantia" panose="02030602050306030303" pitchFamily="18" charset="0"/>
              </a:rPr>
              <a:t>Right to Information Act, 2005</a:t>
            </a:r>
            <a:r>
              <a:rPr lang="en-IN" i="1" dirty="0">
                <a:latin typeface="Constantia" panose="02030602050306030303" pitchFamily="18" charset="0"/>
              </a:rPr>
              <a:t>, the </a:t>
            </a:r>
            <a:r>
              <a:rPr lang="en-IN" i="1" dirty="0">
                <a:solidFill>
                  <a:schemeClr val="accent2">
                    <a:lumMod val="75000"/>
                  </a:schemeClr>
                </a:solidFill>
                <a:latin typeface="Constantia" panose="02030602050306030303" pitchFamily="18" charset="0"/>
              </a:rPr>
              <a:t>Official Secrets Act, 1923 </a:t>
            </a:r>
            <a:r>
              <a:rPr lang="en-IN" dirty="0">
                <a:latin typeface="Constantia" panose="02030602050306030303" pitchFamily="18" charset="0"/>
              </a:rPr>
              <a:t>is seriously challenged. </a:t>
            </a:r>
          </a:p>
          <a:p>
            <a:pPr algn="just"/>
            <a:r>
              <a:rPr lang="en-IN" i="1" dirty="0">
                <a:solidFill>
                  <a:schemeClr val="accent2">
                    <a:lumMod val="75000"/>
                  </a:schemeClr>
                </a:solidFill>
                <a:latin typeface="Constantia" panose="02030602050306030303" pitchFamily="18" charset="0"/>
              </a:rPr>
              <a:t>The Right to Information Act, 2005</a:t>
            </a:r>
            <a:r>
              <a:rPr lang="en-IN" i="1" dirty="0">
                <a:latin typeface="Constantia" panose="02030602050306030303" pitchFamily="18" charset="0"/>
              </a:rPr>
              <a:t> </a:t>
            </a:r>
            <a:r>
              <a:rPr lang="en-IN" dirty="0">
                <a:latin typeface="Constantia" panose="02030602050306030303" pitchFamily="18" charset="0"/>
              </a:rPr>
              <a:t>is made for providing general public, various information, to protect their Right to Information, which they are entitled to get in the public interest. </a:t>
            </a:r>
          </a:p>
          <a:p>
            <a:pPr algn="just"/>
            <a:r>
              <a:rPr lang="en-IN" dirty="0">
                <a:latin typeface="Constantia" panose="02030602050306030303" pitchFamily="18" charset="0"/>
              </a:rPr>
              <a:t>Here lies the dichotomy between the two Acts. </a:t>
            </a:r>
          </a:p>
          <a:p>
            <a:pPr algn="just"/>
            <a:r>
              <a:rPr lang="en-IN" i="1" dirty="0">
                <a:solidFill>
                  <a:schemeClr val="accent2">
                    <a:lumMod val="75000"/>
                  </a:schemeClr>
                </a:solidFill>
                <a:latin typeface="Constantia" panose="02030602050306030303" pitchFamily="18" charset="0"/>
              </a:rPr>
              <a:t>The Official Secrets Act, 1923 </a:t>
            </a:r>
            <a:r>
              <a:rPr lang="en-IN" dirty="0">
                <a:latin typeface="Constantia" panose="02030602050306030303" pitchFamily="18" charset="0"/>
              </a:rPr>
              <a:t>is made for preserving the official secrets, which the general public is not entitled to know. </a:t>
            </a:r>
          </a:p>
          <a:p>
            <a:pPr algn="just"/>
            <a:r>
              <a:rPr lang="en-IN" dirty="0">
                <a:latin typeface="Constantia" panose="02030602050306030303" pitchFamily="18" charset="0"/>
              </a:rPr>
              <a:t>On the contrary, the </a:t>
            </a:r>
            <a:r>
              <a:rPr lang="en-IN" i="1" dirty="0">
                <a:solidFill>
                  <a:schemeClr val="accent2">
                    <a:lumMod val="75000"/>
                  </a:schemeClr>
                </a:solidFill>
                <a:latin typeface="Constantia" panose="02030602050306030303" pitchFamily="18" charset="0"/>
              </a:rPr>
              <a:t>Right to Information Act, 2005 </a:t>
            </a:r>
            <a:r>
              <a:rPr lang="en-IN" dirty="0">
                <a:latin typeface="Constantia" panose="02030602050306030303" pitchFamily="18" charset="0"/>
              </a:rPr>
              <a:t>claims that, general public is entitled to know some of those information in their public interest. </a:t>
            </a:r>
          </a:p>
          <a:p>
            <a:pPr algn="just"/>
            <a:r>
              <a:rPr lang="en-IN" dirty="0">
                <a:latin typeface="Constantia" panose="02030602050306030303" pitchFamily="18" charset="0"/>
              </a:rPr>
              <a:t>In a democratic country like India, government cannot run every activity secretly and general public has the Right to Information in this respect, in order to maintain transparency in the governmental activities. </a:t>
            </a:r>
          </a:p>
          <a:p>
            <a:pPr algn="just"/>
            <a:r>
              <a:rPr lang="en-IN" dirty="0">
                <a:latin typeface="Constantia" panose="02030602050306030303" pitchFamily="18" charset="0"/>
              </a:rPr>
              <a:t>The Government is also accountable to the general public for its actions, as it is formed by the representatives of the people through general election. </a:t>
            </a:r>
          </a:p>
          <a:p>
            <a:pPr algn="just"/>
            <a:r>
              <a:rPr lang="en-IN" dirty="0">
                <a:latin typeface="Constantia" panose="02030602050306030303" pitchFamily="18" charset="0"/>
              </a:rPr>
              <a:t>Here lies the controversy between the two Acts regarding which information should be communicated to the public under the </a:t>
            </a:r>
            <a:r>
              <a:rPr lang="en-IN" i="1" dirty="0">
                <a:solidFill>
                  <a:schemeClr val="accent2">
                    <a:lumMod val="75000"/>
                  </a:schemeClr>
                </a:solidFill>
                <a:latin typeface="Constantia" panose="02030602050306030303" pitchFamily="18" charset="0"/>
              </a:rPr>
              <a:t>Right to Information Act, 2005 </a:t>
            </a:r>
            <a:r>
              <a:rPr lang="en-IN" dirty="0">
                <a:latin typeface="Constantia" panose="02030602050306030303" pitchFamily="18" charset="0"/>
              </a:rPr>
              <a:t>and which information should be kept as official secret under the </a:t>
            </a:r>
            <a:r>
              <a:rPr lang="en-IN" i="1" dirty="0">
                <a:solidFill>
                  <a:schemeClr val="accent2">
                    <a:lumMod val="75000"/>
                  </a:schemeClr>
                </a:solidFill>
                <a:latin typeface="Constantia" panose="02030602050306030303" pitchFamily="18" charset="0"/>
              </a:rPr>
              <a:t>Official Secrets Act, 1923</a:t>
            </a:r>
            <a:r>
              <a:rPr lang="en-IN" i="1" dirty="0">
                <a:latin typeface="Constantia" panose="02030602050306030303" pitchFamily="18" charset="0"/>
              </a:rPr>
              <a:t>. </a:t>
            </a:r>
          </a:p>
          <a:p>
            <a:pPr algn="just"/>
            <a:r>
              <a:rPr lang="en-IN" dirty="0">
                <a:latin typeface="Constantia" panose="02030602050306030303" pitchFamily="18" charset="0"/>
              </a:rPr>
              <a:t>Balancing between these two Acts is the need of the hour for the peaceful existence of a democratic set up as well as for the protection of Information Privacy of Official Secrets.</a:t>
            </a:r>
          </a:p>
        </p:txBody>
      </p:sp>
    </p:spTree>
    <p:extLst>
      <p:ext uri="{BB962C8B-B14F-4D97-AF65-F5344CB8AC3E}">
        <p14:creationId xmlns:p14="http://schemas.microsoft.com/office/powerpoint/2010/main" val="3736861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1115" y="1"/>
            <a:ext cx="10225453" cy="905608"/>
          </a:xfrm>
        </p:spPr>
        <p:txBody>
          <a:bodyPr>
            <a:noAutofit/>
          </a:bodyPr>
          <a:lstStyle/>
          <a:p>
            <a:r>
              <a:rPr lang="en-US" sz="4400" b="1" dirty="0">
                <a:solidFill>
                  <a:schemeClr val="accent2">
                    <a:lumMod val="50000"/>
                  </a:schemeClr>
                </a:solidFill>
                <a:effectLst>
                  <a:outerShdw blurRad="38100" dist="38100" dir="2700000" algn="tl">
                    <a:srgbClr val="000000">
                      <a:alpha val="43137"/>
                    </a:srgbClr>
                  </a:outerShdw>
                </a:effectLst>
                <a:latin typeface="Constantia" pitchFamily="18" charset="0"/>
              </a:rPr>
              <a:t>RECENT CONTROVERSY</a:t>
            </a:r>
            <a:endParaRPr lang="en-IN" sz="4400" dirty="0">
              <a:solidFill>
                <a:schemeClr val="accent2">
                  <a:lumMod val="50000"/>
                </a:schemeClr>
              </a:solidFill>
            </a:endParaRPr>
          </a:p>
        </p:txBody>
      </p:sp>
      <p:sp>
        <p:nvSpPr>
          <p:cNvPr id="3" name="Content Placeholder 2"/>
          <p:cNvSpPr>
            <a:spLocks noGrp="1"/>
          </p:cNvSpPr>
          <p:nvPr>
            <p:ph idx="1"/>
          </p:nvPr>
        </p:nvSpPr>
        <p:spPr>
          <a:xfrm>
            <a:off x="378069" y="1186962"/>
            <a:ext cx="11500339" cy="5539153"/>
          </a:xfrm>
        </p:spPr>
        <p:txBody>
          <a:bodyPr>
            <a:normAutofit lnSpcReduction="10000"/>
          </a:bodyPr>
          <a:lstStyle/>
          <a:p>
            <a:pPr marL="0" indent="0" algn="ctr">
              <a:buNone/>
            </a:pPr>
            <a:r>
              <a:rPr lang="en-US" sz="2400" b="1" dirty="0">
                <a:solidFill>
                  <a:schemeClr val="accent2">
                    <a:lumMod val="75000"/>
                  </a:schemeClr>
                </a:solidFill>
                <a:latin typeface="Constantia" panose="02030602050306030303" pitchFamily="18" charset="0"/>
              </a:rPr>
              <a:t>RAFALE FIGHTER JETS CASE DETAILS PUBLISHED BY </a:t>
            </a:r>
          </a:p>
          <a:p>
            <a:pPr marL="0" indent="0" algn="ctr">
              <a:buNone/>
            </a:pPr>
            <a:r>
              <a:rPr lang="en-US" sz="2400" b="1" dirty="0">
                <a:solidFill>
                  <a:schemeClr val="accent2">
                    <a:lumMod val="75000"/>
                  </a:schemeClr>
                </a:solidFill>
                <a:latin typeface="Constantia" panose="02030602050306030303" pitchFamily="18" charset="0"/>
              </a:rPr>
              <a:t>THE HINDU NEWSPAPER 2019</a:t>
            </a:r>
          </a:p>
          <a:p>
            <a:pPr algn="just"/>
            <a:r>
              <a:rPr lang="en-US" sz="2000" dirty="0">
                <a:latin typeface="Constantia" panose="02030602050306030303" pitchFamily="18" charset="0"/>
              </a:rPr>
              <a:t>Attorney General </a:t>
            </a:r>
            <a:r>
              <a:rPr lang="en-US" sz="2000" i="1" dirty="0">
                <a:solidFill>
                  <a:schemeClr val="accent2">
                    <a:lumMod val="75000"/>
                  </a:schemeClr>
                </a:solidFill>
                <a:latin typeface="Constantia" panose="02030602050306030303" pitchFamily="18" charset="0"/>
              </a:rPr>
              <a:t>KK </a:t>
            </a:r>
            <a:r>
              <a:rPr lang="en-US" sz="2000" i="1" dirty="0" err="1">
                <a:solidFill>
                  <a:schemeClr val="accent2">
                    <a:lumMod val="75000"/>
                  </a:schemeClr>
                </a:solidFill>
                <a:latin typeface="Constantia" panose="02030602050306030303" pitchFamily="18" charset="0"/>
              </a:rPr>
              <a:t>Venugopal</a:t>
            </a:r>
            <a:r>
              <a:rPr lang="en-US" sz="2000" i="1" dirty="0">
                <a:latin typeface="Constantia" panose="02030602050306030303" pitchFamily="18" charset="0"/>
              </a:rPr>
              <a:t> </a:t>
            </a:r>
            <a:r>
              <a:rPr lang="en-US" sz="2000" dirty="0">
                <a:latin typeface="Constantia" panose="02030602050306030303" pitchFamily="18" charset="0"/>
              </a:rPr>
              <a:t>also told the three-judge bench that the government could invoke the </a:t>
            </a:r>
            <a:r>
              <a:rPr lang="en-US" sz="2000" i="1" dirty="0">
                <a:solidFill>
                  <a:schemeClr val="accent2">
                    <a:lumMod val="75000"/>
                  </a:schemeClr>
                </a:solidFill>
                <a:latin typeface="Constantia" panose="02030602050306030303" pitchFamily="18" charset="0"/>
              </a:rPr>
              <a:t>Official Secrets Act 1923</a:t>
            </a:r>
            <a:r>
              <a:rPr lang="en-US" sz="2000" dirty="0">
                <a:latin typeface="Constantia" panose="02030602050306030303" pitchFamily="18" charset="0"/>
              </a:rPr>
              <a:t>, against The Hindu newspaper, which had published the papers. </a:t>
            </a:r>
          </a:p>
          <a:p>
            <a:pPr algn="just"/>
            <a:r>
              <a:rPr lang="en-US" sz="2000" dirty="0">
                <a:latin typeface="Constantia" panose="02030602050306030303" pitchFamily="18" charset="0"/>
              </a:rPr>
              <a:t>He claims that the documents pertaining to the purchase of </a:t>
            </a:r>
            <a:r>
              <a:rPr lang="en-US" sz="2000" dirty="0" err="1">
                <a:latin typeface="Constantia" panose="02030602050306030303" pitchFamily="18" charset="0"/>
              </a:rPr>
              <a:t>Rafale</a:t>
            </a:r>
            <a:r>
              <a:rPr lang="en-US" sz="2000" dirty="0">
                <a:latin typeface="Constantia" panose="02030602050306030303" pitchFamily="18" charset="0"/>
              </a:rPr>
              <a:t> jets published by the media are genuine.</a:t>
            </a:r>
            <a:endParaRPr lang="en-US" sz="2000" baseline="30000" dirty="0">
              <a:latin typeface="Constantia" panose="02030602050306030303" pitchFamily="18" charset="0"/>
            </a:endParaRPr>
          </a:p>
          <a:p>
            <a:pPr algn="just"/>
            <a:r>
              <a:rPr lang="en-US" sz="2000" i="1" dirty="0">
                <a:solidFill>
                  <a:schemeClr val="accent2">
                    <a:lumMod val="75000"/>
                  </a:schemeClr>
                </a:solidFill>
                <a:latin typeface="Constantia" panose="02030602050306030303" pitchFamily="18" charset="0"/>
              </a:rPr>
              <a:t>Justice Joseph </a:t>
            </a:r>
            <a:r>
              <a:rPr lang="en-US" sz="2000" dirty="0">
                <a:latin typeface="Constantia" panose="02030602050306030303" pitchFamily="18" charset="0"/>
              </a:rPr>
              <a:t>one of the three judges on bench asked government about </a:t>
            </a:r>
            <a:r>
              <a:rPr lang="en-US" sz="2000" i="1" dirty="0">
                <a:solidFill>
                  <a:schemeClr val="accent2">
                    <a:lumMod val="75000"/>
                  </a:schemeClr>
                </a:solidFill>
                <a:latin typeface="Constantia" panose="02030602050306030303" pitchFamily="18" charset="0"/>
              </a:rPr>
              <a:t>Right to information Act 2005</a:t>
            </a:r>
            <a:r>
              <a:rPr lang="en-US" sz="2000" dirty="0">
                <a:latin typeface="Constantia" panose="02030602050306030303" pitchFamily="18" charset="0"/>
              </a:rPr>
              <a:t>.</a:t>
            </a:r>
          </a:p>
          <a:p>
            <a:pPr algn="just"/>
            <a:r>
              <a:rPr lang="en-US" sz="2000" i="1" dirty="0">
                <a:solidFill>
                  <a:schemeClr val="accent2">
                    <a:lumMod val="75000"/>
                  </a:schemeClr>
                </a:solidFill>
                <a:latin typeface="Constantia" panose="02030602050306030303" pitchFamily="18" charset="0"/>
              </a:rPr>
              <a:t>Section 22 of RTI Act </a:t>
            </a:r>
            <a:r>
              <a:rPr lang="en-US" sz="2000" dirty="0">
                <a:latin typeface="Constantia" panose="02030602050306030303" pitchFamily="18" charset="0"/>
              </a:rPr>
              <a:t>has an overriding effect for </a:t>
            </a:r>
            <a:r>
              <a:rPr lang="en-US" sz="2000" i="1" dirty="0">
                <a:solidFill>
                  <a:schemeClr val="accent2">
                    <a:lumMod val="75000"/>
                  </a:schemeClr>
                </a:solidFill>
                <a:latin typeface="Constantia" panose="02030602050306030303" pitchFamily="18" charset="0"/>
              </a:rPr>
              <a:t>Official Secret Act </a:t>
            </a:r>
            <a:r>
              <a:rPr lang="en-US" sz="2000" dirty="0">
                <a:latin typeface="Constantia" panose="02030602050306030303" pitchFamily="18" charset="0"/>
              </a:rPr>
              <a:t>and </a:t>
            </a:r>
            <a:r>
              <a:rPr lang="en-US" sz="2000" i="1" dirty="0">
                <a:solidFill>
                  <a:schemeClr val="accent2">
                    <a:lumMod val="75000"/>
                  </a:schemeClr>
                </a:solidFill>
                <a:latin typeface="Constantia" panose="02030602050306030303" pitchFamily="18" charset="0"/>
              </a:rPr>
              <a:t>Section 24 of RTI Act</a:t>
            </a:r>
            <a:r>
              <a:rPr lang="en-US" sz="2000" dirty="0">
                <a:latin typeface="Constantia" panose="02030602050306030303" pitchFamily="18" charset="0"/>
              </a:rPr>
              <a:t> which mandates even security and intelligence organizations to disclose information on corruption and human right violations. </a:t>
            </a:r>
          </a:p>
          <a:p>
            <a:pPr algn="just"/>
            <a:r>
              <a:rPr lang="en-US" sz="2000" dirty="0">
                <a:latin typeface="Constantia" panose="02030602050306030303" pitchFamily="18" charset="0"/>
              </a:rPr>
              <a:t>Finally </a:t>
            </a:r>
            <a:r>
              <a:rPr lang="en-US" sz="2000" i="1" dirty="0">
                <a:solidFill>
                  <a:schemeClr val="accent2">
                    <a:lumMod val="75000"/>
                  </a:schemeClr>
                </a:solidFill>
                <a:latin typeface="Constantia" panose="02030602050306030303" pitchFamily="18" charset="0"/>
              </a:rPr>
              <a:t>Section 8(2) </a:t>
            </a:r>
            <a:r>
              <a:rPr lang="en-US" sz="2000" dirty="0">
                <a:latin typeface="Constantia" panose="02030602050306030303" pitchFamily="18" charset="0"/>
              </a:rPr>
              <a:t>which compels government to disclose information </a:t>
            </a:r>
            <a:r>
              <a:rPr lang="en-US" sz="2000" i="1" dirty="0">
                <a:solidFill>
                  <a:schemeClr val="accent2">
                    <a:lumMod val="75000"/>
                  </a:schemeClr>
                </a:solidFill>
                <a:latin typeface="Constantia" panose="02030602050306030303" pitchFamily="18" charset="0"/>
              </a:rPr>
              <a:t>"if public interest in disclosure outweighs the harm to protected interest"</a:t>
            </a:r>
            <a:r>
              <a:rPr lang="en-US" sz="2000" dirty="0">
                <a:latin typeface="Constantia" panose="02030602050306030303" pitchFamily="18" charset="0"/>
              </a:rPr>
              <a:t>.</a:t>
            </a:r>
          </a:p>
          <a:p>
            <a:pPr algn="just"/>
            <a:r>
              <a:rPr lang="en-US" sz="2000" dirty="0">
                <a:latin typeface="Constantia" panose="02030602050306030303" pitchFamily="18" charset="0"/>
              </a:rPr>
              <a:t>Therefore, this case has brought into question the effectiveness of the </a:t>
            </a:r>
            <a:r>
              <a:rPr lang="en-US" sz="2000" i="1" dirty="0">
                <a:solidFill>
                  <a:schemeClr val="accent2">
                    <a:lumMod val="75000"/>
                  </a:schemeClr>
                </a:solidFill>
                <a:latin typeface="Constantia" panose="02030602050306030303" pitchFamily="18" charset="0"/>
              </a:rPr>
              <a:t>Official Secrets Act, 1923</a:t>
            </a:r>
            <a:r>
              <a:rPr lang="en-US" sz="2000" dirty="0">
                <a:latin typeface="Constantia" panose="02030602050306030303" pitchFamily="18" charset="0"/>
              </a:rPr>
              <a:t> in the present social scenario.</a:t>
            </a:r>
          </a:p>
        </p:txBody>
      </p:sp>
    </p:spTree>
    <p:extLst>
      <p:ext uri="{BB962C8B-B14F-4D97-AF65-F5344CB8AC3E}">
        <p14:creationId xmlns:p14="http://schemas.microsoft.com/office/powerpoint/2010/main" val="3736861373"/>
      </p:ext>
    </p:extLst>
  </p:cSld>
  <p:clrMapOvr>
    <a:masterClrMapping/>
  </p:clrMapOvr>
</p:sld>
</file>

<file path=ppt/theme/theme1.xml><?xml version="1.0" encoding="utf-8"?>
<a:theme xmlns:a="http://schemas.openxmlformats.org/drawingml/2006/main" name="Parcel">
  <a:themeElements>
    <a:clrScheme name="Parcel">
      <a:dk1>
        <a:srgbClr val="000000"/>
      </a:dk1>
      <a:lt1>
        <a:sysClr val="window" lastClr="FFFFFF"/>
      </a:lt1>
      <a:dk2>
        <a:srgbClr val="5E5E5E"/>
      </a:dk2>
      <a:lt2>
        <a:srgbClr val="DDDDDD"/>
      </a:lt2>
      <a:accent1>
        <a:srgbClr val="A6B727"/>
      </a:accent1>
      <a:accent2>
        <a:srgbClr val="418AB3"/>
      </a:accent2>
      <a:accent3>
        <a:srgbClr val="F69200"/>
      </a:accent3>
      <a:accent4>
        <a:srgbClr val="838383"/>
      </a:accent4>
      <a:accent5>
        <a:srgbClr val="FEC306"/>
      </a:accent5>
      <a:accent6>
        <a:srgbClr val="DF5327"/>
      </a:accent6>
      <a:hlink>
        <a:srgbClr val="F59E00"/>
      </a:hlink>
      <a:folHlink>
        <a:srgbClr val="B2B2B2"/>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A425FB89-E954-4A2A-81DC-D90804A94DBA}"/>
    </a:ext>
  </a:extLst>
</a:theme>
</file>

<file path=docProps/app.xml><?xml version="1.0" encoding="utf-8"?>
<Properties xmlns="http://schemas.openxmlformats.org/officeDocument/2006/extended-properties" xmlns:vt="http://schemas.openxmlformats.org/officeDocument/2006/docPropsVTypes">
  <Template>TM10001115[[fn=Parcel]]</Template>
  <TotalTime>157</TotalTime>
  <Words>1755</Words>
  <Application>Microsoft Office PowerPoint</Application>
  <PresentationFormat>Widescreen</PresentationFormat>
  <Paragraphs>82</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Constantia</vt:lpstr>
      <vt:lpstr>Gill Sans MT</vt:lpstr>
      <vt:lpstr>Simplified Arabic Fixed</vt:lpstr>
      <vt:lpstr>Tahoma</vt:lpstr>
      <vt:lpstr>Wingdings</vt:lpstr>
      <vt:lpstr>Parcel</vt:lpstr>
      <vt:lpstr>LL.M. SEMESTER II  COURSE CODE : 204E (Gr-B)  COURSE TITLE : COMPARATIVE ADMINISTRATIVE LAW  UNIT V : State privilege to refuse Production of documents in Courts, Right to Information and  Official Secrets Act   5.3 THE Official Secrets Act, 1923 (INDIA)</vt:lpstr>
      <vt:lpstr>INTRODUCTION</vt:lpstr>
      <vt:lpstr>background</vt:lpstr>
      <vt:lpstr>OBJECTIVES OF THE ACT</vt:lpstr>
      <vt:lpstr>NATURE OF THE ACT</vt:lpstr>
      <vt:lpstr>Prohibited place</vt:lpstr>
      <vt:lpstr>PENALTIES FOR SPYING</vt:lpstr>
      <vt:lpstr>Official Secrets Act, 1923 vs. Right to Information Act, 2005 </vt:lpstr>
      <vt:lpstr>RECENT CONTROVERSY</vt:lpstr>
      <vt:lpstr>CRITICISM</vt:lpstr>
      <vt:lpstr>CONCLUSION</vt:lpstr>
      <vt:lpstr>REFERENCE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LL.M. SEMESTER II  COURSE CODE : 204E (Gr-B)  COURSE TITLE : COMPARATIVE ADMINISTRATIVE LAW  UNIT V : State privilege to refuse Production of documents in Courts, Right to Information and  Official Secrets Act   5.3 THE Official Secrets Act, 1923 (INDIA)</dc:title>
  <dc:creator>Admin</dc:creator>
  <cp:lastModifiedBy>Admin</cp:lastModifiedBy>
  <cp:revision>19</cp:revision>
  <dcterms:created xsi:type="dcterms:W3CDTF">2020-06-05T04:58:49Z</dcterms:created>
  <dcterms:modified xsi:type="dcterms:W3CDTF">2020-06-06T13:27:17Z</dcterms:modified>
</cp:coreProperties>
</file>