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7" r:id="rId7"/>
    <p:sldId id="266" r:id="rId8"/>
    <p:sldId id="265" r:id="rId9"/>
    <p:sldId id="264" r:id="rId10"/>
    <p:sldId id="263" r:id="rId11"/>
    <p:sldId id="262" r:id="rId12"/>
    <p:sldId id="26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6/7/2020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6/7/2020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6/7/2020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6/7/2020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6/7/2020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2953" y="219807"/>
            <a:ext cx="11746522" cy="6638193"/>
          </a:xfrm>
        </p:spPr>
        <p:txBody>
          <a:bodyPr>
            <a:normAutofit fontScale="90000"/>
          </a:bodyPr>
          <a:lstStyle/>
          <a:p>
            <a:br>
              <a:rPr lang="en-IN" sz="3100" dirty="0">
                <a:latin typeface="Constantia" pitchFamily="18" charset="0"/>
              </a:rPr>
            </a:br>
            <a:br>
              <a:rPr lang="en-IN" sz="3100" dirty="0">
                <a:latin typeface="Constantia" pitchFamily="18" charset="0"/>
              </a:rPr>
            </a:br>
            <a:br>
              <a:rPr lang="en-IN" sz="3100" dirty="0">
                <a:latin typeface="Constantia" pitchFamily="18" charset="0"/>
              </a:rPr>
            </a:br>
            <a:br>
              <a:rPr lang="en-IN" sz="3100" dirty="0">
                <a:latin typeface="Constantia" pitchFamily="18" charset="0"/>
              </a:rPr>
            </a:br>
            <a:r>
              <a:rPr lang="en-IN" sz="3100" dirty="0">
                <a:latin typeface="Constantia" pitchFamily="18" charset="0"/>
              </a:rPr>
              <a:t>LL.M. SEMESTER II</a:t>
            </a:r>
            <a:br>
              <a:rPr lang="en-IN" sz="3100" dirty="0">
                <a:latin typeface="Constantia" pitchFamily="18" charset="0"/>
              </a:rPr>
            </a:br>
            <a:br>
              <a:rPr lang="en-IN" sz="3100" dirty="0">
                <a:latin typeface="Constantia" pitchFamily="18" charset="0"/>
              </a:rPr>
            </a:br>
            <a:r>
              <a:rPr lang="en-IN" sz="3100" dirty="0">
                <a:latin typeface="Constantia" pitchFamily="18" charset="0"/>
              </a:rPr>
              <a:t>COURSE CODE : 204E (Gr-b)</a:t>
            </a:r>
            <a:br>
              <a:rPr lang="en-IN" sz="3100" dirty="0">
                <a:latin typeface="Constantia" pitchFamily="18" charset="0"/>
              </a:rPr>
            </a:br>
            <a:br>
              <a:rPr lang="en-IN" sz="3100" dirty="0">
                <a:latin typeface="Constantia" pitchFamily="18" charset="0"/>
              </a:rPr>
            </a:br>
            <a:r>
              <a:rPr lang="en-IN" sz="3100" dirty="0">
                <a:latin typeface="Constantia" pitchFamily="18" charset="0"/>
              </a:rPr>
              <a:t>COURSE TITLE : comparative administrative law</a:t>
            </a:r>
            <a:br>
              <a:rPr lang="en-IN" sz="3100" dirty="0">
                <a:latin typeface="Constantia" pitchFamily="18" charset="0"/>
              </a:rPr>
            </a:br>
            <a:br>
              <a:rPr lang="en-IN" sz="3100" dirty="0">
                <a:latin typeface="Constantia" pitchFamily="18" charset="0"/>
              </a:rPr>
            </a:br>
            <a:r>
              <a:rPr lang="en-IN" sz="3100" dirty="0">
                <a:latin typeface="Constantia" pitchFamily="18" charset="0"/>
              </a:rPr>
              <a:t>UNIT Ii : merits of French administrative law, remedies available under French and Indian administrative law</a:t>
            </a:r>
            <a:br>
              <a:rPr lang="en-IN" sz="3100" dirty="0">
                <a:latin typeface="Constantia" pitchFamily="18" charset="0"/>
              </a:rPr>
            </a:br>
            <a:br>
              <a:rPr lang="en-IN" sz="2700" dirty="0">
                <a:latin typeface="Constantia" pitchFamily="18" charset="0"/>
              </a:rPr>
            </a:br>
            <a:r>
              <a:rPr lang="en-IN" sz="5300" dirty="0">
                <a:solidFill>
                  <a:schemeClr val="accent4"/>
                </a:solidFill>
                <a:latin typeface="Constantia" pitchFamily="18" charset="0"/>
              </a:rPr>
              <a:t>2.1 merits of French administrative law</a:t>
            </a:r>
            <a:br>
              <a:rPr lang="en-IN" sz="4900" dirty="0">
                <a:solidFill>
                  <a:schemeClr val="accent4"/>
                </a:solidFill>
                <a:latin typeface="Constantia" pitchFamily="18" charset="0"/>
              </a:rPr>
            </a:br>
            <a:br>
              <a:rPr lang="en-IN" sz="3100" dirty="0">
                <a:latin typeface="Constantia" pitchFamily="18" charset="0"/>
              </a:rPr>
            </a:br>
            <a:br>
              <a:rPr lang="en-IN" dirty="0">
                <a:latin typeface="Constantia" pitchFamily="18" charset="0"/>
              </a:rPr>
            </a:br>
            <a:endParaRPr lang="en-IN" dirty="0"/>
          </a:p>
        </p:txBody>
      </p:sp>
      <p:sp>
        <p:nvSpPr>
          <p:cNvPr id="3" name="Subtitle 2"/>
          <p:cNvSpPr>
            <a:spLocks noGrp="1"/>
          </p:cNvSpPr>
          <p:nvPr>
            <p:ph type="subTitle" idx="1"/>
          </p:nvPr>
        </p:nvSpPr>
        <p:spPr>
          <a:xfrm>
            <a:off x="1639192" y="4906108"/>
            <a:ext cx="8767860" cy="1661745"/>
          </a:xfrm>
        </p:spPr>
        <p:txBody>
          <a:bodyPr>
            <a:normAutofit fontScale="62500" lnSpcReduction="20000"/>
          </a:bodyPr>
          <a:lstStyle/>
          <a:p>
            <a:pPr algn="r">
              <a:spcBef>
                <a:spcPts val="0"/>
              </a:spcBef>
            </a:pPr>
            <a:r>
              <a:rPr lang="en-US" sz="4500" b="1" dirty="0">
                <a:solidFill>
                  <a:schemeClr val="tx1"/>
                </a:solidFill>
                <a:latin typeface="Constantia" pitchFamily="18" charset="0"/>
                <a:ea typeface="Tahoma" pitchFamily="34" charset="0"/>
                <a:cs typeface="Simplified Arabic Fixed" pitchFamily="49" charset="-78"/>
              </a:rPr>
              <a:t>Presented by –</a:t>
            </a:r>
          </a:p>
          <a:p>
            <a:pPr algn="r">
              <a:spcBef>
                <a:spcPts val="0"/>
              </a:spcBef>
            </a:pPr>
            <a:r>
              <a:rPr lang="en-US" sz="4500" b="1" dirty="0">
                <a:solidFill>
                  <a:schemeClr val="tx1"/>
                </a:solidFill>
                <a:latin typeface="Constantia" pitchFamily="18" charset="0"/>
                <a:ea typeface="Tahoma" pitchFamily="34" charset="0"/>
                <a:cs typeface="Simplified Arabic Fixed" pitchFamily="49" charset="-78"/>
              </a:rPr>
              <a:t>Dr. Sangeeta Chatterjee</a:t>
            </a:r>
          </a:p>
          <a:p>
            <a:pPr algn="r">
              <a:spcBef>
                <a:spcPts val="0"/>
              </a:spcBef>
            </a:pPr>
            <a:r>
              <a:rPr lang="en-US" sz="4500" b="1" dirty="0">
                <a:solidFill>
                  <a:schemeClr val="tx1"/>
                </a:solidFill>
                <a:latin typeface="Constantia" pitchFamily="18" charset="0"/>
                <a:ea typeface="Tahoma" pitchFamily="34" charset="0"/>
                <a:cs typeface="Simplified Arabic Fixed" pitchFamily="49" charset="-78"/>
              </a:rPr>
              <a:t>Assistant Professor</a:t>
            </a:r>
          </a:p>
          <a:p>
            <a:pPr algn="r">
              <a:spcBef>
                <a:spcPts val="0"/>
              </a:spcBef>
            </a:pPr>
            <a:r>
              <a:rPr lang="en-US" sz="4500" b="1" dirty="0">
                <a:solidFill>
                  <a:schemeClr val="tx1"/>
                </a:solidFill>
                <a:latin typeface="Constantia" pitchFamily="18" charset="0"/>
                <a:ea typeface="Tahoma" pitchFamily="34" charset="0"/>
                <a:cs typeface="Simplified Arabic Fixed" pitchFamily="49" charset="-78"/>
              </a:rPr>
              <a:t>Department of Law,</a:t>
            </a:r>
          </a:p>
          <a:p>
            <a:pPr algn="r">
              <a:spcBef>
                <a:spcPts val="0"/>
              </a:spcBef>
            </a:pPr>
            <a:r>
              <a:rPr lang="en-US" sz="4500" b="1" dirty="0" err="1">
                <a:solidFill>
                  <a:schemeClr val="tx1"/>
                </a:solidFill>
                <a:latin typeface="Constantia" pitchFamily="18" charset="0"/>
                <a:ea typeface="Tahoma" pitchFamily="34" charset="0"/>
                <a:cs typeface="Simplified Arabic Fixed" pitchFamily="49" charset="-78"/>
              </a:rPr>
              <a:t>Bankura</a:t>
            </a:r>
            <a:r>
              <a:rPr lang="en-US" sz="4500" b="1" dirty="0">
                <a:solidFill>
                  <a:schemeClr val="tx1"/>
                </a:solidFill>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887475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402372"/>
          </a:xfrm>
          <a:solidFill>
            <a:schemeClr val="accent1"/>
          </a:solidFill>
        </p:spPr>
        <p:txBody>
          <a:bodyPr>
            <a:normAutofit fontScale="90000"/>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LIMITATIONS RELATED TO THE DEFINING FEATURE OF ADMINISTRATIVE JUSTICE</a:t>
            </a:r>
            <a:endParaRPr lang="en-IN" sz="4500" dirty="0">
              <a:solidFill>
                <a:schemeClr val="accent4"/>
              </a:solidFill>
            </a:endParaRPr>
          </a:p>
        </p:txBody>
      </p:sp>
      <p:sp>
        <p:nvSpPr>
          <p:cNvPr id="3" name="Content Placeholder 2"/>
          <p:cNvSpPr>
            <a:spLocks noGrp="1"/>
          </p:cNvSpPr>
          <p:nvPr>
            <p:ph idx="1"/>
          </p:nvPr>
        </p:nvSpPr>
        <p:spPr>
          <a:xfrm>
            <a:off x="419100" y="1802423"/>
            <a:ext cx="11353800" cy="4646002"/>
          </a:xfrm>
          <a:solidFill>
            <a:schemeClr val="accent1"/>
          </a:solidFill>
        </p:spPr>
        <p:txBody>
          <a:bodyPr>
            <a:normAutofit fontScale="92500"/>
          </a:bodyPr>
          <a:lstStyle/>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The relevance of the problem-solving approach to administrative justice can be questioned because of its specificity. </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One might think indeed that the nature of problems that appear in administrative litigation would not be suitable for a problem-solving approach. </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The problems caused by the public administrations, and to which the administrative judges must respond, are first of all of a legal nature: the failure to comply with legality, but they are not only. </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Through the legal problems outlined, which we have seen that they can be solved in a more pragmatic way, problems of a very different nature arise. </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Financial and economic problems are also developing.</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Psychological and moral problems, there are many potential examples in civil service litigation and more generally in cases of administrative liability. </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Social problems also (for example, litigation relating to social benefits and allowances, rights granted as housing assistance). </a:t>
            </a:r>
          </a:p>
          <a:p>
            <a:pPr marL="502920" indent="-457200" algn="just">
              <a:spcBef>
                <a:spcPts val="600"/>
              </a:spcBef>
              <a:buClr>
                <a:schemeClr val="bg1"/>
              </a:buClr>
              <a:buSzPct val="100000"/>
              <a:buFont typeface="+mj-lt"/>
              <a:buAutoNum type="arabicParenR"/>
            </a:pPr>
            <a:r>
              <a:rPr lang="en-US" dirty="0">
                <a:solidFill>
                  <a:schemeClr val="bg1"/>
                </a:solidFill>
                <a:latin typeface="Constantia" panose="02030602050306030303" pitchFamily="18" charset="0"/>
              </a:rPr>
              <a:t>The proof of this is that conciliation and mediation already handle </a:t>
            </a:r>
            <a:r>
              <a:rPr lang="en-IN" dirty="0">
                <a:solidFill>
                  <a:schemeClr val="bg1"/>
                </a:solidFill>
                <a:latin typeface="Constantia" panose="02030602050306030303" pitchFamily="18" charset="0"/>
              </a:rPr>
              <a:t>part of these problems.</a:t>
            </a:r>
            <a:endParaRPr lang="en-US"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CONCLUSION</a:t>
            </a:r>
            <a:endParaRPr lang="en-IN" sz="4500" dirty="0">
              <a:solidFill>
                <a:schemeClr val="accent4"/>
              </a:solidFill>
            </a:endParaRPr>
          </a:p>
        </p:txBody>
      </p:sp>
      <p:sp>
        <p:nvSpPr>
          <p:cNvPr id="3" name="Content Placeholder 2"/>
          <p:cNvSpPr>
            <a:spLocks noGrp="1"/>
          </p:cNvSpPr>
          <p:nvPr>
            <p:ph idx="1"/>
          </p:nvPr>
        </p:nvSpPr>
        <p:spPr>
          <a:xfrm>
            <a:off x="419100" y="1543051"/>
            <a:ext cx="11353800" cy="4905374"/>
          </a:xfrm>
          <a:solidFill>
            <a:schemeClr val="accent1"/>
          </a:solidFill>
        </p:spPr>
        <p:txBody>
          <a:bodyPr>
            <a:normAutofit/>
          </a:bodyPr>
          <a:lstStyle/>
          <a:p>
            <a:pPr marL="274320" lvl="1" indent="0" algn="just">
              <a:spcBef>
                <a:spcPts val="600"/>
              </a:spcBef>
              <a:spcAft>
                <a:spcPts val="0"/>
              </a:spcAft>
              <a:buNone/>
            </a:pPr>
            <a:r>
              <a:rPr lang="en-US" sz="3200" dirty="0">
                <a:solidFill>
                  <a:schemeClr val="bg1"/>
                </a:solidFill>
                <a:latin typeface="Constantia" panose="02030602050306030303" pitchFamily="18" charset="0"/>
              </a:rPr>
              <a:t>If the French administrative justice can be considered as a problem-solving justice, it can only be done in relation to characteristics that would be specific to administrative justice, and not by simply importing the model of problem-solving courts used in the criminal field. French administrative courts are therefore not problem-solving courts, insofar as they are not entirely oriented towards solving a problem and that despite the increasing importance of problem-solving tools, some of these tools are destined to develop outside it </a:t>
            </a:r>
            <a:r>
              <a:rPr lang="en-IN" sz="3200" dirty="0">
                <a:solidFill>
                  <a:schemeClr val="bg1"/>
                </a:solidFill>
                <a:latin typeface="Constantia" panose="02030602050306030303" pitchFamily="18" charset="0"/>
              </a:rPr>
              <a:t>and others are limited.</a:t>
            </a:r>
            <a:endParaRPr lang="en-US" sz="3200"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REFERENCE :</a:t>
            </a:r>
            <a:endParaRPr lang="en-IN" sz="4500" dirty="0">
              <a:solidFill>
                <a:schemeClr val="accent4"/>
              </a:solidFill>
            </a:endParaRPr>
          </a:p>
        </p:txBody>
      </p:sp>
      <p:sp>
        <p:nvSpPr>
          <p:cNvPr id="3" name="Content Placeholder 2"/>
          <p:cNvSpPr>
            <a:spLocks noGrp="1"/>
          </p:cNvSpPr>
          <p:nvPr>
            <p:ph idx="1"/>
          </p:nvPr>
        </p:nvSpPr>
        <p:spPr>
          <a:xfrm>
            <a:off x="419100" y="1543051"/>
            <a:ext cx="11353800" cy="4905374"/>
          </a:xfrm>
          <a:solidFill>
            <a:schemeClr val="accent1"/>
          </a:solidFill>
        </p:spPr>
        <p:txBody>
          <a:bodyPr>
            <a:normAutofit/>
          </a:bodyPr>
          <a:lstStyle/>
          <a:p>
            <a:pPr marL="502920" indent="-457200">
              <a:buClr>
                <a:schemeClr val="bg1"/>
              </a:buClr>
              <a:buSzPct val="100000"/>
              <a:buFont typeface="+mj-lt"/>
              <a:buAutoNum type="arabicParenR"/>
            </a:pPr>
            <a:r>
              <a:rPr lang="en-IN" sz="3600" dirty="0">
                <a:solidFill>
                  <a:schemeClr val="bg1"/>
                </a:solidFill>
                <a:latin typeface="Constantia" panose="02030602050306030303" pitchFamily="18" charset="0"/>
              </a:rPr>
              <a:t>Caroline Expert-</a:t>
            </a:r>
            <a:r>
              <a:rPr lang="en-IN" sz="3600" dirty="0" err="1">
                <a:solidFill>
                  <a:schemeClr val="bg1"/>
                </a:solidFill>
                <a:latin typeface="Constantia" panose="02030602050306030303" pitchFamily="18" charset="0"/>
              </a:rPr>
              <a:t>Foulquier</a:t>
            </a:r>
            <a:r>
              <a:rPr lang="en-IN" sz="3600" dirty="0">
                <a:solidFill>
                  <a:schemeClr val="bg1"/>
                </a:solidFill>
                <a:latin typeface="Constantia" panose="02030602050306030303" pitchFamily="18" charset="0"/>
              </a:rPr>
              <a:t>, </a:t>
            </a:r>
            <a:r>
              <a:rPr lang="en-US" sz="3600" dirty="0">
                <a:solidFill>
                  <a:schemeClr val="bg1"/>
                </a:solidFill>
                <a:latin typeface="Constantia" panose="02030602050306030303" pitchFamily="18" charset="0"/>
              </a:rPr>
              <a:t>Is French Administrative Justice a </a:t>
            </a:r>
            <a:r>
              <a:rPr lang="en-IN" sz="3600" dirty="0">
                <a:solidFill>
                  <a:schemeClr val="bg1"/>
                </a:solidFill>
                <a:latin typeface="Constantia" panose="02030602050306030303" pitchFamily="18" charset="0"/>
              </a:rPr>
              <a:t>Problem-Solving Justice?, Utrecht Law Review, </a:t>
            </a:r>
            <a:r>
              <a:rPr lang="en-US" sz="3600" dirty="0">
                <a:solidFill>
                  <a:schemeClr val="bg1"/>
                </a:solidFill>
                <a:latin typeface="Constantia" panose="02030602050306030303" pitchFamily="18" charset="0"/>
              </a:rPr>
              <a:t>Volume 14, Issue 3, 2018, </a:t>
            </a:r>
            <a:r>
              <a:rPr lang="en-IN" sz="3600" dirty="0">
                <a:solidFill>
                  <a:schemeClr val="bg1"/>
                </a:solidFill>
                <a:latin typeface="Constantia" panose="02030602050306030303" pitchFamily="18" charset="0"/>
              </a:rPr>
              <a:t>http://doi.org/10.18352/ulr.470, visited on 06.06.2020.</a:t>
            </a:r>
            <a:endParaRPr lang="en-US" sz="3600"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INTRODUCTION</a:t>
            </a:r>
            <a:endParaRPr lang="en-IN" sz="4500" dirty="0">
              <a:solidFill>
                <a:schemeClr val="accent4"/>
              </a:solidFill>
            </a:endParaRPr>
          </a:p>
        </p:txBody>
      </p:sp>
      <p:sp>
        <p:nvSpPr>
          <p:cNvPr id="3" name="Content Placeholder 2"/>
          <p:cNvSpPr>
            <a:spLocks noGrp="1"/>
          </p:cNvSpPr>
          <p:nvPr>
            <p:ph idx="1"/>
          </p:nvPr>
        </p:nvSpPr>
        <p:spPr>
          <a:xfrm>
            <a:off x="419100" y="1543051"/>
            <a:ext cx="11353800" cy="4905374"/>
          </a:xfrm>
          <a:solidFill>
            <a:schemeClr val="accent1"/>
          </a:solidFill>
        </p:spPr>
        <p:txBody>
          <a:bodyPr>
            <a:normAutofit lnSpcReduction="10000"/>
          </a:bodyPr>
          <a:lstStyle/>
          <a:p>
            <a:pPr marL="502920" indent="-457200" algn="just">
              <a:spcBef>
                <a:spcPts val="1200"/>
              </a:spcBef>
              <a:buClr>
                <a:schemeClr val="bg1"/>
              </a:buClr>
              <a:buSzPct val="100000"/>
              <a:buFont typeface="+mj-lt"/>
              <a:buAutoNum type="arabicParenR"/>
            </a:pPr>
            <a:r>
              <a:rPr lang="en-IN" sz="3200" dirty="0">
                <a:solidFill>
                  <a:schemeClr val="bg1"/>
                </a:solidFill>
                <a:latin typeface="Constantia" panose="02030602050306030303" pitchFamily="18" charset="0"/>
              </a:rPr>
              <a:t>French administrative justice is a problem-solving justice.</a:t>
            </a:r>
          </a:p>
          <a:p>
            <a:pPr marL="502920" lvl="0" indent="-457200" algn="just">
              <a:spcBef>
                <a:spcPts val="1200"/>
              </a:spcBef>
              <a:buClr>
                <a:schemeClr val="bg1"/>
              </a:buClr>
              <a:buSzPct val="100000"/>
              <a:buFont typeface="+mj-lt"/>
              <a:buAutoNum type="arabicParenR"/>
            </a:pPr>
            <a:r>
              <a:rPr lang="en-IN" sz="3200" dirty="0">
                <a:solidFill>
                  <a:schemeClr val="bg1"/>
                </a:solidFill>
                <a:latin typeface="Constantia" panose="02030602050306030303" pitchFamily="18" charset="0"/>
              </a:rPr>
              <a:t>It is managed separately from ordinary courts because it is managed by the Council of State (</a:t>
            </a:r>
            <a:r>
              <a:rPr lang="en-IN" sz="3200" i="1" dirty="0" err="1">
                <a:solidFill>
                  <a:schemeClr val="bg1"/>
                </a:solidFill>
                <a:latin typeface="Constantia" panose="02030602050306030303" pitchFamily="18" charset="0"/>
              </a:rPr>
              <a:t>Conseil</a:t>
            </a:r>
            <a:r>
              <a:rPr lang="en-IN" sz="3200" i="1" dirty="0">
                <a:solidFill>
                  <a:schemeClr val="bg1"/>
                </a:solidFill>
                <a:latin typeface="Constantia" panose="02030602050306030303" pitchFamily="18" charset="0"/>
              </a:rPr>
              <a:t> </a:t>
            </a:r>
            <a:r>
              <a:rPr lang="en-IN" sz="3200" i="1" dirty="0" err="1">
                <a:solidFill>
                  <a:schemeClr val="bg1"/>
                </a:solidFill>
                <a:latin typeface="Constantia" panose="02030602050306030303" pitchFamily="18" charset="0"/>
              </a:rPr>
              <a:t>d’Etat</a:t>
            </a:r>
            <a:r>
              <a:rPr lang="en-IN" sz="3200" dirty="0">
                <a:solidFill>
                  <a:schemeClr val="bg1"/>
                </a:solidFill>
                <a:latin typeface="Constantia" panose="02030602050306030303" pitchFamily="18" charset="0"/>
              </a:rPr>
              <a:t>). </a:t>
            </a:r>
          </a:p>
          <a:p>
            <a:pPr marL="502920" lvl="0" indent="-457200" algn="just">
              <a:spcBef>
                <a:spcPts val="1200"/>
              </a:spcBef>
              <a:buClr>
                <a:schemeClr val="bg1"/>
              </a:buClr>
              <a:buSzPct val="100000"/>
              <a:buFont typeface="+mj-lt"/>
              <a:buAutoNum type="arabicParenR"/>
            </a:pPr>
            <a:r>
              <a:rPr lang="en-IN" sz="3200" dirty="0">
                <a:solidFill>
                  <a:schemeClr val="bg1"/>
                </a:solidFill>
                <a:latin typeface="Constantia" panose="02030602050306030303" pitchFamily="18" charset="0"/>
              </a:rPr>
              <a:t>French administrative justice is characterised by a specific purpose that leads it to check whether the decisions of the public administrations are lawful and to quash them if they are not.  </a:t>
            </a:r>
          </a:p>
          <a:p>
            <a:pPr marL="502920" lvl="0" indent="-457200" algn="just">
              <a:spcBef>
                <a:spcPts val="1200"/>
              </a:spcBef>
              <a:buClr>
                <a:schemeClr val="bg1"/>
              </a:buClr>
              <a:buSzPct val="100000"/>
              <a:buFont typeface="+mj-lt"/>
              <a:buAutoNum type="arabicParenR"/>
            </a:pPr>
            <a:r>
              <a:rPr lang="en-IN" sz="3200" dirty="0">
                <a:solidFill>
                  <a:schemeClr val="bg1"/>
                </a:solidFill>
                <a:latin typeface="Constantia" panose="02030602050306030303" pitchFamily="18" charset="0"/>
              </a:rPr>
              <a:t>In France, its organisation and procedure are original because of the emergence of the administrative courts within the administration itself. </a:t>
            </a:r>
          </a:p>
          <a:p>
            <a:pPr marL="45720" indent="0">
              <a:buClr>
                <a:schemeClr val="bg1"/>
              </a:buClr>
              <a:buSzPct val="100000"/>
              <a:buNone/>
            </a:pPr>
            <a:endParaRPr lang="en-US"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a:bodyPr>
          <a:lstStyle/>
          <a:p>
            <a:r>
              <a:rPr lang="en-IN" sz="4500" b="1" dirty="0">
                <a:solidFill>
                  <a:schemeClr val="accent4"/>
                </a:solidFill>
                <a:effectLst>
                  <a:outerShdw blurRad="38100" dist="38100" dir="2700000" algn="tl">
                    <a:srgbClr val="000000">
                      <a:alpha val="43137"/>
                    </a:srgbClr>
                  </a:outerShdw>
                </a:effectLst>
                <a:latin typeface="Constantia" panose="02030602050306030303" pitchFamily="18" charset="0"/>
              </a:rPr>
              <a:t>FRENCH CONSEIL D’ETAT</a:t>
            </a:r>
            <a:endParaRPr lang="en-IN" sz="45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9100" y="1543051"/>
            <a:ext cx="11353800" cy="4905374"/>
          </a:xfrm>
          <a:solidFill>
            <a:schemeClr val="accent1"/>
          </a:solidFill>
        </p:spPr>
        <p:txBody>
          <a:bodyPr>
            <a:normAutofit fontScale="92500" lnSpcReduction="20000"/>
          </a:bodyPr>
          <a:lstStyle/>
          <a:p>
            <a:pPr marL="502920" lvl="0" indent="-457200" algn="just">
              <a:buClr>
                <a:schemeClr val="bg1"/>
              </a:buClr>
              <a:buSzPct val="100000"/>
              <a:buFont typeface="+mj-lt"/>
              <a:buAutoNum type="arabicParenR"/>
            </a:pPr>
            <a:r>
              <a:rPr lang="en-IN" sz="3200" dirty="0">
                <a:solidFill>
                  <a:schemeClr val="bg1"/>
                </a:solidFill>
                <a:latin typeface="Constantia" panose="02030602050306030303" pitchFamily="18" charset="0"/>
              </a:rPr>
              <a:t>Council of State (</a:t>
            </a:r>
            <a:r>
              <a:rPr lang="en-IN" sz="3200" i="1" dirty="0" err="1">
                <a:solidFill>
                  <a:schemeClr val="bg1"/>
                </a:solidFill>
                <a:latin typeface="Constantia" panose="02030602050306030303" pitchFamily="18" charset="0"/>
              </a:rPr>
              <a:t>Conseil</a:t>
            </a:r>
            <a:r>
              <a:rPr lang="en-IN" sz="3200" i="1" dirty="0">
                <a:solidFill>
                  <a:schemeClr val="bg1"/>
                </a:solidFill>
                <a:latin typeface="Constantia" panose="02030602050306030303" pitchFamily="18" charset="0"/>
              </a:rPr>
              <a:t> </a:t>
            </a:r>
            <a:r>
              <a:rPr lang="en-IN" sz="3200" i="1" dirty="0" err="1">
                <a:solidFill>
                  <a:schemeClr val="bg1"/>
                </a:solidFill>
                <a:latin typeface="Constantia" panose="02030602050306030303" pitchFamily="18" charset="0"/>
              </a:rPr>
              <a:t>d’Etat</a:t>
            </a:r>
            <a:r>
              <a:rPr lang="en-IN" sz="3200" dirty="0">
                <a:solidFill>
                  <a:schemeClr val="bg1"/>
                </a:solidFill>
                <a:latin typeface="Constantia" panose="02030602050306030303" pitchFamily="18" charset="0"/>
              </a:rPr>
              <a:t>) is a body of the French National Government.</a:t>
            </a:r>
          </a:p>
          <a:p>
            <a:pPr marL="502920" lvl="0" indent="-457200" algn="just">
              <a:buClr>
                <a:schemeClr val="bg1"/>
              </a:buClr>
              <a:buSzPct val="100000"/>
              <a:buFont typeface="+mj-lt"/>
              <a:buAutoNum type="arabicParenR"/>
            </a:pPr>
            <a:r>
              <a:rPr lang="en-IN" sz="3200" dirty="0">
                <a:solidFill>
                  <a:schemeClr val="bg1"/>
                </a:solidFill>
                <a:latin typeface="Constantia" panose="02030602050306030303" pitchFamily="18" charset="0"/>
              </a:rPr>
              <a:t>It acts both as legal advisor of the executive branch and as the Supreme Court for administrative justice.</a:t>
            </a:r>
          </a:p>
          <a:p>
            <a:pPr marL="502920" lvl="0" indent="-457200" algn="just">
              <a:buClr>
                <a:schemeClr val="bg1"/>
              </a:buClr>
              <a:buSzPct val="100000"/>
              <a:buFont typeface="+mj-lt"/>
              <a:buAutoNum type="arabicParenR"/>
            </a:pPr>
            <a:r>
              <a:rPr lang="en-US" sz="3200" dirty="0">
                <a:solidFill>
                  <a:schemeClr val="bg1"/>
                </a:solidFill>
                <a:latin typeface="Constantia" panose="02030602050306030303" pitchFamily="18" charset="0"/>
              </a:rPr>
              <a:t>It is established in 1799 by Napoleon.</a:t>
            </a:r>
          </a:p>
          <a:p>
            <a:pPr marL="502920" lvl="0" indent="-457200" algn="just">
              <a:buClr>
                <a:schemeClr val="bg1"/>
              </a:buClr>
              <a:buSzPct val="100000"/>
              <a:buFont typeface="+mj-lt"/>
              <a:buAutoNum type="arabicParenR"/>
            </a:pPr>
            <a:r>
              <a:rPr lang="en-US" sz="3200" dirty="0">
                <a:solidFill>
                  <a:schemeClr val="bg1"/>
                </a:solidFill>
                <a:latin typeface="Constantia" panose="02030602050306030303" pitchFamily="18" charset="0"/>
              </a:rPr>
              <a:t>It is a successor to the King's Council (</a:t>
            </a:r>
            <a:r>
              <a:rPr lang="en-US" sz="3200" i="1" dirty="0" err="1">
                <a:solidFill>
                  <a:schemeClr val="bg1"/>
                </a:solidFill>
                <a:latin typeface="Constantia" panose="02030602050306030303" pitchFamily="18" charset="0"/>
              </a:rPr>
              <a:t>Conseil</a:t>
            </a:r>
            <a:r>
              <a:rPr lang="en-US" sz="3200" i="1" dirty="0">
                <a:solidFill>
                  <a:schemeClr val="bg1"/>
                </a:solidFill>
                <a:latin typeface="Constantia" panose="02030602050306030303" pitchFamily="18" charset="0"/>
              </a:rPr>
              <a:t> du </a:t>
            </a:r>
            <a:r>
              <a:rPr lang="en-US" sz="3200" i="1" dirty="0" err="1">
                <a:solidFill>
                  <a:schemeClr val="bg1"/>
                </a:solidFill>
                <a:latin typeface="Constantia" panose="02030602050306030303" pitchFamily="18" charset="0"/>
              </a:rPr>
              <a:t>Roi</a:t>
            </a:r>
            <a:r>
              <a:rPr lang="en-US" sz="3200" dirty="0">
                <a:solidFill>
                  <a:schemeClr val="bg1"/>
                </a:solidFill>
                <a:latin typeface="Constantia" panose="02030602050306030303" pitchFamily="18" charset="0"/>
              </a:rPr>
              <a:t>), which was existed previously.</a:t>
            </a:r>
          </a:p>
          <a:p>
            <a:pPr marL="502920" lvl="0" indent="-457200" algn="just">
              <a:buClr>
                <a:schemeClr val="bg1"/>
              </a:buClr>
              <a:buSzPct val="100000"/>
              <a:buFont typeface="+mj-lt"/>
              <a:buAutoNum type="arabicParenR"/>
            </a:pPr>
            <a:r>
              <a:rPr lang="en-US" sz="3200" dirty="0">
                <a:solidFill>
                  <a:schemeClr val="bg1"/>
                </a:solidFill>
                <a:latin typeface="Constantia" panose="02030602050306030303" pitchFamily="18" charset="0"/>
              </a:rPr>
              <a:t>It is located in the </a:t>
            </a:r>
            <a:r>
              <a:rPr lang="en-US" sz="3200" dirty="0" err="1">
                <a:solidFill>
                  <a:schemeClr val="bg1"/>
                </a:solidFill>
                <a:latin typeface="Constantia" panose="02030602050306030303" pitchFamily="18" charset="0"/>
              </a:rPr>
              <a:t>Palais</a:t>
            </a:r>
            <a:r>
              <a:rPr lang="en-US" sz="3200" dirty="0">
                <a:solidFill>
                  <a:schemeClr val="bg1"/>
                </a:solidFill>
                <a:latin typeface="Constantia" panose="02030602050306030303" pitchFamily="18" charset="0"/>
              </a:rPr>
              <a:t>-Royal in Paris and is primarily made up of top-level legal officers. </a:t>
            </a:r>
          </a:p>
          <a:p>
            <a:pPr marL="502920" lvl="0" indent="-457200" algn="just">
              <a:buClr>
                <a:schemeClr val="bg1"/>
              </a:buClr>
              <a:buSzPct val="100000"/>
              <a:buFont typeface="+mj-lt"/>
              <a:buAutoNum type="arabicParenR"/>
            </a:pPr>
            <a:r>
              <a:rPr lang="en-US" sz="3200" dirty="0">
                <a:solidFill>
                  <a:schemeClr val="bg1"/>
                </a:solidFill>
                <a:latin typeface="Constantia" panose="02030602050306030303" pitchFamily="18" charset="0"/>
              </a:rPr>
              <a:t>The Vice President of the Council of State ranks as the ninth most important civil servant in France.</a:t>
            </a:r>
            <a:endParaRPr lang="en-IN" sz="3200" dirty="0">
              <a:solidFill>
                <a:schemeClr val="bg1"/>
              </a:solidFill>
              <a:latin typeface="Constantia" panose="02030602050306030303" pitchFamily="18" charset="0"/>
            </a:endParaRPr>
          </a:p>
          <a:p>
            <a:pPr marL="45720" indent="0">
              <a:buClr>
                <a:schemeClr val="bg1"/>
              </a:buClr>
              <a:buSzPct val="100000"/>
              <a:buNone/>
            </a:pPr>
            <a:endParaRPr lang="en-US"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a:bodyPr>
          <a:lstStyle/>
          <a:p>
            <a:r>
              <a:rPr lang="en-IN" sz="4500" b="1" dirty="0">
                <a:solidFill>
                  <a:schemeClr val="accent4"/>
                </a:solidFill>
                <a:effectLst>
                  <a:outerShdw blurRad="38100" dist="38100" dir="2700000" algn="tl">
                    <a:srgbClr val="000000">
                      <a:alpha val="43137"/>
                    </a:srgbClr>
                  </a:outerShdw>
                </a:effectLst>
                <a:latin typeface="Constantia" panose="02030602050306030303" pitchFamily="18" charset="0"/>
              </a:rPr>
              <a:t>COMPOSITION OF CONSEIL D’ETAT</a:t>
            </a:r>
            <a:endParaRPr lang="en-IN" sz="45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9100" y="1543051"/>
            <a:ext cx="11353800" cy="4905374"/>
          </a:xfrm>
          <a:solidFill>
            <a:schemeClr val="accent1"/>
          </a:solidFill>
        </p:spPr>
        <p:txBody>
          <a:bodyPr>
            <a:normAutofit fontScale="55000" lnSpcReduction="20000"/>
          </a:bodyPr>
          <a:lstStyle/>
          <a:p>
            <a:pPr marL="502920" indent="-457200" algn="just">
              <a:spcBef>
                <a:spcPts val="600"/>
              </a:spcBef>
              <a:spcAft>
                <a:spcPts val="600"/>
              </a:spcAft>
              <a:buClr>
                <a:schemeClr val="bg1"/>
              </a:buClr>
              <a:buSzPct val="100000"/>
              <a:buFont typeface="+mj-lt"/>
              <a:buAutoNum type="arabicParenR"/>
            </a:pPr>
            <a:r>
              <a:rPr lang="en-US" sz="5100" dirty="0">
                <a:solidFill>
                  <a:schemeClr val="bg1"/>
                </a:solidFill>
                <a:latin typeface="Constantia" panose="02030602050306030303" pitchFamily="18" charset="0"/>
              </a:rPr>
              <a:t>A General Session of the Council of State is presided over by the Prime Minister or, in his absence, the Minister of Justice.</a:t>
            </a:r>
          </a:p>
          <a:p>
            <a:pPr marL="502920" indent="-457200" algn="just">
              <a:spcBef>
                <a:spcPts val="600"/>
              </a:spcBef>
              <a:spcAft>
                <a:spcPts val="600"/>
              </a:spcAft>
              <a:buClr>
                <a:schemeClr val="bg1"/>
              </a:buClr>
              <a:buSzPct val="100000"/>
              <a:buFont typeface="+mj-lt"/>
              <a:buAutoNum type="arabicParenR"/>
            </a:pPr>
            <a:r>
              <a:rPr lang="fr-FR" sz="5100" dirty="0" err="1">
                <a:solidFill>
                  <a:schemeClr val="bg1"/>
                </a:solidFill>
                <a:latin typeface="Constantia" panose="02030602050306030303" pitchFamily="18" charset="0"/>
              </a:rPr>
              <a:t>Other</a:t>
            </a:r>
            <a:r>
              <a:rPr lang="fr-FR" sz="5100" dirty="0">
                <a:solidFill>
                  <a:schemeClr val="bg1"/>
                </a:solidFill>
                <a:latin typeface="Constantia" panose="02030602050306030303" pitchFamily="18" charset="0"/>
              </a:rPr>
              <a:t> </a:t>
            </a:r>
            <a:r>
              <a:rPr lang="fr-FR" sz="5100" dirty="0" err="1">
                <a:solidFill>
                  <a:schemeClr val="bg1"/>
                </a:solidFill>
                <a:latin typeface="Constantia" panose="02030602050306030303" pitchFamily="18" charset="0"/>
              </a:rPr>
              <a:t>members</a:t>
            </a:r>
            <a:r>
              <a:rPr lang="fr-FR" sz="5100" dirty="0">
                <a:solidFill>
                  <a:schemeClr val="bg1"/>
                </a:solidFill>
                <a:latin typeface="Constantia" panose="02030602050306030303" pitchFamily="18" charset="0"/>
              </a:rPr>
              <a:t> of the Council </a:t>
            </a:r>
            <a:r>
              <a:rPr lang="fr-FR" sz="5100" dirty="0" err="1">
                <a:solidFill>
                  <a:schemeClr val="bg1"/>
                </a:solidFill>
                <a:latin typeface="Constantia" panose="02030602050306030303" pitchFamily="18" charset="0"/>
              </a:rPr>
              <a:t>include</a:t>
            </a:r>
            <a:r>
              <a:rPr lang="fr-FR" sz="5100" dirty="0">
                <a:solidFill>
                  <a:schemeClr val="bg1"/>
                </a:solidFill>
                <a:latin typeface="Constantia" panose="02030602050306030303" pitchFamily="18" charset="0"/>
              </a:rPr>
              <a:t> :</a:t>
            </a:r>
          </a:p>
          <a:p>
            <a:pPr lvl="2" algn="just">
              <a:spcBef>
                <a:spcPts val="600"/>
              </a:spcBef>
              <a:spcAft>
                <a:spcPts val="600"/>
              </a:spcAft>
              <a:buClr>
                <a:schemeClr val="bg1"/>
              </a:buClr>
              <a:buSzPct val="100000"/>
            </a:pPr>
            <a:r>
              <a:rPr lang="fr-FR" sz="5100" dirty="0" err="1">
                <a:solidFill>
                  <a:schemeClr val="bg1"/>
                </a:solidFill>
                <a:latin typeface="Constantia" panose="02030602050306030303" pitchFamily="18" charset="0"/>
              </a:rPr>
              <a:t>Department</a:t>
            </a:r>
            <a:r>
              <a:rPr lang="fr-FR" sz="5100" dirty="0">
                <a:solidFill>
                  <a:schemeClr val="bg1"/>
                </a:solidFill>
                <a:latin typeface="Constantia" panose="02030602050306030303" pitchFamily="18" charset="0"/>
              </a:rPr>
              <a:t> </a:t>
            </a:r>
            <a:r>
              <a:rPr lang="fr-FR" sz="5100" dirty="0" err="1">
                <a:solidFill>
                  <a:schemeClr val="bg1"/>
                </a:solidFill>
                <a:latin typeface="Constantia" panose="02030602050306030303" pitchFamily="18" charset="0"/>
              </a:rPr>
              <a:t>heads</a:t>
            </a:r>
            <a:r>
              <a:rPr lang="fr-FR" sz="5100" dirty="0">
                <a:solidFill>
                  <a:schemeClr val="bg1"/>
                </a:solidFill>
                <a:latin typeface="Constantia" panose="02030602050306030303" pitchFamily="18" charset="0"/>
              </a:rPr>
              <a:t> (</a:t>
            </a:r>
            <a:r>
              <a:rPr lang="fr-FR" sz="5100" i="1" dirty="0">
                <a:solidFill>
                  <a:schemeClr val="bg1"/>
                </a:solidFill>
                <a:latin typeface="Constantia" panose="02030602050306030303" pitchFamily="18" charset="0"/>
              </a:rPr>
              <a:t>président de section</a:t>
            </a:r>
            <a:r>
              <a:rPr lang="fr-FR" sz="5100" dirty="0">
                <a:solidFill>
                  <a:schemeClr val="bg1"/>
                </a:solidFill>
                <a:latin typeface="Constantia" panose="02030602050306030303" pitchFamily="18" charset="0"/>
              </a:rPr>
              <a:t>)</a:t>
            </a:r>
          </a:p>
          <a:p>
            <a:pPr lvl="2" algn="just">
              <a:spcBef>
                <a:spcPts val="600"/>
              </a:spcBef>
              <a:spcAft>
                <a:spcPts val="600"/>
              </a:spcAft>
              <a:buClr>
                <a:schemeClr val="bg1"/>
              </a:buClr>
              <a:buSzPct val="100000"/>
            </a:pPr>
            <a:r>
              <a:rPr lang="fr-FR" sz="5100" dirty="0" err="1">
                <a:solidFill>
                  <a:schemeClr val="bg1"/>
                </a:solidFill>
                <a:latin typeface="Constantia" panose="02030602050306030303" pitchFamily="18" charset="0"/>
              </a:rPr>
              <a:t>Councillors</a:t>
            </a:r>
            <a:r>
              <a:rPr lang="fr-FR" sz="5100" dirty="0">
                <a:solidFill>
                  <a:schemeClr val="bg1"/>
                </a:solidFill>
                <a:latin typeface="Constantia" panose="02030602050306030303" pitchFamily="18" charset="0"/>
              </a:rPr>
              <a:t> </a:t>
            </a:r>
            <a:r>
              <a:rPr lang="fr-FR" sz="5100" dirty="0" err="1">
                <a:solidFill>
                  <a:schemeClr val="bg1"/>
                </a:solidFill>
                <a:latin typeface="Constantia" panose="02030602050306030303" pitchFamily="18" charset="0"/>
              </a:rPr>
              <a:t>ordinary</a:t>
            </a:r>
            <a:r>
              <a:rPr lang="fr-FR" sz="5100" dirty="0">
                <a:solidFill>
                  <a:schemeClr val="bg1"/>
                </a:solidFill>
                <a:latin typeface="Constantia" panose="02030602050306030303" pitchFamily="18" charset="0"/>
              </a:rPr>
              <a:t> (</a:t>
            </a:r>
            <a:r>
              <a:rPr lang="fr-FR" sz="5100" i="1" dirty="0">
                <a:solidFill>
                  <a:schemeClr val="bg1"/>
                </a:solidFill>
                <a:latin typeface="Constantia" panose="02030602050306030303" pitchFamily="18" charset="0"/>
              </a:rPr>
              <a:t>conseiller d'État ordinaire</a:t>
            </a:r>
            <a:r>
              <a:rPr lang="fr-FR" sz="5100" dirty="0">
                <a:solidFill>
                  <a:schemeClr val="bg1"/>
                </a:solidFill>
                <a:latin typeface="Constantia" panose="02030602050306030303" pitchFamily="18" charset="0"/>
              </a:rPr>
              <a:t>)</a:t>
            </a:r>
          </a:p>
          <a:p>
            <a:pPr lvl="2" algn="just">
              <a:spcBef>
                <a:spcPts val="600"/>
              </a:spcBef>
              <a:spcAft>
                <a:spcPts val="600"/>
              </a:spcAft>
              <a:buClr>
                <a:schemeClr val="bg1"/>
              </a:buClr>
              <a:buSzPct val="100000"/>
            </a:pPr>
            <a:r>
              <a:rPr lang="fr-FR" sz="5100" dirty="0" err="1">
                <a:solidFill>
                  <a:schemeClr val="bg1"/>
                </a:solidFill>
                <a:latin typeface="Constantia" panose="02030602050306030303" pitchFamily="18" charset="0"/>
              </a:rPr>
              <a:t>Councillors</a:t>
            </a:r>
            <a:r>
              <a:rPr lang="fr-FR" sz="5100" dirty="0">
                <a:solidFill>
                  <a:schemeClr val="bg1"/>
                </a:solidFill>
                <a:latin typeface="Constantia" panose="02030602050306030303" pitchFamily="18" charset="0"/>
              </a:rPr>
              <a:t> </a:t>
            </a:r>
            <a:r>
              <a:rPr lang="fr-FR" sz="5100" dirty="0" err="1">
                <a:solidFill>
                  <a:schemeClr val="bg1"/>
                </a:solidFill>
                <a:latin typeface="Constantia" panose="02030602050306030303" pitchFamily="18" charset="0"/>
              </a:rPr>
              <a:t>extraordinary</a:t>
            </a:r>
            <a:r>
              <a:rPr lang="fr-FR" sz="5100" dirty="0">
                <a:solidFill>
                  <a:schemeClr val="bg1"/>
                </a:solidFill>
                <a:latin typeface="Constantia" panose="02030602050306030303" pitchFamily="18" charset="0"/>
              </a:rPr>
              <a:t> (</a:t>
            </a:r>
            <a:r>
              <a:rPr lang="fr-FR" sz="5100" i="1" dirty="0">
                <a:solidFill>
                  <a:schemeClr val="bg1"/>
                </a:solidFill>
                <a:latin typeface="Constantia" panose="02030602050306030303" pitchFamily="18" charset="0"/>
              </a:rPr>
              <a:t>conseiller d'État en service extraordinaire</a:t>
            </a:r>
            <a:r>
              <a:rPr lang="fr-FR" sz="5100" dirty="0">
                <a:solidFill>
                  <a:schemeClr val="bg1"/>
                </a:solidFill>
                <a:latin typeface="Constantia" panose="02030602050306030303" pitchFamily="18" charset="0"/>
              </a:rPr>
              <a:t>)</a:t>
            </a:r>
          </a:p>
          <a:p>
            <a:pPr lvl="2" algn="just">
              <a:spcBef>
                <a:spcPts val="600"/>
              </a:spcBef>
              <a:spcAft>
                <a:spcPts val="600"/>
              </a:spcAft>
              <a:buClr>
                <a:schemeClr val="bg1"/>
              </a:buClr>
              <a:buSzPct val="100000"/>
            </a:pPr>
            <a:r>
              <a:rPr lang="fr-FR" sz="5100" dirty="0">
                <a:solidFill>
                  <a:schemeClr val="bg1"/>
                </a:solidFill>
                <a:latin typeface="Constantia" panose="02030602050306030303" pitchFamily="18" charset="0"/>
              </a:rPr>
              <a:t>Masters of </a:t>
            </a:r>
            <a:r>
              <a:rPr lang="fr-FR" sz="5100" dirty="0" err="1">
                <a:solidFill>
                  <a:schemeClr val="bg1"/>
                </a:solidFill>
                <a:latin typeface="Constantia" panose="02030602050306030303" pitchFamily="18" charset="0"/>
              </a:rPr>
              <a:t>requests</a:t>
            </a:r>
            <a:r>
              <a:rPr lang="fr-FR" sz="5100" dirty="0">
                <a:solidFill>
                  <a:schemeClr val="bg1"/>
                </a:solidFill>
                <a:latin typeface="Constantia" panose="02030602050306030303" pitchFamily="18" charset="0"/>
              </a:rPr>
              <a:t> (</a:t>
            </a:r>
            <a:r>
              <a:rPr lang="fr-FR" sz="5100" i="1" dirty="0">
                <a:solidFill>
                  <a:schemeClr val="bg1"/>
                </a:solidFill>
                <a:latin typeface="Constantia" panose="02030602050306030303" pitchFamily="18" charset="0"/>
              </a:rPr>
              <a:t>maître des requêtes</a:t>
            </a:r>
            <a:r>
              <a:rPr lang="fr-FR" sz="5100" dirty="0">
                <a:solidFill>
                  <a:schemeClr val="bg1"/>
                </a:solidFill>
                <a:latin typeface="Constantia" panose="02030602050306030303" pitchFamily="18" charset="0"/>
              </a:rPr>
              <a:t>)</a:t>
            </a:r>
          </a:p>
          <a:p>
            <a:pPr lvl="2" algn="just">
              <a:spcBef>
                <a:spcPts val="600"/>
              </a:spcBef>
              <a:spcAft>
                <a:spcPts val="600"/>
              </a:spcAft>
              <a:buClr>
                <a:schemeClr val="bg1"/>
              </a:buClr>
              <a:buSzPct val="100000"/>
            </a:pPr>
            <a:r>
              <a:rPr lang="fr-FR" sz="5100" dirty="0">
                <a:solidFill>
                  <a:schemeClr val="bg1"/>
                </a:solidFill>
                <a:latin typeface="Constantia" panose="02030602050306030303" pitchFamily="18" charset="0"/>
              </a:rPr>
              <a:t>Master of </a:t>
            </a:r>
            <a:r>
              <a:rPr lang="fr-FR" sz="5100" dirty="0" err="1">
                <a:solidFill>
                  <a:schemeClr val="bg1"/>
                </a:solidFill>
                <a:latin typeface="Constantia" panose="02030602050306030303" pitchFamily="18" charset="0"/>
              </a:rPr>
              <a:t>requests</a:t>
            </a:r>
            <a:r>
              <a:rPr lang="fr-FR" sz="5100" dirty="0">
                <a:solidFill>
                  <a:schemeClr val="bg1"/>
                </a:solidFill>
                <a:latin typeface="Constantia" panose="02030602050306030303" pitchFamily="18" charset="0"/>
              </a:rPr>
              <a:t> </a:t>
            </a:r>
            <a:r>
              <a:rPr lang="fr-FR" sz="5100" dirty="0" err="1">
                <a:solidFill>
                  <a:schemeClr val="bg1"/>
                </a:solidFill>
                <a:latin typeface="Constantia" panose="02030602050306030303" pitchFamily="18" charset="0"/>
              </a:rPr>
              <a:t>extraordinary</a:t>
            </a:r>
            <a:r>
              <a:rPr lang="fr-FR" sz="5100" dirty="0">
                <a:solidFill>
                  <a:schemeClr val="bg1"/>
                </a:solidFill>
                <a:latin typeface="Constantia" panose="02030602050306030303" pitchFamily="18" charset="0"/>
              </a:rPr>
              <a:t> (</a:t>
            </a:r>
            <a:r>
              <a:rPr lang="fr-FR" sz="5100" i="1" dirty="0">
                <a:solidFill>
                  <a:schemeClr val="bg1"/>
                </a:solidFill>
                <a:latin typeface="Constantia" panose="02030602050306030303" pitchFamily="18" charset="0"/>
              </a:rPr>
              <a:t>maître des requêtes en service extraordinaire</a:t>
            </a:r>
            <a:r>
              <a:rPr lang="fr-FR" sz="5100" dirty="0">
                <a:solidFill>
                  <a:schemeClr val="bg1"/>
                </a:solidFill>
                <a:latin typeface="Constantia" panose="02030602050306030303" pitchFamily="18" charset="0"/>
              </a:rPr>
              <a:t>)</a:t>
            </a:r>
          </a:p>
          <a:p>
            <a:pPr lvl="2" algn="just">
              <a:spcBef>
                <a:spcPts val="600"/>
              </a:spcBef>
              <a:spcAft>
                <a:spcPts val="600"/>
              </a:spcAft>
              <a:buClr>
                <a:schemeClr val="bg1"/>
              </a:buClr>
              <a:buSzPct val="100000"/>
            </a:pPr>
            <a:r>
              <a:rPr lang="fr-FR" sz="5100" dirty="0">
                <a:solidFill>
                  <a:schemeClr val="bg1"/>
                </a:solidFill>
                <a:latin typeface="Constantia" panose="02030602050306030303" pitchFamily="18" charset="0"/>
              </a:rPr>
              <a:t>Senior masters (</a:t>
            </a:r>
            <a:r>
              <a:rPr lang="fr-FR" sz="5100" i="1" dirty="0">
                <a:solidFill>
                  <a:schemeClr val="bg1"/>
                </a:solidFill>
                <a:latin typeface="Constantia" panose="02030602050306030303" pitchFamily="18" charset="0"/>
              </a:rPr>
              <a:t>auditeur de première classe</a:t>
            </a:r>
            <a:r>
              <a:rPr lang="fr-FR" sz="5100" dirty="0">
                <a:solidFill>
                  <a:schemeClr val="bg1"/>
                </a:solidFill>
                <a:latin typeface="Constantia" panose="02030602050306030303" pitchFamily="18" charset="0"/>
              </a:rPr>
              <a:t>).</a:t>
            </a:r>
          </a:p>
          <a:p>
            <a:pPr algn="just">
              <a:spcBef>
                <a:spcPts val="600"/>
              </a:spcBef>
              <a:spcAft>
                <a:spcPts val="600"/>
              </a:spcAft>
            </a:pPr>
            <a:r>
              <a:rPr lang="fr-FR" sz="5100" dirty="0">
                <a:latin typeface="Constantia" panose="02030602050306030303" pitchFamily="18" charset="0"/>
              </a:rPr>
              <a:t>Masters (</a:t>
            </a:r>
            <a:r>
              <a:rPr lang="fr-FR" sz="5100" i="1" dirty="0">
                <a:latin typeface="Constantia" panose="02030602050306030303" pitchFamily="18" charset="0"/>
              </a:rPr>
              <a:t>auditeur de deuxième classe</a:t>
            </a:r>
            <a:r>
              <a:rPr lang="fr-FR" sz="5100" dirty="0">
                <a:latin typeface="Constantia" panose="02030602050306030303" pitchFamily="18" charset="0"/>
              </a:rPr>
              <a:t>)</a:t>
            </a:r>
          </a:p>
        </p:txBody>
      </p:sp>
    </p:spTree>
    <p:extLst>
      <p:ext uri="{BB962C8B-B14F-4D97-AF65-F5344CB8AC3E}">
        <p14:creationId xmlns:p14="http://schemas.microsoft.com/office/powerpoint/2010/main" val="336777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446334"/>
          </a:xfrm>
          <a:solidFill>
            <a:schemeClr val="accent1"/>
          </a:solidFill>
        </p:spPr>
        <p:txBody>
          <a:bodyPr>
            <a:normAutofit/>
          </a:bodyPr>
          <a:lstStyle/>
          <a:p>
            <a:r>
              <a:rPr lang="en-IN" sz="4500" b="1" dirty="0">
                <a:solidFill>
                  <a:schemeClr val="accent4"/>
                </a:solidFill>
                <a:effectLst>
                  <a:outerShdw blurRad="38100" dist="38100" dir="2700000" algn="tl">
                    <a:srgbClr val="000000">
                      <a:alpha val="43137"/>
                    </a:srgbClr>
                  </a:outerShdw>
                </a:effectLst>
                <a:latin typeface="Constantia" panose="02030602050306030303" pitchFamily="18" charset="0"/>
              </a:rPr>
              <a:t>ADMINISTRATIVE JUSTICE BY </a:t>
            </a:r>
            <a:br>
              <a:rPr lang="en-IN" sz="4500" b="1" dirty="0">
                <a:solidFill>
                  <a:schemeClr val="accent4"/>
                </a:solidFill>
                <a:effectLst>
                  <a:outerShdw blurRad="38100" dist="38100" dir="2700000" algn="tl">
                    <a:srgbClr val="000000">
                      <a:alpha val="43137"/>
                    </a:srgbClr>
                  </a:outerShdw>
                </a:effectLst>
                <a:latin typeface="Constantia" panose="02030602050306030303" pitchFamily="18" charset="0"/>
              </a:rPr>
            </a:br>
            <a:r>
              <a:rPr lang="en-IN" sz="4500" b="1" dirty="0">
                <a:solidFill>
                  <a:schemeClr val="accent4"/>
                </a:solidFill>
                <a:effectLst>
                  <a:outerShdw blurRad="38100" dist="38100" dir="2700000" algn="tl">
                    <a:srgbClr val="000000">
                      <a:alpha val="43137"/>
                    </a:srgbClr>
                  </a:outerShdw>
                </a:effectLst>
                <a:latin typeface="Constantia" panose="02030602050306030303" pitchFamily="18" charset="0"/>
              </a:rPr>
              <a:t>CONSEIL D’ETAT</a:t>
            </a:r>
            <a:endParaRPr lang="en-IN" sz="4500" b="1" dirty="0">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9100" y="1846385"/>
            <a:ext cx="11353800" cy="4602040"/>
          </a:xfrm>
          <a:solidFill>
            <a:schemeClr val="accent1"/>
          </a:solidFill>
        </p:spPr>
        <p:txBody>
          <a:bodyPr>
            <a:noAutofit/>
          </a:bodyPr>
          <a:lstStyle/>
          <a:p>
            <a:pPr marL="45720" indent="0" algn="just">
              <a:spcBef>
                <a:spcPts val="600"/>
              </a:spcBef>
              <a:buNone/>
            </a:pPr>
            <a:r>
              <a:rPr lang="en-US" sz="2400" dirty="0">
                <a:solidFill>
                  <a:schemeClr val="bg1"/>
                </a:solidFill>
                <a:latin typeface="Constantia" panose="02030602050306030303" pitchFamily="18" charset="0"/>
              </a:rPr>
              <a:t>1)	The Council acts as the supreme court of appeal for administrative law courts. </a:t>
            </a:r>
          </a:p>
          <a:p>
            <a:pPr marL="45720" indent="0" algn="just">
              <a:spcBef>
                <a:spcPts val="600"/>
              </a:spcBef>
              <a:buNone/>
            </a:pPr>
            <a:r>
              <a:rPr lang="en-US" sz="2400" dirty="0">
                <a:solidFill>
                  <a:schemeClr val="bg1"/>
                </a:solidFill>
                <a:latin typeface="Constantia" panose="02030602050306030303" pitchFamily="18" charset="0"/>
              </a:rPr>
              <a:t>2)	It hears both claims against national-level administrative decisions (e.g., 	orders, rules, 	regulations, and decisions of the executive branch) and appeals 	from lower administrative courts. </a:t>
            </a:r>
          </a:p>
          <a:p>
            <a:pPr marL="45720" indent="0" algn="just">
              <a:spcBef>
                <a:spcPts val="600"/>
              </a:spcBef>
              <a:buNone/>
            </a:pPr>
            <a:r>
              <a:rPr lang="en-US" sz="2400" dirty="0">
                <a:solidFill>
                  <a:schemeClr val="bg1"/>
                </a:solidFill>
                <a:latin typeface="Constantia" panose="02030602050306030303" pitchFamily="18" charset="0"/>
              </a:rPr>
              <a:t>3)	The Council's decisions are final and unappealable.</a:t>
            </a:r>
          </a:p>
          <a:p>
            <a:pPr marL="45720" indent="0" algn="just">
              <a:spcBef>
                <a:spcPts val="600"/>
              </a:spcBef>
              <a:buNone/>
            </a:pPr>
            <a:r>
              <a:rPr lang="en-US" sz="2400" dirty="0">
                <a:solidFill>
                  <a:schemeClr val="bg1"/>
                </a:solidFill>
                <a:latin typeface="Constantia" panose="02030602050306030303" pitchFamily="18" charset="0"/>
              </a:rPr>
              <a:t>4)	While strictly speaking the Council is not a court, it functions as a judicial 	body by adjudicating suits and claims against administrative authorities. </a:t>
            </a:r>
          </a:p>
          <a:p>
            <a:pPr marL="45720" indent="0" algn="just">
              <a:spcBef>
                <a:spcPts val="600"/>
              </a:spcBef>
              <a:buNone/>
            </a:pPr>
            <a:r>
              <a:rPr lang="en-US" sz="2400" dirty="0">
                <a:solidFill>
                  <a:schemeClr val="bg1"/>
                </a:solidFill>
                <a:latin typeface="Constantia" panose="02030602050306030303" pitchFamily="18" charset="0"/>
              </a:rPr>
              <a:t>5)	Plaintiffs are represented by barristers drawn from the Senior Court bar whose 	members are 	licensed to argue cases before the Council and French Supreme 	Court.</a:t>
            </a:r>
          </a:p>
          <a:p>
            <a:pPr marL="45720" indent="0" algn="just">
              <a:spcBef>
                <a:spcPts val="600"/>
              </a:spcBef>
              <a:buNone/>
            </a:pPr>
            <a:r>
              <a:rPr lang="en-US" sz="2400" dirty="0">
                <a:solidFill>
                  <a:schemeClr val="bg1"/>
                </a:solidFill>
                <a:latin typeface="Constantia" panose="02030602050306030303" pitchFamily="18" charset="0"/>
              </a:rPr>
              <a:t>6)	Any such barrister bears the title of Counsel at Senior Court (</a:t>
            </a:r>
            <a:r>
              <a:rPr lang="en-US" sz="2400" i="1" dirty="0" err="1">
                <a:solidFill>
                  <a:schemeClr val="bg1"/>
                </a:solidFill>
                <a:latin typeface="Constantia" panose="02030602050306030303" pitchFamily="18" charset="0"/>
              </a:rPr>
              <a:t>avocat</a:t>
            </a:r>
            <a:r>
              <a:rPr lang="en-US" sz="2400" i="1" dirty="0">
                <a:solidFill>
                  <a:schemeClr val="bg1"/>
                </a:solidFill>
                <a:latin typeface="Constantia" panose="02030602050306030303" pitchFamily="18" charset="0"/>
              </a:rPr>
              <a:t> aux 	</a:t>
            </a:r>
            <a:r>
              <a:rPr lang="en-US" sz="2400" i="1" dirty="0" err="1">
                <a:solidFill>
                  <a:schemeClr val="bg1"/>
                </a:solidFill>
                <a:latin typeface="Constantia" panose="02030602050306030303" pitchFamily="18" charset="0"/>
              </a:rPr>
              <a:t>Conseils</a:t>
            </a:r>
            <a:r>
              <a:rPr lang="en-US" sz="2400" dirty="0">
                <a:solidFill>
                  <a:schemeClr val="bg1"/>
                </a:solidFill>
                <a:latin typeface="Constantia" panose="02030602050306030303" pitchFamily="18" charset="0"/>
              </a:rPr>
              <a:t>).</a:t>
            </a:r>
          </a:p>
          <a:p>
            <a:pPr marL="502920" indent="-457200">
              <a:buAutoNum type="arabicParenR"/>
            </a:pPr>
            <a:endParaRPr lang="en-US" sz="2000" dirty="0">
              <a:solidFill>
                <a:schemeClr val="tx1"/>
              </a:solidFill>
            </a:endParaRPr>
          </a:p>
        </p:txBody>
      </p:sp>
    </p:spTree>
    <p:extLst>
      <p:ext uri="{BB962C8B-B14F-4D97-AF65-F5344CB8AC3E}">
        <p14:creationId xmlns:p14="http://schemas.microsoft.com/office/powerpoint/2010/main" val="3367776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HISTORICAL DEVELOPMENT</a:t>
            </a:r>
            <a:endParaRPr lang="en-IN" sz="4500" dirty="0">
              <a:solidFill>
                <a:schemeClr val="accent4"/>
              </a:solidFill>
            </a:endParaRPr>
          </a:p>
        </p:txBody>
      </p:sp>
      <p:sp>
        <p:nvSpPr>
          <p:cNvPr id="3" name="Content Placeholder 2"/>
          <p:cNvSpPr>
            <a:spLocks noGrp="1"/>
          </p:cNvSpPr>
          <p:nvPr>
            <p:ph idx="1"/>
          </p:nvPr>
        </p:nvSpPr>
        <p:spPr>
          <a:xfrm>
            <a:off x="419100" y="1433146"/>
            <a:ext cx="11353800" cy="5015279"/>
          </a:xfrm>
          <a:solidFill>
            <a:schemeClr val="accent1"/>
          </a:solidFill>
        </p:spPr>
        <p:txBody>
          <a:bodyPr>
            <a:normAutofit lnSpcReduction="10000"/>
          </a:bodyPr>
          <a:lstStyle/>
          <a:p>
            <a:pPr marL="502920" lvl="0" indent="-457200" algn="just">
              <a:spcBef>
                <a:spcPts val="600"/>
              </a:spcBef>
              <a:buClr>
                <a:schemeClr val="bg1"/>
              </a:buClr>
              <a:buSzPct val="100000"/>
              <a:buFont typeface="+mj-lt"/>
              <a:buAutoNum type="arabicParenR"/>
            </a:pPr>
            <a:r>
              <a:rPr lang="en-IN" sz="2400" dirty="0">
                <a:solidFill>
                  <a:schemeClr val="bg1"/>
                </a:solidFill>
                <a:latin typeface="Constantia" panose="02030602050306030303" pitchFamily="18" charset="0"/>
              </a:rPr>
              <a:t>After the </a:t>
            </a:r>
            <a:r>
              <a:rPr lang="en-IN" sz="2400" i="1" dirty="0">
                <a:solidFill>
                  <a:schemeClr val="bg1"/>
                </a:solidFill>
                <a:latin typeface="Constantia" panose="02030602050306030303" pitchFamily="18" charset="0"/>
              </a:rPr>
              <a:t>Revolution of 1789</a:t>
            </a:r>
            <a:r>
              <a:rPr lang="en-IN" sz="2400" dirty="0">
                <a:solidFill>
                  <a:schemeClr val="bg1"/>
                </a:solidFill>
                <a:latin typeface="Constantia" panose="02030602050306030303" pitchFamily="18" charset="0"/>
              </a:rPr>
              <a:t>, the </a:t>
            </a:r>
            <a:r>
              <a:rPr lang="en-IN" sz="2400" i="1" dirty="0">
                <a:solidFill>
                  <a:schemeClr val="bg1"/>
                </a:solidFill>
                <a:latin typeface="Constantia" panose="02030602050306030303" pitchFamily="18" charset="0"/>
              </a:rPr>
              <a:t>Act of 16-24 August 1790 </a:t>
            </a:r>
            <a:r>
              <a:rPr lang="en-IN" sz="2400" dirty="0">
                <a:solidFill>
                  <a:schemeClr val="bg1"/>
                </a:solidFill>
                <a:latin typeface="Constantia" panose="02030602050306030303" pitchFamily="18" charset="0"/>
              </a:rPr>
              <a:t>and the </a:t>
            </a:r>
            <a:r>
              <a:rPr lang="en-IN" sz="2400" i="1" dirty="0">
                <a:solidFill>
                  <a:schemeClr val="bg1"/>
                </a:solidFill>
                <a:latin typeface="Constantia" panose="02030602050306030303" pitchFamily="18" charset="0"/>
              </a:rPr>
              <a:t>Constitution of 3 September 1791</a:t>
            </a:r>
            <a:r>
              <a:rPr lang="en-IN" sz="2400" dirty="0">
                <a:solidFill>
                  <a:schemeClr val="bg1"/>
                </a:solidFill>
                <a:latin typeface="Constantia" panose="02030602050306030303" pitchFamily="18" charset="0"/>
              </a:rPr>
              <a:t>, judicial power was delegated to the judges.</a:t>
            </a:r>
          </a:p>
          <a:p>
            <a:pPr marL="502920" lvl="0" indent="-457200" algn="just">
              <a:spcBef>
                <a:spcPts val="600"/>
              </a:spcBef>
              <a:buClr>
                <a:schemeClr val="bg1"/>
              </a:buClr>
              <a:buSzPct val="100000"/>
              <a:buFont typeface="+mj-lt"/>
              <a:buAutoNum type="arabicParenR"/>
            </a:pPr>
            <a:r>
              <a:rPr lang="en-IN" sz="2400" dirty="0">
                <a:solidFill>
                  <a:schemeClr val="bg1"/>
                </a:solidFill>
                <a:latin typeface="Constantia" panose="02030602050306030303" pitchFamily="18" charset="0"/>
              </a:rPr>
              <a:t>As regards the settlement of administrative disputes, the solution that prevailed under the </a:t>
            </a:r>
            <a:r>
              <a:rPr lang="en-IN" sz="2400" i="1" dirty="0" err="1">
                <a:solidFill>
                  <a:schemeClr val="bg1"/>
                </a:solidFill>
                <a:latin typeface="Constantia" panose="02030602050306030303" pitchFamily="18" charset="0"/>
              </a:rPr>
              <a:t>Ancien</a:t>
            </a:r>
            <a:r>
              <a:rPr lang="en-IN" sz="2400" i="1" dirty="0">
                <a:solidFill>
                  <a:schemeClr val="bg1"/>
                </a:solidFill>
                <a:latin typeface="Constantia" panose="02030602050306030303" pitchFamily="18" charset="0"/>
              </a:rPr>
              <a:t> </a:t>
            </a:r>
            <a:r>
              <a:rPr lang="en-IN" sz="2400" i="1" dirty="0" err="1">
                <a:solidFill>
                  <a:schemeClr val="bg1"/>
                </a:solidFill>
                <a:latin typeface="Constantia" panose="02030602050306030303" pitchFamily="18" charset="0"/>
              </a:rPr>
              <a:t>Régime</a:t>
            </a:r>
            <a:r>
              <a:rPr lang="en-IN" sz="2400" i="1" dirty="0">
                <a:solidFill>
                  <a:schemeClr val="bg1"/>
                </a:solidFill>
                <a:latin typeface="Constantia" panose="02030602050306030303" pitchFamily="18" charset="0"/>
              </a:rPr>
              <a:t> </a:t>
            </a:r>
            <a:r>
              <a:rPr lang="en-IN" sz="2400" dirty="0">
                <a:solidFill>
                  <a:schemeClr val="bg1"/>
                </a:solidFill>
                <a:latin typeface="Constantia" panose="02030602050306030303" pitchFamily="18" charset="0"/>
              </a:rPr>
              <a:t>was essentially maintained, that most of a dispute was adjudicated within the administration, and not by the judges, whereas the logic of the separation of powers required that the judges should have jurisdiction over all trials.</a:t>
            </a:r>
          </a:p>
          <a:p>
            <a:pPr marL="502920" lvl="0" indent="-457200" algn="just">
              <a:spcBef>
                <a:spcPts val="600"/>
              </a:spcBef>
              <a:buClr>
                <a:schemeClr val="bg1"/>
              </a:buClr>
              <a:buSzPct val="100000"/>
              <a:buFont typeface="+mj-lt"/>
              <a:buAutoNum type="arabicParenR"/>
            </a:pPr>
            <a:r>
              <a:rPr lang="en-IN" sz="2400" dirty="0">
                <a:solidFill>
                  <a:schemeClr val="bg1"/>
                </a:solidFill>
                <a:latin typeface="Constantia" panose="02030602050306030303" pitchFamily="18" charset="0"/>
              </a:rPr>
              <a:t>This is a French specificity because, in other countries claiming to have a separation of powers, this limitation on the jurisdiction of judges does not exist.</a:t>
            </a:r>
          </a:p>
          <a:p>
            <a:pPr marL="502920" lvl="0" indent="-457200" algn="just">
              <a:spcBef>
                <a:spcPts val="600"/>
              </a:spcBef>
              <a:buClr>
                <a:schemeClr val="bg1"/>
              </a:buClr>
              <a:buSzPct val="100000"/>
              <a:buFont typeface="+mj-lt"/>
              <a:buAutoNum type="arabicParenR"/>
            </a:pPr>
            <a:r>
              <a:rPr lang="en-IN" sz="2400" dirty="0">
                <a:solidFill>
                  <a:schemeClr val="bg1"/>
                </a:solidFill>
                <a:latin typeface="Constantia" panose="02030602050306030303" pitchFamily="18" charset="0"/>
              </a:rPr>
              <a:t>French administrative law has evolved, under the influence of the Council of State and the French legislator, who have equipped the administrative justice system with tools for solving problems.</a:t>
            </a:r>
          </a:p>
          <a:p>
            <a:pPr marL="502920" lvl="0" indent="-457200" algn="just">
              <a:spcBef>
                <a:spcPts val="600"/>
              </a:spcBef>
              <a:buClr>
                <a:schemeClr val="bg1"/>
              </a:buClr>
              <a:buSzPct val="100000"/>
              <a:buFont typeface="+mj-lt"/>
              <a:buAutoNum type="arabicParenR"/>
            </a:pPr>
            <a:r>
              <a:rPr lang="en-IN" sz="2400" dirty="0">
                <a:solidFill>
                  <a:schemeClr val="bg1"/>
                </a:solidFill>
                <a:latin typeface="Constantia" panose="02030602050306030303" pitchFamily="18" charset="0"/>
              </a:rPr>
              <a:t>French administrative judges have been part of administrative commissions which aim to solve problems and which are composed of other categories of professionals and users.</a:t>
            </a:r>
          </a:p>
        </p:txBody>
      </p:sp>
    </p:spTree>
    <p:extLst>
      <p:ext uri="{BB962C8B-B14F-4D97-AF65-F5344CB8AC3E}">
        <p14:creationId xmlns:p14="http://schemas.microsoft.com/office/powerpoint/2010/main" val="336777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143000"/>
          </a:xfrm>
          <a:solidFill>
            <a:schemeClr val="accent1"/>
          </a:solidFill>
        </p:spPr>
        <p:txBody>
          <a:bodyPr>
            <a:normAutofit fontScale="90000"/>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FRENCH ADMINISTRATIVE JUSTICE AS A PROBLEM-SOLVING JUSTICE</a:t>
            </a:r>
            <a:endParaRPr lang="en-IN" sz="4500" dirty="0">
              <a:solidFill>
                <a:schemeClr val="accent4"/>
              </a:solidFill>
            </a:endParaRPr>
          </a:p>
        </p:txBody>
      </p:sp>
      <p:sp>
        <p:nvSpPr>
          <p:cNvPr id="3" name="Content Placeholder 2"/>
          <p:cNvSpPr>
            <a:spLocks noGrp="1"/>
          </p:cNvSpPr>
          <p:nvPr>
            <p:ph idx="1"/>
          </p:nvPr>
        </p:nvSpPr>
        <p:spPr>
          <a:xfrm>
            <a:off x="419100" y="1543051"/>
            <a:ext cx="11353800" cy="4905374"/>
          </a:xfrm>
          <a:solidFill>
            <a:schemeClr val="accent1"/>
          </a:solidFill>
        </p:spPr>
        <p:txBody>
          <a:bodyPr>
            <a:normAutofit fontScale="92500" lnSpcReduction="10000"/>
          </a:bodyPr>
          <a:lstStyle/>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If problem-solving justice has only a limited approach in French administrative justice and was probably not intended to replace the traditional approach to the trial based on judicial review in respect of the administrative law by citizens and public administrations, certain elements may be nevertheless observed as characteristics of problem-solving justice. </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The French administrative judge may be a member of a committee set up to deal with problems that involve an administration and citizens. </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She/he can proceed to conciliation within the court. </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She/he has tools for solving problems and users can ask her/him to solve a problem.</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These elements are becoming increasingly important. </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Although the presence of administrative judges in administrative committees is old, it has developed particularly in recent years. </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The procedural tools are more recent and reflect the willingness of both the legislator and the Council of State to resolve the problem beyond the settlement of the administrative dispute.</a:t>
            </a:r>
          </a:p>
        </p:txBody>
      </p:sp>
    </p:spTree>
    <p:extLst>
      <p:ext uri="{BB962C8B-B14F-4D97-AF65-F5344CB8AC3E}">
        <p14:creationId xmlns:p14="http://schemas.microsoft.com/office/powerpoint/2010/main" val="336777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2105756"/>
          </a:xfrm>
          <a:solidFill>
            <a:schemeClr val="accent1"/>
          </a:solidFill>
        </p:spPr>
        <p:txBody>
          <a:bodyPr>
            <a:normAutofit/>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CHARACTERISTICS OF FRENCH ADMINISTRATIVE JUSTICE</a:t>
            </a:r>
            <a:endParaRPr lang="en-IN" sz="4500" dirty="0">
              <a:solidFill>
                <a:schemeClr val="accent4"/>
              </a:solidFill>
            </a:endParaRPr>
          </a:p>
        </p:txBody>
      </p:sp>
      <p:sp>
        <p:nvSpPr>
          <p:cNvPr id="3" name="Content Placeholder 2"/>
          <p:cNvSpPr>
            <a:spLocks noGrp="1"/>
          </p:cNvSpPr>
          <p:nvPr>
            <p:ph idx="1"/>
          </p:nvPr>
        </p:nvSpPr>
        <p:spPr>
          <a:xfrm>
            <a:off x="419100" y="2523391"/>
            <a:ext cx="11353800" cy="3942617"/>
          </a:xfrm>
          <a:solidFill>
            <a:schemeClr val="accent1"/>
          </a:solidFill>
        </p:spPr>
        <p:txBody>
          <a:bodyPr>
            <a:normAutofit/>
          </a:bodyPr>
          <a:lstStyle/>
          <a:p>
            <a:pPr marL="502920" indent="-457200" algn="just">
              <a:spcBef>
                <a:spcPts val="600"/>
              </a:spcBef>
              <a:buClr>
                <a:schemeClr val="bg1"/>
              </a:buClr>
              <a:buSzPct val="100000"/>
              <a:buFont typeface="+mj-lt"/>
              <a:buAutoNum type="arabicParenR"/>
            </a:pPr>
            <a:r>
              <a:rPr lang="en-US" sz="3200" dirty="0">
                <a:solidFill>
                  <a:schemeClr val="bg1"/>
                </a:solidFill>
                <a:latin typeface="Constantia" panose="02030602050306030303" pitchFamily="18" charset="0"/>
              </a:rPr>
              <a:t>Administrative judge can be a member of an administrative committee created for problem-solving.</a:t>
            </a:r>
          </a:p>
          <a:p>
            <a:pPr marL="502920" indent="-457200" algn="just">
              <a:spcBef>
                <a:spcPts val="600"/>
              </a:spcBef>
              <a:buClr>
                <a:schemeClr val="bg1"/>
              </a:buClr>
              <a:buSzPct val="100000"/>
              <a:buFont typeface="+mj-lt"/>
              <a:buAutoNum type="arabicParenR"/>
            </a:pPr>
            <a:r>
              <a:rPr lang="en-US" sz="3200" dirty="0">
                <a:solidFill>
                  <a:schemeClr val="bg1"/>
                </a:solidFill>
                <a:latin typeface="Constantia" panose="02030602050306030303" pitchFamily="18" charset="0"/>
              </a:rPr>
              <a:t>Administrative judge can conduct/suggest a conciliation/mediation inside/outside the court.</a:t>
            </a:r>
          </a:p>
          <a:p>
            <a:pPr marL="502920" indent="-457200" algn="just">
              <a:spcBef>
                <a:spcPts val="600"/>
              </a:spcBef>
              <a:buClr>
                <a:schemeClr val="bg1"/>
              </a:buClr>
              <a:buSzPct val="100000"/>
              <a:buFont typeface="+mj-lt"/>
              <a:buAutoNum type="arabicParenR"/>
            </a:pPr>
            <a:r>
              <a:rPr lang="en-US" sz="3200" dirty="0">
                <a:solidFill>
                  <a:schemeClr val="bg1"/>
                </a:solidFill>
                <a:latin typeface="Constantia" panose="02030602050306030303" pitchFamily="18" charset="0"/>
              </a:rPr>
              <a:t>Administrative judge has problem-solving tools.</a:t>
            </a:r>
          </a:p>
          <a:p>
            <a:pPr marL="502920" indent="-457200" algn="just">
              <a:spcBef>
                <a:spcPts val="600"/>
              </a:spcBef>
              <a:buClr>
                <a:schemeClr val="bg1"/>
              </a:buClr>
              <a:buSzPct val="100000"/>
              <a:buFont typeface="+mj-lt"/>
              <a:buAutoNum type="arabicParenR"/>
            </a:pPr>
            <a:r>
              <a:rPr lang="en-US" sz="3200" dirty="0">
                <a:solidFill>
                  <a:schemeClr val="bg1"/>
                </a:solidFill>
                <a:latin typeface="Constantia" panose="02030602050306030303" pitchFamily="18" charset="0"/>
              </a:rPr>
              <a:t>Users can ask an administrative judge to solve </a:t>
            </a:r>
            <a:r>
              <a:rPr lang="en-US" sz="3200">
                <a:solidFill>
                  <a:schemeClr val="bg1"/>
                </a:solidFill>
                <a:latin typeface="Constantia" panose="02030602050306030303" pitchFamily="18" charset="0"/>
              </a:rPr>
              <a:t>a problem.</a:t>
            </a:r>
            <a:endParaRPr lang="en-US" sz="3200" dirty="0">
              <a:solidFill>
                <a:schemeClr val="bg1"/>
              </a:solidFill>
              <a:latin typeface="Constantia" panose="02030602050306030303" pitchFamily="18" charset="0"/>
            </a:endParaRPr>
          </a:p>
          <a:p>
            <a:pPr marL="45720" indent="0">
              <a:buClr>
                <a:schemeClr val="bg1"/>
              </a:buClr>
              <a:buSzPct val="100000"/>
              <a:buNone/>
            </a:pPr>
            <a:endParaRPr lang="en-US"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9100" y="400051"/>
            <a:ext cx="11353800" cy="1481502"/>
          </a:xfrm>
          <a:solidFill>
            <a:schemeClr val="accent1"/>
          </a:solidFill>
        </p:spPr>
        <p:txBody>
          <a:bodyPr>
            <a:normAutofit fontScale="90000"/>
          </a:bodyPr>
          <a:lstStyle/>
          <a:p>
            <a:r>
              <a:rPr lang="en-US" sz="4500" b="1" dirty="0">
                <a:solidFill>
                  <a:schemeClr val="accent4"/>
                </a:solidFill>
                <a:effectLst>
                  <a:outerShdw blurRad="38100" dist="38100" dir="2700000" algn="tl">
                    <a:srgbClr val="000000">
                      <a:alpha val="43137"/>
                    </a:srgbClr>
                  </a:outerShdw>
                </a:effectLst>
                <a:latin typeface="Constantia" pitchFamily="18" charset="0"/>
              </a:rPr>
              <a:t>LEGAL </a:t>
            </a:r>
            <a:r>
              <a:rPr lang="en-US" sz="4600" b="1" dirty="0">
                <a:solidFill>
                  <a:schemeClr val="accent4"/>
                </a:solidFill>
                <a:effectLst>
                  <a:outerShdw blurRad="38100" dist="38100" dir="2700000" algn="tl">
                    <a:srgbClr val="000000">
                      <a:alpha val="43137"/>
                    </a:srgbClr>
                  </a:outerShdw>
                </a:effectLst>
                <a:latin typeface="Constantia" pitchFamily="18" charset="0"/>
              </a:rPr>
              <a:t>LIMITATIONS</a:t>
            </a:r>
            <a:r>
              <a:rPr lang="en-US" sz="4500" b="1" dirty="0">
                <a:solidFill>
                  <a:schemeClr val="accent4"/>
                </a:solidFill>
                <a:effectLst>
                  <a:outerShdw blurRad="38100" dist="38100" dir="2700000" algn="tl">
                    <a:srgbClr val="000000">
                      <a:alpha val="43137"/>
                    </a:srgbClr>
                  </a:outerShdw>
                </a:effectLst>
                <a:latin typeface="Constantia" pitchFamily="18" charset="0"/>
              </a:rPr>
              <a:t> TO IMPLEMENTATION IN FRENCH ADMINISTRATION OF JUSTICE</a:t>
            </a:r>
            <a:endParaRPr lang="en-IN" sz="4500" dirty="0">
              <a:solidFill>
                <a:schemeClr val="accent4"/>
              </a:solidFill>
            </a:endParaRPr>
          </a:p>
        </p:txBody>
      </p:sp>
      <p:sp>
        <p:nvSpPr>
          <p:cNvPr id="3" name="Content Placeholder 2"/>
          <p:cNvSpPr>
            <a:spLocks noGrp="1"/>
          </p:cNvSpPr>
          <p:nvPr>
            <p:ph idx="1"/>
          </p:nvPr>
        </p:nvSpPr>
        <p:spPr>
          <a:xfrm>
            <a:off x="419100" y="1881553"/>
            <a:ext cx="11353800" cy="4566871"/>
          </a:xfrm>
          <a:solidFill>
            <a:schemeClr val="accent1"/>
          </a:solidFill>
        </p:spPr>
        <p:txBody>
          <a:bodyPr>
            <a:normAutofit lnSpcReduction="10000"/>
          </a:bodyPr>
          <a:lstStyle/>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Procedural requirements intervene as legal limitations to the ‘pragmatic’ tools of French administration of justice.</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In France, substitution of legal basis, substitution of grounds, </a:t>
            </a:r>
            <a:r>
              <a:rPr lang="en-US" sz="2400" dirty="0" err="1">
                <a:solidFill>
                  <a:schemeClr val="bg1"/>
                </a:solidFill>
                <a:latin typeface="Constantia" panose="02030602050306030303" pitchFamily="18" charset="0"/>
              </a:rPr>
              <a:t>neutralisation</a:t>
            </a:r>
            <a:r>
              <a:rPr lang="en-US" sz="2400" dirty="0">
                <a:solidFill>
                  <a:schemeClr val="bg1"/>
                </a:solidFill>
                <a:latin typeface="Constantia" panose="02030602050306030303" pitchFamily="18" charset="0"/>
              </a:rPr>
              <a:t> of grounds and regularization of planning permits have long been possible in administrative justice.</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The substitution of grounds, which goes further than the substitution of legal basis, since it leads the judge to attribute to the administration a different reason from that stated by it, the judge cannot proceed on his/her ‘own motion’ to the substitution.</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The principles of independence and impartiality are specifically mentioned as legal limitations in France, although in questionable circumstances sometimes. </a:t>
            </a:r>
          </a:p>
          <a:p>
            <a:pPr marL="502920" indent="-457200" algn="just">
              <a:spcBef>
                <a:spcPts val="600"/>
              </a:spcBef>
              <a:buClr>
                <a:schemeClr val="bg1"/>
              </a:buClr>
              <a:buSzPct val="100000"/>
              <a:buFont typeface="+mj-lt"/>
              <a:buAutoNum type="arabicParenR"/>
            </a:pPr>
            <a:r>
              <a:rPr lang="en-US" sz="2400" dirty="0">
                <a:solidFill>
                  <a:schemeClr val="bg1"/>
                </a:solidFill>
                <a:latin typeface="Constantia" panose="02030602050306030303" pitchFamily="18" charset="0"/>
              </a:rPr>
              <a:t>The court is only concerned with independence and impartiality in the specific case and asks to verify that the judge who presided over the committee does not participate </a:t>
            </a:r>
            <a:r>
              <a:rPr lang="en-US" sz="2400" i="1" dirty="0">
                <a:solidFill>
                  <a:schemeClr val="bg1"/>
                </a:solidFill>
                <a:latin typeface="Constantia" panose="02030602050306030303" pitchFamily="18" charset="0"/>
              </a:rPr>
              <a:t>a posteriori </a:t>
            </a:r>
            <a:r>
              <a:rPr lang="en-US" sz="2400" dirty="0">
                <a:solidFill>
                  <a:schemeClr val="bg1"/>
                </a:solidFill>
                <a:latin typeface="Constantia" panose="02030602050306030303" pitchFamily="18" charset="0"/>
              </a:rPr>
              <a:t>in the litigation process.</a:t>
            </a:r>
          </a:p>
          <a:p>
            <a:pPr marL="45720" indent="0">
              <a:buClr>
                <a:schemeClr val="bg1"/>
              </a:buClr>
              <a:buSzPct val="100000"/>
              <a:buNone/>
            </a:pPr>
            <a:endParaRPr lang="en-US" dirty="0">
              <a:solidFill>
                <a:schemeClr val="bg1"/>
              </a:solidFill>
              <a:latin typeface="Constantia" panose="02030602050306030303" pitchFamily="18" charset="0"/>
            </a:endParaRPr>
          </a:p>
        </p:txBody>
      </p:sp>
    </p:spTree>
    <p:extLst>
      <p:ext uri="{BB962C8B-B14F-4D97-AF65-F5344CB8AC3E}">
        <p14:creationId xmlns:p14="http://schemas.microsoft.com/office/powerpoint/2010/main" val="3367776968"/>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230</TotalTime>
  <Words>1019</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Constantia</vt:lpstr>
      <vt:lpstr>Corbel</vt:lpstr>
      <vt:lpstr>Simplified Arabic Fixed</vt:lpstr>
      <vt:lpstr>Tahoma</vt:lpstr>
      <vt:lpstr>Basis</vt:lpstr>
      <vt:lpstr>    LL.M. SEMESTER II  COURSE CODE : 204E (Gr-b)  COURSE TITLE : comparative administrative law  UNIT Ii : merits of French administrative law, remedies available under French and Indian administrative law  2.1 merits of French administrative law   </vt:lpstr>
      <vt:lpstr>INTRODUCTION</vt:lpstr>
      <vt:lpstr>FRENCH CONSEIL D’ETAT</vt:lpstr>
      <vt:lpstr>COMPOSITION OF CONSEIL D’ETAT</vt:lpstr>
      <vt:lpstr>ADMINISTRATIVE JUSTICE BY  CONSEIL D’ETAT</vt:lpstr>
      <vt:lpstr>HISTORICAL DEVELOPMENT</vt:lpstr>
      <vt:lpstr>FRENCH ADMINISTRATIVE JUSTICE AS A PROBLEM-SOLVING JUSTICE</vt:lpstr>
      <vt:lpstr>CHARACTERISTICS OF FRENCH ADMINISTRATIVE JUSTICE</vt:lpstr>
      <vt:lpstr>LEGAL LIMITATIONS TO IMPLEMENTATION IN FRENCH ADMINISTRATION OF JUSTICE</vt:lpstr>
      <vt:lpstr>LIMITATIONS RELATED TO THE DEFINING FEATURE OF ADMINISTRATIVE JUSTICE</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LL.M. SEMESTER II  COURSE CODE : 201c  COURSE TITLE : LAW AND SOCIAL TRANSFORMATION  IN INDIA  UNIT IV : MODERNIZATION AND THE LAW  4.3 MODERNIZATION OF SOCIAL INSTITUTIONS  THROUGH LAW  4.3.2 AGRARIAN REFORMS  </dc:title>
  <dc:creator>Admin</dc:creator>
  <cp:lastModifiedBy>Admin</cp:lastModifiedBy>
  <cp:revision>27</cp:revision>
  <dcterms:created xsi:type="dcterms:W3CDTF">2020-04-25T20:29:41Z</dcterms:created>
  <dcterms:modified xsi:type="dcterms:W3CDTF">2020-06-06T20:35:48Z</dcterms:modified>
</cp:coreProperties>
</file>