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63" r:id="rId4"/>
    <p:sldId id="262" r:id="rId5"/>
    <p:sldId id="261" r:id="rId6"/>
    <p:sldId id="260" r:id="rId7"/>
    <p:sldId id="259"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6/7/2020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6/7/2020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885" y="764931"/>
            <a:ext cx="8818683" cy="3788781"/>
          </a:xfrm>
        </p:spPr>
        <p:txBody>
          <a:bodyPr>
            <a:normAutofit fontScale="90000"/>
          </a:bodyPr>
          <a:lstStyle/>
          <a:p>
            <a:pPr algn="ctr"/>
            <a:r>
              <a:rPr lang="en-IN" sz="2400" b="1" dirty="0">
                <a:effectLst>
                  <a:outerShdw blurRad="38100" dist="38100" dir="2700000" algn="tl">
                    <a:srgbClr val="000000">
                      <a:alpha val="43137"/>
                    </a:srgbClr>
                  </a:outerShdw>
                </a:effectLst>
                <a:latin typeface="Constantia" pitchFamily="18" charset="0"/>
              </a:rPr>
              <a:t>LL.M. SEMESTER II</a:t>
            </a:r>
            <a:br>
              <a:rPr lang="en-IN" sz="2400" b="1" dirty="0">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2400" b="1" dirty="0">
                <a:effectLst>
                  <a:outerShdw blurRad="38100" dist="38100" dir="2700000" algn="tl">
                    <a:srgbClr val="000000">
                      <a:alpha val="43137"/>
                    </a:srgbClr>
                  </a:outerShdw>
                </a:effectLst>
                <a:latin typeface="Constantia" pitchFamily="18" charset="0"/>
              </a:rPr>
              <a:t>COURSE CODE : 204E (GR-B)</a:t>
            </a:r>
            <a:br>
              <a:rPr lang="en-IN" sz="2400" b="1" dirty="0">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2400" b="1" dirty="0">
                <a:effectLst>
                  <a:outerShdw blurRad="38100" dist="38100" dir="2700000" algn="tl">
                    <a:srgbClr val="000000">
                      <a:alpha val="43137"/>
                    </a:srgbClr>
                  </a:outerShdw>
                </a:effectLst>
                <a:latin typeface="Constantia" pitchFamily="18" charset="0"/>
              </a:rPr>
              <a:t>COURSE TITLE : COMPARATIVE ADMINISTRATIVE LAW</a:t>
            </a:r>
            <a:br>
              <a:rPr lang="en-IN" sz="2400" b="1" dirty="0">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2400" b="1" dirty="0">
                <a:effectLst>
                  <a:outerShdw blurRad="38100" dist="38100" dir="2700000" algn="tl">
                    <a:srgbClr val="000000">
                      <a:alpha val="43137"/>
                    </a:srgbClr>
                  </a:outerShdw>
                </a:effectLst>
                <a:latin typeface="Constantia" pitchFamily="18" charset="0"/>
              </a:rPr>
              <a:t>UNIT II : MERITS OF FRENCH ADMINISTRATIVE LAW, REMEDIES AVAILABLE UNDER FRENCH AND INDIAN ADMINISTRATIVE LAW</a:t>
            </a:r>
            <a:br>
              <a:rPr lang="en-IN" sz="2400" b="1" dirty="0">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4000" b="1" dirty="0">
                <a:solidFill>
                  <a:schemeClr val="accent4"/>
                </a:solidFill>
                <a:effectLst>
                  <a:outerShdw blurRad="38100" dist="38100" dir="2700000" algn="tl">
                    <a:srgbClr val="000000">
                      <a:alpha val="43137"/>
                    </a:srgbClr>
                  </a:outerShdw>
                </a:effectLst>
                <a:latin typeface="Constantia" pitchFamily="18" charset="0"/>
              </a:rPr>
              <a:t>2.2 REMEDIES AVAILABLE UNDER FRENCH ADMINISTRATIVE LAW</a:t>
            </a:r>
          </a:p>
        </p:txBody>
      </p:sp>
      <p:sp>
        <p:nvSpPr>
          <p:cNvPr id="3" name="Subtitle 2"/>
          <p:cNvSpPr>
            <a:spLocks noGrp="1"/>
          </p:cNvSpPr>
          <p:nvPr>
            <p:ph type="subTitle" idx="1"/>
          </p:nvPr>
        </p:nvSpPr>
        <p:spPr>
          <a:xfrm>
            <a:off x="1100015" y="4670246"/>
            <a:ext cx="7315200" cy="1449200"/>
          </a:xfrm>
        </p:spPr>
        <p:txBody>
          <a:bodyPr>
            <a:normAutofit fontScale="92500" lnSpcReduction="10000"/>
          </a:bodyPr>
          <a:lstStyle/>
          <a:p>
            <a:pPr algn="r">
              <a:spcBef>
                <a:spcPts val="0"/>
              </a:spcBef>
            </a:pPr>
            <a:r>
              <a:rPr lang="en-US" sz="2400" b="1" dirty="0">
                <a:solidFill>
                  <a:schemeClr val="tx1"/>
                </a:solidFill>
                <a:latin typeface="Constantia" pitchFamily="18" charset="0"/>
                <a:ea typeface="Tahoma" pitchFamily="34" charset="0"/>
                <a:cs typeface="Simplified Arabic Fixed" pitchFamily="49" charset="-78"/>
              </a:rPr>
              <a:t>Presented by –</a:t>
            </a:r>
          </a:p>
          <a:p>
            <a:pPr algn="r">
              <a:spcBef>
                <a:spcPts val="0"/>
              </a:spcBef>
            </a:pPr>
            <a:r>
              <a:rPr lang="en-US" sz="2400" b="1" dirty="0">
                <a:solidFill>
                  <a:schemeClr val="tx1"/>
                </a:solidFill>
                <a:latin typeface="Constantia" pitchFamily="18" charset="0"/>
                <a:ea typeface="Tahoma" pitchFamily="34" charset="0"/>
                <a:cs typeface="Simplified Arabic Fixed" pitchFamily="49" charset="-78"/>
              </a:rPr>
              <a:t>Dr. Sangeeta Chatterjee</a:t>
            </a:r>
          </a:p>
          <a:p>
            <a:pPr algn="r">
              <a:spcBef>
                <a:spcPts val="0"/>
              </a:spcBef>
            </a:pPr>
            <a:r>
              <a:rPr lang="en-US" sz="2400" b="1" dirty="0">
                <a:solidFill>
                  <a:schemeClr val="tx1"/>
                </a:solidFill>
                <a:latin typeface="Constantia" pitchFamily="18" charset="0"/>
                <a:ea typeface="Tahoma" pitchFamily="34" charset="0"/>
                <a:cs typeface="Simplified Arabic Fixed" pitchFamily="49" charset="-78"/>
              </a:rPr>
              <a:t>Assistant Professor</a:t>
            </a:r>
          </a:p>
          <a:p>
            <a:pPr algn="r">
              <a:spcBef>
                <a:spcPts val="0"/>
              </a:spcBef>
            </a:pPr>
            <a:r>
              <a:rPr lang="en-US" sz="2400" b="1" dirty="0">
                <a:solidFill>
                  <a:schemeClr val="tx1"/>
                </a:solidFill>
                <a:latin typeface="Constantia" pitchFamily="18" charset="0"/>
                <a:ea typeface="Tahoma" pitchFamily="34" charset="0"/>
                <a:cs typeface="Simplified Arabic Fixed" pitchFamily="49" charset="-78"/>
              </a:rPr>
              <a:t>Department of Law,</a:t>
            </a:r>
          </a:p>
          <a:p>
            <a:pPr algn="r">
              <a:spcBef>
                <a:spcPts val="0"/>
              </a:spcBef>
            </a:pPr>
            <a:r>
              <a:rPr lang="en-US" sz="2400" b="1" dirty="0" err="1">
                <a:solidFill>
                  <a:schemeClr val="tx1"/>
                </a:solidFill>
                <a:latin typeface="Constantia" pitchFamily="18" charset="0"/>
                <a:ea typeface="Tahoma" pitchFamily="34" charset="0"/>
                <a:cs typeface="Simplified Arabic Fixed" pitchFamily="49" charset="-78"/>
              </a:rPr>
              <a:t>Bankura</a:t>
            </a:r>
            <a:r>
              <a:rPr lang="en-US" sz="2400" b="1" dirty="0">
                <a:solidFill>
                  <a:schemeClr val="tx1"/>
                </a:solidFill>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141168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0"/>
            <a:ext cx="9163050" cy="1171576"/>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INTRODUCTION</a:t>
            </a:r>
            <a:endParaRPr lang="en-IN" sz="4400" dirty="0"/>
          </a:p>
        </p:txBody>
      </p:sp>
      <p:sp>
        <p:nvSpPr>
          <p:cNvPr id="3" name="Content Placeholder 2"/>
          <p:cNvSpPr>
            <a:spLocks noGrp="1"/>
          </p:cNvSpPr>
          <p:nvPr>
            <p:ph idx="1"/>
          </p:nvPr>
        </p:nvSpPr>
        <p:spPr>
          <a:xfrm>
            <a:off x="200025" y="1057275"/>
            <a:ext cx="11405821" cy="5800726"/>
          </a:xfrm>
        </p:spPr>
        <p:txBody>
          <a:bodyPr>
            <a:noAutofit/>
          </a:bodyPr>
          <a:lstStyle/>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The administrative justice in France oscillates between classicism and singularity. </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Multiple factors explain how administrative justice has come to occupy a particular place in French administrative law. </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Administrative justice has not only settled disputes between administration and private persons, but as well, built the French administrative law. </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One of the main tasks during 19th and 20th century consisted in strengthen the independence from the executive branch and the efficiency in order to satisfy the idea of good justice.</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Many reforms have been led since the 1990’s.</a:t>
            </a:r>
            <a:endParaRPr lang="en-IN" sz="3200"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289315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0"/>
            <a:ext cx="9163050" cy="1415562"/>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REMEDIES AVAILABLE BEFORE THE ADMINISTRATIVE COURT</a:t>
            </a:r>
            <a:endParaRPr lang="en-IN" sz="4400" dirty="0"/>
          </a:p>
        </p:txBody>
      </p:sp>
      <p:sp>
        <p:nvSpPr>
          <p:cNvPr id="3" name="Content Placeholder 2"/>
          <p:cNvSpPr>
            <a:spLocks noGrp="1"/>
          </p:cNvSpPr>
          <p:nvPr>
            <p:ph idx="1"/>
          </p:nvPr>
        </p:nvSpPr>
        <p:spPr>
          <a:xfrm>
            <a:off x="200025" y="1057275"/>
            <a:ext cx="11405821" cy="5800726"/>
          </a:xfrm>
        </p:spPr>
        <p:txBody>
          <a:bodyPr>
            <a:noAutofit/>
          </a:bodyPr>
          <a:lstStyle/>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Citizens can challenge the lawfulness of acts adopted by the administration or assert rights against the latter through various remedies. </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The current classification of appeals available in the administrative courts comes history. </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It was forged by the courts and the systematization of jurisprudence. </a:t>
            </a:r>
          </a:p>
          <a:p>
            <a:pPr algn="just">
              <a:spcBef>
                <a:spcPts val="600"/>
              </a:spcBef>
              <a:buClr>
                <a:schemeClr val="bg1"/>
              </a:buClr>
              <a:buFont typeface="Wingdings" panose="05000000000000000000" pitchFamily="2" charset="2"/>
              <a:buChar char="§"/>
            </a:pPr>
            <a:r>
              <a:rPr lang="en-US" sz="3200" dirty="0">
                <a:solidFill>
                  <a:schemeClr val="bg1"/>
                </a:solidFill>
                <a:latin typeface="Constantia" panose="02030602050306030303" pitchFamily="18" charset="0"/>
              </a:rPr>
              <a:t>Two main classifications have </a:t>
            </a:r>
            <a:r>
              <a:rPr lang="en-IN" sz="3200" dirty="0">
                <a:solidFill>
                  <a:schemeClr val="bg1"/>
                </a:solidFill>
                <a:latin typeface="Constantia" panose="02030602050306030303" pitchFamily="18" charset="0"/>
              </a:rPr>
              <a:t>been put forward.</a:t>
            </a:r>
          </a:p>
        </p:txBody>
      </p:sp>
    </p:spTree>
    <p:extLst>
      <p:ext uri="{BB962C8B-B14F-4D97-AF65-F5344CB8AC3E}">
        <p14:creationId xmlns:p14="http://schemas.microsoft.com/office/powerpoint/2010/main" val="289315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0"/>
            <a:ext cx="9163050" cy="1171576"/>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FIRST CLASSIFICATION</a:t>
            </a:r>
            <a:endParaRPr lang="en-IN" sz="4400" dirty="0"/>
          </a:p>
        </p:txBody>
      </p:sp>
      <p:sp>
        <p:nvSpPr>
          <p:cNvPr id="3" name="Content Placeholder 2"/>
          <p:cNvSpPr>
            <a:spLocks noGrp="1"/>
          </p:cNvSpPr>
          <p:nvPr>
            <p:ph idx="1"/>
          </p:nvPr>
        </p:nvSpPr>
        <p:spPr>
          <a:xfrm>
            <a:off x="200025" y="1057275"/>
            <a:ext cx="11405821" cy="5800726"/>
          </a:xfrm>
        </p:spPr>
        <p:txBody>
          <a:bodyPr>
            <a:normAutofit fontScale="92500" lnSpcReduction="10000"/>
          </a:bodyPr>
          <a:lstStyle/>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The first classification is formal.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Developed in the nineteenth century, it is derived from the synthesis of the work of two state councilors, Leon </a:t>
            </a:r>
            <a:r>
              <a:rPr lang="en-US" sz="2800" dirty="0" err="1">
                <a:solidFill>
                  <a:schemeClr val="bg1"/>
                </a:solidFill>
                <a:latin typeface="Constantia" panose="02030602050306030303" pitchFamily="18" charset="0"/>
              </a:rPr>
              <a:t>Aucoc</a:t>
            </a:r>
            <a:r>
              <a:rPr lang="en-US" sz="2800" dirty="0">
                <a:solidFill>
                  <a:schemeClr val="bg1"/>
                </a:solidFill>
                <a:latin typeface="Constantia" panose="02030602050306030303" pitchFamily="18" charset="0"/>
              </a:rPr>
              <a:t> and Edouard </a:t>
            </a:r>
            <a:r>
              <a:rPr lang="en-US" sz="2800" dirty="0" err="1">
                <a:solidFill>
                  <a:schemeClr val="bg1"/>
                </a:solidFill>
                <a:latin typeface="Constantia" panose="02030602050306030303" pitchFamily="18" charset="0"/>
              </a:rPr>
              <a:t>Laferriere</a:t>
            </a:r>
            <a:r>
              <a:rPr lang="en-US" sz="2800" dirty="0">
                <a:solidFill>
                  <a:schemeClr val="bg1"/>
                </a:solidFill>
                <a:latin typeface="Constantia" panose="02030602050306030303" pitchFamily="18" charset="0"/>
              </a:rPr>
              <a:t>, who distinguished different types of litigation on the basis of the powers </a:t>
            </a:r>
            <a:r>
              <a:rPr lang="en-US" sz="2800" dirty="0" err="1">
                <a:solidFill>
                  <a:schemeClr val="bg1"/>
                </a:solidFill>
                <a:latin typeface="Constantia" panose="02030602050306030303" pitchFamily="18" charset="0"/>
              </a:rPr>
              <a:t>recognised</a:t>
            </a:r>
            <a:r>
              <a:rPr lang="en-US" sz="2800" dirty="0">
                <a:solidFill>
                  <a:schemeClr val="bg1"/>
                </a:solidFill>
                <a:latin typeface="Constantia" panose="02030602050306030303" pitchFamily="18" charset="0"/>
              </a:rPr>
              <a:t> to the court when considering the merits of the claim.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They identified four types of litigation: </a:t>
            </a:r>
          </a:p>
          <a:p>
            <a:pPr marL="845820" lvl="1" indent="-342900" algn="just">
              <a:spcBef>
                <a:spcPts val="600"/>
              </a:spcBef>
              <a:spcAft>
                <a:spcPts val="0"/>
              </a:spcAft>
              <a:buClr>
                <a:schemeClr val="bg1"/>
              </a:buClr>
              <a:buFont typeface="+mj-lt"/>
              <a:buAutoNum type="arabicPeriod"/>
            </a:pPr>
            <a:r>
              <a:rPr lang="en-US" sz="2800" dirty="0">
                <a:solidFill>
                  <a:schemeClr val="bg1"/>
                </a:solidFill>
                <a:latin typeface="Constantia" panose="02030602050306030303" pitchFamily="18" charset="0"/>
              </a:rPr>
              <a:t>actions brought on grounds of </a:t>
            </a:r>
            <a:r>
              <a:rPr lang="en-US" sz="2800" i="1" dirty="0">
                <a:solidFill>
                  <a:schemeClr val="bg1"/>
                </a:solidFill>
                <a:latin typeface="Constantia" panose="02030602050306030303" pitchFamily="18" charset="0"/>
              </a:rPr>
              <a:t>ultra vires</a:t>
            </a:r>
            <a:r>
              <a:rPr lang="en-US" sz="2800" dirty="0">
                <a:solidFill>
                  <a:schemeClr val="bg1"/>
                </a:solidFill>
                <a:latin typeface="Constantia" panose="02030602050306030303" pitchFamily="18" charset="0"/>
              </a:rPr>
              <a:t>, in which the court may only annul the challenged decision; </a:t>
            </a:r>
          </a:p>
          <a:p>
            <a:pPr marL="845820" lvl="1" indent="-342900" algn="just">
              <a:spcBef>
                <a:spcPts val="600"/>
              </a:spcBef>
              <a:spcAft>
                <a:spcPts val="0"/>
              </a:spcAft>
              <a:buClr>
                <a:schemeClr val="bg1"/>
              </a:buClr>
              <a:buFont typeface="+mj-lt"/>
              <a:buAutoNum type="arabicPeriod"/>
            </a:pPr>
            <a:r>
              <a:rPr lang="en-US" sz="2800" dirty="0">
                <a:solidFill>
                  <a:schemeClr val="bg1"/>
                </a:solidFill>
                <a:latin typeface="Constantia" panose="02030602050306030303" pitchFamily="18" charset="0"/>
              </a:rPr>
              <a:t>full litigation or full jurisdiction litigation, in which the judge can reform the administrative act;</a:t>
            </a:r>
          </a:p>
          <a:p>
            <a:pPr marL="845820" lvl="1" indent="-342900" algn="just">
              <a:spcBef>
                <a:spcPts val="600"/>
              </a:spcBef>
              <a:spcAft>
                <a:spcPts val="0"/>
              </a:spcAft>
              <a:buClr>
                <a:schemeClr val="bg1"/>
              </a:buClr>
              <a:buFont typeface="+mj-lt"/>
              <a:buAutoNum type="arabicPeriod"/>
            </a:pPr>
            <a:r>
              <a:rPr lang="en-US" sz="2800" dirty="0">
                <a:solidFill>
                  <a:schemeClr val="bg1"/>
                </a:solidFill>
                <a:latin typeface="Constantia" panose="02030602050306030303" pitchFamily="18" charset="0"/>
              </a:rPr>
              <a:t>litigation on interpretation or validity, through a referral for a preliminary ruling made the judicial court to the administrative court, in which the latter rules on the lawfulness of an act without settling the dispute between the parties; and</a:t>
            </a:r>
          </a:p>
          <a:p>
            <a:pPr marL="845820" lvl="1" indent="-342900" algn="just">
              <a:spcBef>
                <a:spcPts val="600"/>
              </a:spcBef>
              <a:spcAft>
                <a:spcPts val="0"/>
              </a:spcAft>
              <a:buClr>
                <a:schemeClr val="bg1"/>
              </a:buClr>
              <a:buFont typeface="+mj-lt"/>
              <a:buAutoNum type="arabicPeriod"/>
            </a:pPr>
            <a:r>
              <a:rPr lang="en-US" sz="2800" dirty="0">
                <a:solidFill>
                  <a:schemeClr val="bg1"/>
                </a:solidFill>
                <a:latin typeface="Constantia" panose="02030602050306030303" pitchFamily="18" charset="0"/>
              </a:rPr>
              <a:t>enforcement litigation, in which the court can order a citizen to repair the damage caused to the public domain.</a:t>
            </a:r>
            <a:endParaRPr lang="en-IN" sz="2800"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289315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0"/>
            <a:ext cx="9163050" cy="1171576"/>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SECOND CLASSIFICATION</a:t>
            </a:r>
            <a:endParaRPr lang="en-IN" sz="4400" dirty="0"/>
          </a:p>
        </p:txBody>
      </p:sp>
      <p:sp>
        <p:nvSpPr>
          <p:cNvPr id="3" name="Content Placeholder 2"/>
          <p:cNvSpPr>
            <a:spLocks noGrp="1"/>
          </p:cNvSpPr>
          <p:nvPr>
            <p:ph idx="1"/>
          </p:nvPr>
        </p:nvSpPr>
        <p:spPr>
          <a:xfrm>
            <a:off x="200025" y="1057275"/>
            <a:ext cx="11405821" cy="5800726"/>
          </a:xfrm>
        </p:spPr>
        <p:txBody>
          <a:bodyPr>
            <a:noAutofit/>
          </a:bodyPr>
          <a:lstStyle/>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The second classification is material.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It results from the work of Leon </a:t>
            </a:r>
            <a:r>
              <a:rPr lang="en-US" sz="2800" dirty="0" err="1">
                <a:solidFill>
                  <a:schemeClr val="bg1"/>
                </a:solidFill>
                <a:latin typeface="Constantia" panose="02030602050306030303" pitchFamily="18" charset="0"/>
              </a:rPr>
              <a:t>Duguit</a:t>
            </a:r>
            <a:r>
              <a:rPr lang="en-US" sz="2800" dirty="0">
                <a:solidFill>
                  <a:schemeClr val="bg1"/>
                </a:solidFill>
                <a:latin typeface="Constantia" panose="02030602050306030303" pitchFamily="18" charset="0"/>
              </a:rPr>
              <a:t> who, in the late 19th century, established the distinction between different types of litigation on the basis of the nature of the issue put to the court.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This criterion serves to identify Objective litigation, which concerns the lawfulness of an act, such as appeals brought on grounds of </a:t>
            </a:r>
          </a:p>
          <a:p>
            <a:pPr marL="845820" lvl="1" indent="-342900" algn="just">
              <a:spcBef>
                <a:spcPts val="600"/>
              </a:spcBef>
              <a:spcAft>
                <a:spcPts val="0"/>
              </a:spcAft>
              <a:buClr>
                <a:schemeClr val="bg1"/>
              </a:buClr>
              <a:buFont typeface="+mj-lt"/>
              <a:buAutoNum type="arabicPeriod"/>
            </a:pPr>
            <a:r>
              <a:rPr lang="en-US" sz="2800" i="1" dirty="0">
                <a:solidFill>
                  <a:schemeClr val="bg1"/>
                </a:solidFill>
                <a:latin typeface="Constantia" panose="02030602050306030303" pitchFamily="18" charset="0"/>
              </a:rPr>
              <a:t>ultra vires</a:t>
            </a:r>
            <a:r>
              <a:rPr lang="en-US" sz="2800" dirty="0">
                <a:solidFill>
                  <a:schemeClr val="bg1"/>
                </a:solidFill>
                <a:latin typeface="Constantia" panose="02030602050306030303" pitchFamily="18" charset="0"/>
              </a:rPr>
              <a:t>, </a:t>
            </a:r>
          </a:p>
          <a:p>
            <a:pPr marL="845820" lvl="1" indent="-342900" algn="just">
              <a:spcBef>
                <a:spcPts val="600"/>
              </a:spcBef>
              <a:spcAft>
                <a:spcPts val="0"/>
              </a:spcAft>
              <a:buClr>
                <a:schemeClr val="bg1"/>
              </a:buClr>
              <a:buFont typeface="+mj-lt"/>
              <a:buAutoNum type="arabicPeriod"/>
            </a:pPr>
            <a:r>
              <a:rPr lang="en-US" sz="2800" dirty="0">
                <a:solidFill>
                  <a:schemeClr val="bg1"/>
                </a:solidFill>
                <a:latin typeface="Constantia" panose="02030602050306030303" pitchFamily="18" charset="0"/>
              </a:rPr>
              <a:t>actions involving an assessment of lawfulness, or </a:t>
            </a:r>
          </a:p>
          <a:p>
            <a:pPr marL="845820" lvl="1" indent="-342900" algn="just">
              <a:spcBef>
                <a:spcPts val="600"/>
              </a:spcBef>
              <a:spcAft>
                <a:spcPts val="0"/>
              </a:spcAft>
              <a:buClr>
                <a:schemeClr val="bg1"/>
              </a:buClr>
              <a:buFont typeface="+mj-lt"/>
              <a:buAutoNum type="arabicPeriod"/>
            </a:pPr>
            <a:r>
              <a:rPr lang="en-US" sz="2800" dirty="0">
                <a:solidFill>
                  <a:schemeClr val="bg1"/>
                </a:solidFill>
                <a:latin typeface="Constantia" panose="02030602050306030303" pitchFamily="18" charset="0"/>
              </a:rPr>
              <a:t>certain other cases such as tax or electoral disputes; and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Subjective litigation, in which the court must rule on the existence of individual rights which the applicant derives from a single situation, such as contractual or liability disputes.</a:t>
            </a:r>
            <a:endParaRPr lang="en-IN" sz="2800"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289315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0"/>
            <a:ext cx="9163050" cy="1171576"/>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EXPLANATION</a:t>
            </a:r>
            <a:endParaRPr lang="en-IN" sz="4400" dirty="0"/>
          </a:p>
        </p:txBody>
      </p:sp>
      <p:sp>
        <p:nvSpPr>
          <p:cNvPr id="3" name="Content Placeholder 2"/>
          <p:cNvSpPr>
            <a:spLocks noGrp="1"/>
          </p:cNvSpPr>
          <p:nvPr>
            <p:ph idx="1"/>
          </p:nvPr>
        </p:nvSpPr>
        <p:spPr>
          <a:xfrm>
            <a:off x="200025" y="1057275"/>
            <a:ext cx="11405821" cy="5800726"/>
          </a:xfrm>
        </p:spPr>
        <p:txBody>
          <a:bodyPr>
            <a:normAutofit lnSpcReduction="10000"/>
          </a:bodyPr>
          <a:lstStyle/>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These classifications, the primary value of which is educational, are not contradictory and may be combined.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In practice the formal classification is the most important, however, because it helps to understand the different facets of the role played by the administrative court.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Depending on the case concerned, the legal rules applicable to the appeal will not be the same.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Within this classification, the appeal on grounds of </a:t>
            </a:r>
            <a:r>
              <a:rPr lang="en-US" sz="2800" i="1" dirty="0">
                <a:solidFill>
                  <a:schemeClr val="bg1"/>
                </a:solidFill>
                <a:latin typeface="Constantia" panose="02030602050306030303" pitchFamily="18" charset="0"/>
              </a:rPr>
              <a:t>ultra vires </a:t>
            </a:r>
            <a:r>
              <a:rPr lang="en-US" sz="2800" dirty="0">
                <a:solidFill>
                  <a:schemeClr val="bg1"/>
                </a:solidFill>
                <a:latin typeface="Constantia" panose="02030602050306030303" pitchFamily="18" charset="0"/>
              </a:rPr>
              <a:t>and full remedy actions hold a special place because they are predominant in the jurisdictional activity of the administrative courts.</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 This distinction has evolved over time. </a:t>
            </a:r>
          </a:p>
          <a:p>
            <a:pPr algn="just">
              <a:spcBef>
                <a:spcPts val="600"/>
              </a:spcBef>
              <a:buClr>
                <a:schemeClr val="bg1"/>
              </a:buClr>
              <a:buFont typeface="Wingdings" panose="05000000000000000000" pitchFamily="2" charset="2"/>
              <a:buChar char="§"/>
            </a:pPr>
            <a:r>
              <a:rPr lang="en-US" sz="2800" dirty="0">
                <a:solidFill>
                  <a:schemeClr val="bg1"/>
                </a:solidFill>
                <a:latin typeface="Constantia" panose="02030602050306030303" pitchFamily="18" charset="0"/>
              </a:rPr>
              <a:t>To this must be added litigation concerning the </a:t>
            </a:r>
            <a:r>
              <a:rPr lang="en-IN" sz="2800" dirty="0">
                <a:solidFill>
                  <a:schemeClr val="bg1"/>
                </a:solidFill>
                <a:latin typeface="Constantia" panose="02030602050306030303" pitchFamily="18" charset="0"/>
              </a:rPr>
              <a:t>implementation of the </a:t>
            </a:r>
            <a:r>
              <a:rPr lang="en-IN" sz="2800" i="1" dirty="0">
                <a:solidFill>
                  <a:schemeClr val="bg1"/>
                </a:solidFill>
                <a:latin typeface="Constantia" panose="02030602050306030303" pitchFamily="18" charset="0"/>
              </a:rPr>
              <a:t>question </a:t>
            </a:r>
            <a:r>
              <a:rPr lang="en-IN" sz="2800" i="1" dirty="0" err="1">
                <a:solidFill>
                  <a:schemeClr val="bg1"/>
                </a:solidFill>
                <a:latin typeface="Constantia" panose="02030602050306030303" pitchFamily="18" charset="0"/>
              </a:rPr>
              <a:t>prioritaire</a:t>
            </a:r>
            <a:r>
              <a:rPr lang="en-IN" sz="2800" i="1" dirty="0">
                <a:solidFill>
                  <a:schemeClr val="bg1"/>
                </a:solidFill>
                <a:latin typeface="Constantia" panose="02030602050306030303" pitchFamily="18" charset="0"/>
              </a:rPr>
              <a:t> de </a:t>
            </a:r>
            <a:r>
              <a:rPr lang="en-IN" sz="2800" i="1" dirty="0" err="1">
                <a:solidFill>
                  <a:schemeClr val="bg1"/>
                </a:solidFill>
                <a:latin typeface="Constantia" panose="02030602050306030303" pitchFamily="18" charset="0"/>
              </a:rPr>
              <a:t>constitutionnalite</a:t>
            </a:r>
            <a:r>
              <a:rPr lang="en-IN" sz="2800" i="1" dirty="0">
                <a:solidFill>
                  <a:schemeClr val="bg1"/>
                </a:solidFill>
                <a:latin typeface="Constantia" panose="02030602050306030303" pitchFamily="18" charset="0"/>
              </a:rPr>
              <a:t> </a:t>
            </a:r>
            <a:r>
              <a:rPr lang="en-IN" sz="2800" dirty="0">
                <a:solidFill>
                  <a:schemeClr val="bg1"/>
                </a:solidFill>
                <a:latin typeface="Constantia" panose="02030602050306030303" pitchFamily="18" charset="0"/>
              </a:rPr>
              <a:t>(priority preliminary </a:t>
            </a:r>
            <a:r>
              <a:rPr lang="en-US" sz="2800" dirty="0">
                <a:solidFill>
                  <a:schemeClr val="bg1"/>
                </a:solidFill>
                <a:latin typeface="Constantia" panose="02030602050306030303" pitchFamily="18" charset="0"/>
              </a:rPr>
              <a:t>ruling on constitutionality), to challenge the constitutionality of a law already in </a:t>
            </a:r>
            <a:r>
              <a:rPr lang="en-IN" sz="2800" dirty="0">
                <a:solidFill>
                  <a:schemeClr val="bg1"/>
                </a:solidFill>
                <a:latin typeface="Constantia" panose="02030602050306030303" pitchFamily="18" charset="0"/>
              </a:rPr>
              <a:t>force.</a:t>
            </a:r>
          </a:p>
        </p:txBody>
      </p:sp>
    </p:spTree>
    <p:extLst>
      <p:ext uri="{BB962C8B-B14F-4D97-AF65-F5344CB8AC3E}">
        <p14:creationId xmlns:p14="http://schemas.microsoft.com/office/powerpoint/2010/main" val="289315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0"/>
            <a:ext cx="9163050" cy="1171576"/>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CONCLUSION</a:t>
            </a:r>
            <a:endParaRPr lang="en-IN" sz="4400" dirty="0"/>
          </a:p>
        </p:txBody>
      </p:sp>
      <p:sp>
        <p:nvSpPr>
          <p:cNvPr id="3" name="Content Placeholder 2"/>
          <p:cNvSpPr>
            <a:spLocks noGrp="1"/>
          </p:cNvSpPr>
          <p:nvPr>
            <p:ph idx="1"/>
          </p:nvPr>
        </p:nvSpPr>
        <p:spPr>
          <a:xfrm>
            <a:off x="200025" y="1057275"/>
            <a:ext cx="11405821" cy="5800726"/>
          </a:xfrm>
        </p:spPr>
        <p:txBody>
          <a:bodyPr>
            <a:noAutofit/>
          </a:bodyPr>
          <a:lstStyle/>
          <a:p>
            <a:pPr algn="just">
              <a:spcBef>
                <a:spcPts val="600"/>
              </a:spcBef>
            </a:pPr>
            <a:r>
              <a:rPr lang="en-US" sz="2800" dirty="0">
                <a:solidFill>
                  <a:schemeClr val="bg1"/>
                </a:solidFill>
                <a:latin typeface="Constantia" panose="02030602050306030303" pitchFamily="18" charset="0"/>
              </a:rPr>
              <a:t>Comparative Law has a number of functions within the </a:t>
            </a:r>
            <a:r>
              <a:rPr lang="en-US" sz="2800" i="1" dirty="0" err="1">
                <a:solidFill>
                  <a:schemeClr val="bg1"/>
                </a:solidFill>
                <a:latin typeface="Constantia" panose="02030602050306030303" pitchFamily="18" charset="0"/>
              </a:rPr>
              <a:t>Conseil</a:t>
            </a:r>
            <a:r>
              <a:rPr lang="en-US" sz="2800" i="1" dirty="0">
                <a:solidFill>
                  <a:schemeClr val="bg1"/>
                </a:solidFill>
                <a:latin typeface="Constantia" panose="02030602050306030303" pitchFamily="18" charset="0"/>
              </a:rPr>
              <a:t> </a:t>
            </a:r>
            <a:r>
              <a:rPr lang="en-US" sz="2800" i="1" dirty="0" err="1">
                <a:solidFill>
                  <a:schemeClr val="bg1"/>
                </a:solidFill>
                <a:latin typeface="Constantia" panose="02030602050306030303" pitchFamily="18" charset="0"/>
              </a:rPr>
              <a:t>d’Etat</a:t>
            </a:r>
            <a:r>
              <a:rPr lang="en-US" sz="2800" dirty="0">
                <a:solidFill>
                  <a:schemeClr val="bg1"/>
                </a:solidFill>
                <a:latin typeface="Constantia" panose="02030602050306030303" pitchFamily="18" charset="0"/>
              </a:rPr>
              <a:t>. Firstly, it serves to strengthen or reverse the legitimacy of established case law, particularly in the context of the integration of European norms. The finding of an isolated position in relation to other foreign courts regarding the interpretation of the law of the European Union may for example lead to a long overdue reversal of precedent. Conversely, an analysis of judicial decisions handed down by the European courts adopting a divergent position can strengthen the </a:t>
            </a:r>
            <a:r>
              <a:rPr lang="en-US" sz="2800" i="1" dirty="0" err="1">
                <a:solidFill>
                  <a:schemeClr val="bg1"/>
                </a:solidFill>
                <a:latin typeface="Constantia" panose="02030602050306030303" pitchFamily="18" charset="0"/>
              </a:rPr>
              <a:t>Conseil</a:t>
            </a:r>
            <a:r>
              <a:rPr lang="en-US" sz="2800" i="1" dirty="0">
                <a:solidFill>
                  <a:schemeClr val="bg1"/>
                </a:solidFill>
                <a:latin typeface="Constantia" panose="02030602050306030303" pitchFamily="18" charset="0"/>
              </a:rPr>
              <a:t> </a:t>
            </a:r>
            <a:r>
              <a:rPr lang="en-US" sz="2800" i="1" dirty="0" err="1">
                <a:solidFill>
                  <a:schemeClr val="bg1"/>
                </a:solidFill>
                <a:latin typeface="Constantia" panose="02030602050306030303" pitchFamily="18" charset="0"/>
              </a:rPr>
              <a:t>d’Etat</a:t>
            </a:r>
            <a:r>
              <a:rPr lang="en-US" sz="2800" i="1" dirty="0">
                <a:solidFill>
                  <a:schemeClr val="bg1"/>
                </a:solidFill>
                <a:latin typeface="Constantia" panose="02030602050306030303" pitchFamily="18" charset="0"/>
              </a:rPr>
              <a:t> </a:t>
            </a:r>
            <a:r>
              <a:rPr lang="en-US" sz="2800" dirty="0">
                <a:solidFill>
                  <a:schemeClr val="bg1"/>
                </a:solidFill>
                <a:latin typeface="Constantia" panose="02030602050306030303" pitchFamily="18" charset="0"/>
              </a:rPr>
              <a:t>in its stance by wanting to mark stand apart on particular issues. Lastly, the comparative law argument can drive the creative force of the administrative courts and bring about changes in the state of the law on a sensitive social issue.</a:t>
            </a:r>
            <a:endParaRPr lang="en-IN" sz="2800"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289315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483577"/>
            <a:ext cx="9163050" cy="1171576"/>
          </a:xfrm>
        </p:spPr>
        <p:txBody>
          <a:bodyPr>
            <a:normAutofit/>
          </a:bodyPr>
          <a:lstStyle/>
          <a:p>
            <a:pPr algn="ctr"/>
            <a:r>
              <a:rPr lang="en-US" sz="4400" b="1" dirty="0">
                <a:solidFill>
                  <a:schemeClr val="accent4"/>
                </a:solidFill>
                <a:effectLst>
                  <a:outerShdw blurRad="38100" dist="38100" dir="2700000" algn="tl">
                    <a:srgbClr val="000000">
                      <a:alpha val="43137"/>
                    </a:srgbClr>
                  </a:outerShdw>
                </a:effectLst>
                <a:latin typeface="Constantia" pitchFamily="18" charset="0"/>
              </a:rPr>
              <a:t>REFERENCE :</a:t>
            </a:r>
            <a:endParaRPr lang="en-IN" sz="4400" dirty="0"/>
          </a:p>
        </p:txBody>
      </p:sp>
      <p:sp>
        <p:nvSpPr>
          <p:cNvPr id="3" name="Content Placeholder 2"/>
          <p:cNvSpPr>
            <a:spLocks noGrp="1"/>
          </p:cNvSpPr>
          <p:nvPr>
            <p:ph idx="1"/>
          </p:nvPr>
        </p:nvSpPr>
        <p:spPr>
          <a:xfrm>
            <a:off x="1352550" y="1995853"/>
            <a:ext cx="9321312" cy="4062047"/>
          </a:xfrm>
        </p:spPr>
        <p:txBody>
          <a:bodyPr>
            <a:noAutofit/>
          </a:bodyPr>
          <a:lstStyle/>
          <a:p>
            <a:pPr marL="742950" indent="-742950">
              <a:buClr>
                <a:schemeClr val="bg1"/>
              </a:buClr>
              <a:buFont typeface="+mj-lt"/>
              <a:buAutoNum type="arabicParenR"/>
            </a:pPr>
            <a:r>
              <a:rPr lang="en-IN" sz="3600" dirty="0">
                <a:solidFill>
                  <a:schemeClr val="bg1"/>
                </a:solidFill>
                <a:latin typeface="Constantia" panose="02030602050306030303" pitchFamily="18" charset="0"/>
              </a:rPr>
              <a:t>Hugo </a:t>
            </a:r>
            <a:r>
              <a:rPr lang="en-IN" sz="3600" dirty="0" err="1">
                <a:solidFill>
                  <a:schemeClr val="bg1"/>
                </a:solidFill>
                <a:latin typeface="Constantia" panose="02030602050306030303" pitchFamily="18" charset="0"/>
              </a:rPr>
              <a:t>Flavier</a:t>
            </a:r>
            <a:r>
              <a:rPr lang="en-IN" sz="3600" dirty="0">
                <a:solidFill>
                  <a:schemeClr val="bg1"/>
                </a:solidFill>
                <a:latin typeface="Constantia" panose="02030602050306030303" pitchFamily="18" charset="0"/>
              </a:rPr>
              <a:t> and Charles </a:t>
            </a:r>
            <a:r>
              <a:rPr lang="en-IN" sz="3600" dirty="0" err="1">
                <a:solidFill>
                  <a:schemeClr val="bg1"/>
                </a:solidFill>
                <a:latin typeface="Constantia" panose="02030602050306030303" pitchFamily="18" charset="0"/>
              </a:rPr>
              <a:t>Froger</a:t>
            </a:r>
            <a:r>
              <a:rPr lang="en-IN" sz="3600" dirty="0">
                <a:solidFill>
                  <a:schemeClr val="bg1"/>
                </a:solidFill>
                <a:latin typeface="Constantia" panose="02030602050306030303" pitchFamily="18" charset="0"/>
              </a:rPr>
              <a:t>, Administrative Justice in France: </a:t>
            </a:r>
            <a:r>
              <a:rPr lang="en-US" sz="3600" dirty="0">
                <a:solidFill>
                  <a:schemeClr val="bg1"/>
                </a:solidFill>
                <a:latin typeface="Constantia" panose="02030602050306030303" pitchFamily="18" charset="0"/>
              </a:rPr>
              <a:t>Between Singularity and Classicism, Brics Law Journal, Volume III, Issue 2, 2016, </a:t>
            </a:r>
            <a:r>
              <a:rPr lang="en-IN" sz="3600" dirty="0">
                <a:solidFill>
                  <a:schemeClr val="bg1"/>
                </a:solidFill>
                <a:latin typeface="Constantia" panose="02030602050306030303" pitchFamily="18" charset="0"/>
              </a:rPr>
              <a:t>https://ssrn.com/abstract=2903077, visited on 06.06.2020. </a:t>
            </a:r>
          </a:p>
        </p:txBody>
      </p:sp>
    </p:spTree>
    <p:extLst>
      <p:ext uri="{BB962C8B-B14F-4D97-AF65-F5344CB8AC3E}">
        <p14:creationId xmlns:p14="http://schemas.microsoft.com/office/powerpoint/2010/main" val="289315402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85</TotalTime>
  <Words>777</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Constantia</vt:lpstr>
      <vt:lpstr>Corbel</vt:lpstr>
      <vt:lpstr>Simplified Arabic Fixed</vt:lpstr>
      <vt:lpstr>Tahoma</vt:lpstr>
      <vt:lpstr>Wingdings</vt:lpstr>
      <vt:lpstr>Wingdings 2</vt:lpstr>
      <vt:lpstr>Frame</vt:lpstr>
      <vt:lpstr>LL.M. SEMESTER II  COURSE CODE : 204E (GR-B)  COURSE TITLE : COMPARATIVE ADMINISTRATIVE LAW  UNIT II : MERITS OF FRENCH ADMINISTRATIVE LAW, REMEDIES AVAILABLE UNDER FRENCH AND INDIAN ADMINISTRATIVE LAW  2.2 REMEDIES AVAILABLE UNDER FRENCH ADMINISTRATIVE LAW</vt:lpstr>
      <vt:lpstr>INTRODUCTION</vt:lpstr>
      <vt:lpstr>REMEDIES AVAILABLE BEFORE THE ADMINISTRATIVE COURT</vt:lpstr>
      <vt:lpstr>FIRST CLASSIFICATION</vt:lpstr>
      <vt:lpstr>SECOND CLASSIFICATION</vt:lpstr>
      <vt:lpstr>EXPLANATION</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II : MERITS OF FRENCH ADMINISTRATIVE LAW, REMEDIES AVAILABLE UNDER FRENCH AND INDIAN ADMINISTRATIVE LAW  2.2 REMEDIES AVAILABLE UNDER FRENCH ADMINISTRATIVE LAW</dc:title>
  <dc:creator>Admin</dc:creator>
  <cp:lastModifiedBy>Admin</cp:lastModifiedBy>
  <cp:revision>12</cp:revision>
  <dcterms:created xsi:type="dcterms:W3CDTF">2020-06-06T20:30:36Z</dcterms:created>
  <dcterms:modified xsi:type="dcterms:W3CDTF">2020-06-06T21:55:39Z</dcterms:modified>
</cp:coreProperties>
</file>